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Tinos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D2970-0A34-4E66-825E-5FA108FDD791}">
  <a:tblStyle styleId="{014D2970-0A34-4E66-825E-5FA108FDD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Tinos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Tinos-italic.fntdata"/><Relationship Id="rId14" Type="http://schemas.openxmlformats.org/officeDocument/2006/relationships/slide" Target="slides/slide8.xml"/><Relationship Id="rId36" Type="http://schemas.openxmlformats.org/officeDocument/2006/relationships/font" Target="fonts/Tinos-bold.fntdata"/><Relationship Id="rId17" Type="http://schemas.openxmlformats.org/officeDocument/2006/relationships/slide" Target="slides/slide11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0.xml"/><Relationship Id="rId38" Type="http://schemas.openxmlformats.org/officeDocument/2006/relationships/font" Target="fonts/Tino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7487c1b4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7487c1b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5fb946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5fb946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5fb946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5fb946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5fb946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5fb946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5fb946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c5fb946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7487c1b4_0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7487c1b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5fb9469e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5fb946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5fb9469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c5fb946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6ba0a13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6ba0a1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6ba0a13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6ba0a1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6ba0a13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d6ba0a1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6ba0a13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6ba0a1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d6ba0a13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d6ba0a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6ba0a13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d6ba0a1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6ba0a13e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d6ba0a1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ec2204e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ec220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7487c1b4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7487c1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7487c1b4_0_2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7487c1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7487c1b4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7487c1b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Quản lý cửa hàng điện máy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Trần Hữu Lợi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Kan Bích Sương</a:t>
            </a:r>
            <a:endParaRPr sz="2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use case </a:t>
            </a:r>
            <a:r>
              <a:rPr lang="vi"/>
              <a:t>hệ thống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78" y="1429425"/>
            <a:ext cx="56653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646025"/>
            <a:ext cx="52006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808075" y="482900"/>
            <a:ext cx="646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Roboto"/>
                <a:ea typeface="Roboto"/>
                <a:cs typeface="Roboto"/>
                <a:sym typeface="Roboto"/>
              </a:rPr>
              <a:t>Thêm thành viên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{014D2970-0A34-4E66-825E-5FA108FDD791}</a:tableStyleId>
              </a:tblPr>
              <a:tblGrid>
                <a:gridCol w="2185400"/>
                <a:gridCol w="6556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300"/>
                        <a:t>Tên Use Case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300"/>
                        <a:t>Thêm thành viên</a:t>
                      </a:r>
                      <a:endParaRPr b="1"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Use Case ID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ThemThanhVien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Tác nhân chính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Nhân viên bán hàng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Tổng quan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Use case bắt đầu khi khách hàng có yêu cầu đăng ký thành viên.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Mối quan hệ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Tác nhân: Nhân viên bán hàng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Include: Kiểm tra thành viên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Extend: Quản lý thành viên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Dòng sự kiện chính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Nhân viên bán hàng thực hiện đăng nhập hệ thống (Use case Đăng nhập). 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Nhân viên mở màn hình quản lý thành viên.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Hệ thống hiển thị màn hình quản lý thành viên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Nhân viên bán hàng nhập thông tin thành viên.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Hệ thống kiểm tra thông tin thành viên có trong CSDL.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Nếu thông tin hợp lệ, nhân viên chọn chức năng thêm thành viên.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Hệ thống thực hiện thêm thành viên.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Hệ thống thông báo kết quả thực thi.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Dòng sự kiện phụ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vi" sz="1300"/>
                        <a:t>Nếu thông tin thành viên không hợp lệ, hệ thống yêu cầu nhập lại.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Tiền điều kiện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Nhân viên bán hàng phải đăng nhập vào hệ thống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300"/>
                        <a:t>Hậu điều kiện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Thành công: có thêm thông tin thành viên của một khách hàng.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vi" sz="1300"/>
                        <a:t>Lỗi: Không thành công khi xuất hiện lỗi trong quá trình xử lý thông tin.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9" name="Google Shape;129;p2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vi">
                <a:solidFill>
                  <a:srgbClr val="434343"/>
                </a:solidFill>
              </a:rPr>
              <a:t>Mô tả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88" y="152400"/>
            <a:ext cx="530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3" y="684825"/>
            <a:ext cx="8113776" cy="37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hình hóa </a:t>
            </a:r>
            <a:r>
              <a:rPr lang="vi"/>
              <a:t>cấu trúc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lớp phân tích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300" y="1170125"/>
            <a:ext cx="48914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lớp thiết kế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13" y="883700"/>
            <a:ext cx="8410772" cy="416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Cài đặt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th</a:t>
            </a:r>
            <a:r>
              <a:rPr lang="vi"/>
              <a:t>ành phần tổng quát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05" y="1104655"/>
            <a:ext cx="3952000" cy="37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Tổng quan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300">
                <a:latin typeface="Tinos"/>
                <a:ea typeface="Tinos"/>
                <a:cs typeface="Tinos"/>
                <a:sym typeface="Tinos"/>
              </a:rPr>
              <a:t>Mục tiêu của đề tài là xây dựng được một mô hình cửa hàng điện máy quy mô nhỏ do tư nhân quản lý và thực hiện.</a:t>
            </a:r>
            <a:endParaRPr sz="23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lớp thành phần </a:t>
            </a:r>
            <a:r>
              <a:rPr lang="vi"/>
              <a:t>tầng giao diện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725" y="1074675"/>
            <a:ext cx="10611976" cy="4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thành phần tầng </a:t>
            </a:r>
            <a:r>
              <a:rPr lang="vi"/>
              <a:t>xử lý nghiệp vụ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7571" l="5921" r="6088" t="6288"/>
          <a:stretch/>
        </p:blipFill>
        <p:spPr>
          <a:xfrm>
            <a:off x="138550" y="1220625"/>
            <a:ext cx="9005450" cy="3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thành phần tầng </a:t>
            </a:r>
            <a:r>
              <a:rPr lang="vi"/>
              <a:t>truy cập dữ liệu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7924" l="6349" r="6436" t="6962"/>
          <a:stretch/>
        </p:blipFill>
        <p:spPr>
          <a:xfrm>
            <a:off x="84525" y="1288875"/>
            <a:ext cx="9059474" cy="3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Giao diện chức năng quản lý thành viên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9207" r="6082" t="0"/>
          <a:stretch/>
        </p:blipFill>
        <p:spPr>
          <a:xfrm>
            <a:off x="369950" y="1017725"/>
            <a:ext cx="8520600" cy="394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Giao diện chức năng quản lý thành viên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150" y="1077400"/>
            <a:ext cx="30497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Nội dung</a:t>
            </a:r>
            <a:r>
              <a:rPr lang="vi"/>
              <a:t> chính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Mô hình hóa nghiệp vụ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Mô hình hóa chức năng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Mô hình hóa cấu trúc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Cài đặt</a:t>
            </a:r>
            <a:endParaRPr sz="2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hình hóa nghiệp vụ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Cơ cấu tổ chức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Char char="●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Nhân viên quản lý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Char char="●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Nhân viên hỗ trợ, nhân viên giữ kho, nhân viên bán hàng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Char char="●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Nhân viên giao hàng, nhân viên kỹ thuật</a:t>
            </a:r>
            <a:endParaRPr sz="2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nghiệp vụ cơ bản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xem sản phẩm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mua sản phẩm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thanh toán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giao hàng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đổi trả và bảo hành sản phẩm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Nghiệp vụ cung cấp sản phẩm</a:t>
            </a:r>
            <a:endParaRPr sz="2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Sơ đồ use case nghiệp vụ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701295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hình hóa </a:t>
            </a:r>
            <a:r>
              <a:rPr lang="vi"/>
              <a:t>chức năng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</a:t>
            </a:r>
            <a:r>
              <a:rPr lang="vi"/>
              <a:t>chức năng chính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hóa đơn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phiếu giao hàng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phiếu đổi trả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Thống kê mua bán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thành viên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sản phẩm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nhân viên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nhà cung cấp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đơn đặt hàng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lần nhập hàng</a:t>
            </a:r>
            <a:endParaRPr sz="2500">
              <a:latin typeface="Tinos"/>
              <a:ea typeface="Tinos"/>
              <a:cs typeface="Tinos"/>
              <a:sym typeface="Tinos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nos"/>
              <a:buAutoNum type="arabicPeriod"/>
            </a:pPr>
            <a:r>
              <a:rPr lang="vi" sz="2500">
                <a:latin typeface="Tinos"/>
                <a:ea typeface="Tinos"/>
                <a:cs typeface="Tinos"/>
                <a:sym typeface="Tinos"/>
              </a:rPr>
              <a:t>Quản lý phiếu bảo hành</a:t>
            </a:r>
            <a:endParaRPr sz="2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