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304" r:id="rId2"/>
    <p:sldId id="256" r:id="rId3"/>
    <p:sldId id="305" r:id="rId4"/>
    <p:sldId id="281" r:id="rId5"/>
    <p:sldId id="306" r:id="rId6"/>
    <p:sldId id="313" r:id="rId7"/>
    <p:sldId id="312" r:id="rId8"/>
    <p:sldId id="311" r:id="rId9"/>
    <p:sldId id="310" r:id="rId10"/>
    <p:sldId id="314" r:id="rId11"/>
    <p:sldId id="319" r:id="rId12"/>
    <p:sldId id="320" r:id="rId13"/>
    <p:sldId id="321" r:id="rId14"/>
    <p:sldId id="315" r:id="rId15"/>
    <p:sldId id="322" r:id="rId16"/>
    <p:sldId id="318" r:id="rId17"/>
    <p:sldId id="317" r:id="rId18"/>
    <p:sldId id="288" r:id="rId19"/>
    <p:sldId id="30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3" autoAdjust="0"/>
    <p:restoredTop sz="94660"/>
  </p:normalViewPr>
  <p:slideViewPr>
    <p:cSldViewPr snapToGrid="0">
      <p:cViewPr>
        <p:scale>
          <a:sx n="81" d="100"/>
          <a:sy n="81" d="100"/>
        </p:scale>
        <p:origin x="-2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C836F-FA13-4959-A822-BA562682ECE2}" type="doc">
      <dgm:prSet loTypeId="urn:microsoft.com/office/officeart/2005/8/layout/StepDownProcess" loCatId="process" qsTypeId="urn:microsoft.com/office/officeart/2005/8/quickstyle/simple5" qsCatId="simple" csTypeId="urn:microsoft.com/office/officeart/2005/8/colors/colorful5" csCatId="colorful" phldr="1"/>
      <dgm:spPr/>
      <dgm:t>
        <a:bodyPr/>
        <a:lstStyle/>
        <a:p>
          <a:endParaRPr lang="en-US"/>
        </a:p>
      </dgm:t>
    </dgm:pt>
    <dgm:pt modelId="{0298B139-2845-49B5-84F0-290E4A1CBD3E}">
      <dgm:prSet phldrT="[Văn bản]" custT="1">
        <dgm:style>
          <a:lnRef idx="1">
            <a:schemeClr val="accent5"/>
          </a:lnRef>
          <a:fillRef idx="2">
            <a:schemeClr val="accent5"/>
          </a:fillRef>
          <a:effectRef idx="1">
            <a:schemeClr val="accent5"/>
          </a:effectRef>
          <a:fontRef idx="minor">
            <a:schemeClr val="dk1"/>
          </a:fontRef>
        </dgm:style>
      </dgm:prSet>
      <dgm:spPr>
        <a:solidFill>
          <a:srgbClr val="00B0F0"/>
        </a:solidFill>
      </dgm:spPr>
      <dgm:t>
        <a:bodyPr/>
        <a:lstStyle/>
        <a:p>
          <a:r>
            <a:rPr lang="en-US" sz="3000" dirty="0" smtClean="0">
              <a:latin typeface="Times New Roman" panose="02020603050405020304" pitchFamily="18" charset="0"/>
              <a:cs typeface="Times New Roman" panose="02020603050405020304" pitchFamily="18" charset="0"/>
            </a:rPr>
            <a:t>Tình huống</a:t>
          </a:r>
          <a:endParaRPr lang="en-US" sz="3000" dirty="0">
            <a:latin typeface="Times New Roman" panose="02020603050405020304" pitchFamily="18" charset="0"/>
            <a:cs typeface="Times New Roman" panose="02020603050405020304" pitchFamily="18" charset="0"/>
          </a:endParaRPr>
        </a:p>
      </dgm:t>
    </dgm:pt>
    <dgm:pt modelId="{0DE557AB-1B18-4FA3-966E-8081C665729A}" type="sibTrans" cxnId="{8A11AFA6-361A-4A53-8726-F3289705C522}">
      <dgm:prSet/>
      <dgm:spPr/>
      <dgm:t>
        <a:bodyPr/>
        <a:lstStyle/>
        <a:p>
          <a:endParaRPr lang="en-US"/>
        </a:p>
      </dgm:t>
    </dgm:pt>
    <dgm:pt modelId="{CB6666D3-67B2-4A67-9869-561BDEF53B72}" type="parTrans" cxnId="{8A11AFA6-361A-4A53-8726-F3289705C522}">
      <dgm:prSet/>
      <dgm:spPr/>
      <dgm:t>
        <a:bodyPr/>
        <a:lstStyle/>
        <a:p>
          <a:endParaRPr lang="en-US"/>
        </a:p>
      </dgm:t>
    </dgm:pt>
    <dgm:pt modelId="{8E08624B-2285-4A0B-8D76-93332670615A}">
      <dgm:prSet custT="1"/>
      <dgm:spPr>
        <a:solidFill>
          <a:schemeClr val="accent4">
            <a:lumMod val="50000"/>
          </a:schemeClr>
        </a:solidFill>
      </dgm:spPr>
      <dgm:t>
        <a:bodyPr/>
        <a:lstStyle/>
        <a:p>
          <a:r>
            <a:rPr lang="en-US" sz="2800" dirty="0" smtClean="0">
              <a:latin typeface="Times New Roman" panose="02020603050405020304" pitchFamily="18" charset="0"/>
              <a:cs typeface="Times New Roman" panose="02020603050405020304" pitchFamily="18" charset="0"/>
            </a:rPr>
            <a:t>I.Giới</a:t>
          </a:r>
          <a:r>
            <a:rPr lang="en-US" sz="2800" dirty="0" smtClean="0"/>
            <a:t> thiệu</a:t>
          </a:r>
          <a:endParaRPr lang="vi-VN" sz="2800" dirty="0"/>
        </a:p>
      </dgm:t>
    </dgm:pt>
    <dgm:pt modelId="{2B845865-A684-4347-A356-B413DE865278}" type="parTrans" cxnId="{2AE600B1-0076-4512-A0FC-367EC0B43116}">
      <dgm:prSet/>
      <dgm:spPr/>
      <dgm:t>
        <a:bodyPr/>
        <a:lstStyle/>
        <a:p>
          <a:endParaRPr lang="en-US"/>
        </a:p>
      </dgm:t>
    </dgm:pt>
    <dgm:pt modelId="{34B024DC-D287-4F26-B53A-3DF1CFF33A5D}" type="sibTrans" cxnId="{2AE600B1-0076-4512-A0FC-367EC0B43116}">
      <dgm:prSet/>
      <dgm:spPr/>
      <dgm:t>
        <a:bodyPr/>
        <a:lstStyle/>
        <a:p>
          <a:endParaRPr lang="en-US"/>
        </a:p>
      </dgm:t>
    </dgm:pt>
    <dgm:pt modelId="{5B6484C9-4479-4064-8A85-3241A533417B}">
      <dgm:prSet custT="1"/>
      <dgm:spPr>
        <a:solidFill>
          <a:srgbClr val="FFFF00"/>
        </a:solidFill>
        <a:ln>
          <a:solidFill>
            <a:srgbClr val="FFFF00"/>
          </a:solidFill>
        </a:ln>
      </dgm:spPr>
      <dgm:t>
        <a:bodyPr/>
        <a:lstStyle/>
        <a:p>
          <a:r>
            <a:rPr lang="en-US" sz="2800" b="0" i="0" dirty="0" smtClean="0">
              <a:latin typeface="Times New Roman" panose="02020603050405020304" pitchFamily="18" charset="0"/>
              <a:cs typeface="Times New Roman" panose="02020603050405020304" pitchFamily="18" charset="0"/>
            </a:rPr>
            <a:t>II.Chức năng</a:t>
          </a:r>
          <a:endParaRPr lang="vi-VN" sz="2800" i="0" dirty="0">
            <a:latin typeface="Times New Roman" panose="02020603050405020304" pitchFamily="18" charset="0"/>
            <a:cs typeface="Times New Roman" panose="02020603050405020304" pitchFamily="18" charset="0"/>
          </a:endParaRPr>
        </a:p>
      </dgm:t>
    </dgm:pt>
    <dgm:pt modelId="{344A86BD-3088-42C1-AF8B-6E30D3CE650F}" type="parTrans" cxnId="{94AE73F6-A2DF-476F-BA78-2ED07150D7D0}">
      <dgm:prSet/>
      <dgm:spPr/>
      <dgm:t>
        <a:bodyPr/>
        <a:lstStyle/>
        <a:p>
          <a:endParaRPr lang="en-US"/>
        </a:p>
      </dgm:t>
    </dgm:pt>
    <dgm:pt modelId="{15E91C45-D8FC-4AD4-BF28-0D860BBDF191}" type="sibTrans" cxnId="{94AE73F6-A2DF-476F-BA78-2ED07150D7D0}">
      <dgm:prSet/>
      <dgm:spPr/>
      <dgm:t>
        <a:bodyPr/>
        <a:lstStyle/>
        <a:p>
          <a:endParaRPr lang="en-US"/>
        </a:p>
      </dgm:t>
    </dgm:pt>
    <dgm:pt modelId="{F0F966D2-7682-4FD7-8E6D-575111C0CD0C}">
      <dgm:prSet custT="1"/>
      <dgm:spPr>
        <a:solidFill>
          <a:schemeClr val="accent2">
            <a:lumMod val="75000"/>
          </a:schemeClr>
        </a:solidFill>
      </dgm:spPr>
      <dgm:t>
        <a:bodyPr/>
        <a:lstStyle/>
        <a:p>
          <a:r>
            <a:rPr lang="en-US" sz="2800" i="0" dirty="0" smtClean="0">
              <a:latin typeface="Times New Roman" panose="02020603050405020304" pitchFamily="18" charset="0"/>
              <a:cs typeface="Times New Roman" panose="02020603050405020304" pitchFamily="18" charset="0"/>
            </a:rPr>
            <a:t>III.Cách làm việc</a:t>
          </a:r>
          <a:endParaRPr lang="vi-VN" sz="2800" i="0" dirty="0">
            <a:latin typeface="Times New Roman" panose="02020603050405020304" pitchFamily="18" charset="0"/>
            <a:cs typeface="Times New Roman" panose="02020603050405020304" pitchFamily="18" charset="0"/>
          </a:endParaRPr>
        </a:p>
      </dgm:t>
    </dgm:pt>
    <dgm:pt modelId="{30E86555-1E42-4D01-9144-FA9FAB590AE1}" type="parTrans" cxnId="{262BDA02-5183-47BD-AAC0-1401D0DC563E}">
      <dgm:prSet/>
      <dgm:spPr/>
      <dgm:t>
        <a:bodyPr/>
        <a:lstStyle/>
        <a:p>
          <a:endParaRPr lang="en-US"/>
        </a:p>
      </dgm:t>
    </dgm:pt>
    <dgm:pt modelId="{6DEBF0D4-88D2-41C5-8357-099038114347}" type="sibTrans" cxnId="{262BDA02-5183-47BD-AAC0-1401D0DC563E}">
      <dgm:prSet/>
      <dgm:spPr/>
      <dgm:t>
        <a:bodyPr/>
        <a:lstStyle/>
        <a:p>
          <a:endParaRPr lang="en-US"/>
        </a:p>
      </dgm:t>
    </dgm:pt>
    <dgm:pt modelId="{4C4659B0-7315-4A05-A805-5EFE83629F1C}">
      <dgm:prSet custT="1"/>
      <dgm:spPr>
        <a:solidFill>
          <a:srgbClr val="0070C0"/>
        </a:solidFill>
      </dgm:spPr>
      <dgm:t>
        <a:bodyPr/>
        <a:lstStyle/>
        <a:p>
          <a:r>
            <a:rPr lang="en-US" sz="2800" i="0" dirty="0" smtClean="0">
              <a:latin typeface="Times New Roman" panose="02020603050405020304" pitchFamily="18" charset="0"/>
              <a:cs typeface="Times New Roman" panose="02020603050405020304" pitchFamily="18" charset="0"/>
            </a:rPr>
            <a:t>IV.Demo</a:t>
          </a:r>
          <a:endParaRPr lang="vi-VN" sz="2800" i="0" dirty="0">
            <a:latin typeface="Times New Roman" panose="02020603050405020304" pitchFamily="18" charset="0"/>
            <a:cs typeface="Times New Roman" panose="02020603050405020304" pitchFamily="18" charset="0"/>
          </a:endParaRPr>
        </a:p>
      </dgm:t>
    </dgm:pt>
    <dgm:pt modelId="{C2687A74-7538-4C95-8C63-01AC1FC086B4}" type="parTrans" cxnId="{437E3896-3290-4398-984D-808266495A91}">
      <dgm:prSet/>
      <dgm:spPr/>
      <dgm:t>
        <a:bodyPr/>
        <a:lstStyle/>
        <a:p>
          <a:endParaRPr lang="en-US"/>
        </a:p>
      </dgm:t>
    </dgm:pt>
    <dgm:pt modelId="{B33B1D83-971B-459A-85E4-6ACEF356437A}" type="sibTrans" cxnId="{437E3896-3290-4398-984D-808266495A91}">
      <dgm:prSet/>
      <dgm:spPr/>
      <dgm:t>
        <a:bodyPr/>
        <a:lstStyle/>
        <a:p>
          <a:endParaRPr lang="en-US"/>
        </a:p>
      </dgm:t>
    </dgm:pt>
    <dgm:pt modelId="{462A837A-FBFD-4D6A-9D6B-A71FD5FE7F00}" type="pres">
      <dgm:prSet presAssocID="{4D9C836F-FA13-4959-A822-BA562682ECE2}" presName="rootnode" presStyleCnt="0">
        <dgm:presLayoutVars>
          <dgm:chMax/>
          <dgm:chPref/>
          <dgm:dir/>
          <dgm:animLvl val="lvl"/>
        </dgm:presLayoutVars>
      </dgm:prSet>
      <dgm:spPr/>
      <dgm:t>
        <a:bodyPr/>
        <a:lstStyle/>
        <a:p>
          <a:endParaRPr lang="en-US"/>
        </a:p>
      </dgm:t>
    </dgm:pt>
    <dgm:pt modelId="{22918C32-FFCE-419B-87BB-F71B08C1973D}" type="pres">
      <dgm:prSet presAssocID="{0298B139-2845-49B5-84F0-290E4A1CBD3E}" presName="composite" presStyleCnt="0"/>
      <dgm:spPr/>
    </dgm:pt>
    <dgm:pt modelId="{23C05BC0-4C51-4504-9B07-CE10B9AD353B}" type="pres">
      <dgm:prSet presAssocID="{0298B139-2845-49B5-84F0-290E4A1CBD3E}" presName="bentUpArrow1" presStyleLbl="alignImgPlace1" presStyleIdx="0" presStyleCnt="4" custScaleX="31180" custScaleY="39175" custLinFactX="-21769" custLinFactNeighborX="-100000" custLinFactNeighborY="-59260"/>
      <dgm:spPr/>
    </dgm:pt>
    <dgm:pt modelId="{CA8EE9A8-1D19-4267-A2FF-0E7BE24455C7}" type="pres">
      <dgm:prSet presAssocID="{0298B139-2845-49B5-84F0-290E4A1CBD3E}" presName="ParentText" presStyleLbl="node1" presStyleIdx="0" presStyleCnt="5" custScaleX="162148" custScaleY="36484" custLinFactNeighborX="-31008" custLinFactNeighborY="-1232">
        <dgm:presLayoutVars>
          <dgm:chMax val="1"/>
          <dgm:chPref val="1"/>
          <dgm:bulletEnabled val="1"/>
        </dgm:presLayoutVars>
      </dgm:prSet>
      <dgm:spPr/>
      <dgm:t>
        <a:bodyPr/>
        <a:lstStyle/>
        <a:p>
          <a:endParaRPr lang="en-US"/>
        </a:p>
      </dgm:t>
    </dgm:pt>
    <dgm:pt modelId="{C67436F8-806A-4F08-A477-E576F02C9EB4}" type="pres">
      <dgm:prSet presAssocID="{0298B139-2845-49B5-84F0-290E4A1CBD3E}" presName="ChildText" presStyleLbl="revTx" presStyleIdx="0" presStyleCnt="4" custFlipHor="1" custScaleX="3143" custScaleY="4041" custLinFactNeighborX="-45041" custLinFactNeighborY="20488">
        <dgm:presLayoutVars>
          <dgm:chMax val="0"/>
          <dgm:chPref val="0"/>
          <dgm:bulletEnabled val="1"/>
        </dgm:presLayoutVars>
      </dgm:prSet>
      <dgm:spPr/>
      <dgm:t>
        <a:bodyPr/>
        <a:lstStyle/>
        <a:p>
          <a:endParaRPr lang="en-US"/>
        </a:p>
      </dgm:t>
    </dgm:pt>
    <dgm:pt modelId="{20341E46-06A3-480B-9EE4-D7BC27361382}" type="pres">
      <dgm:prSet presAssocID="{0DE557AB-1B18-4FA3-966E-8081C665729A}" presName="sibTrans" presStyleCnt="0"/>
      <dgm:spPr/>
    </dgm:pt>
    <dgm:pt modelId="{FBCEC580-5654-4952-BF35-6390723506D4}" type="pres">
      <dgm:prSet presAssocID="{8E08624B-2285-4A0B-8D76-93332670615A}" presName="composite" presStyleCnt="0"/>
      <dgm:spPr/>
    </dgm:pt>
    <dgm:pt modelId="{471DB1C4-15BA-477D-829F-BE66303DB5ED}" type="pres">
      <dgm:prSet presAssocID="{8E08624B-2285-4A0B-8D76-93332670615A}" presName="bentUpArrow1" presStyleLbl="alignImgPlace1" presStyleIdx="1" presStyleCnt="4" custScaleX="86075" custScaleY="43633" custLinFactNeighborX="-62661" custLinFactNeighborY="-87402"/>
      <dgm:spPr/>
    </dgm:pt>
    <dgm:pt modelId="{59057BA7-B282-4125-8C54-65AFD4DA0771}" type="pres">
      <dgm:prSet presAssocID="{8E08624B-2285-4A0B-8D76-93332670615A}" presName="ParentText" presStyleLbl="node1" presStyleIdx="1" presStyleCnt="5" custScaleX="158920" custScaleY="33771" custLinFactNeighborX="-67085" custLinFactNeighborY="-23793">
        <dgm:presLayoutVars>
          <dgm:chMax val="1"/>
          <dgm:chPref val="1"/>
          <dgm:bulletEnabled val="1"/>
        </dgm:presLayoutVars>
      </dgm:prSet>
      <dgm:spPr/>
      <dgm:t>
        <a:bodyPr/>
        <a:lstStyle/>
        <a:p>
          <a:endParaRPr lang="en-US"/>
        </a:p>
      </dgm:t>
    </dgm:pt>
    <dgm:pt modelId="{3653F2E9-4931-46C0-93E5-74B04400B2F3}" type="pres">
      <dgm:prSet presAssocID="{8E08624B-2285-4A0B-8D76-93332670615A}" presName="ChildText" presStyleLbl="revTx" presStyleIdx="1" presStyleCnt="4" custLinFactNeighborX="24020" custLinFactNeighborY="0">
        <dgm:presLayoutVars>
          <dgm:chMax val="0"/>
          <dgm:chPref val="0"/>
          <dgm:bulletEnabled val="1"/>
        </dgm:presLayoutVars>
      </dgm:prSet>
      <dgm:spPr/>
    </dgm:pt>
    <dgm:pt modelId="{B597D9DC-2A94-4336-896F-FD90BDB41344}" type="pres">
      <dgm:prSet presAssocID="{34B024DC-D287-4F26-B53A-3DF1CFF33A5D}" presName="sibTrans" presStyleCnt="0"/>
      <dgm:spPr/>
    </dgm:pt>
    <dgm:pt modelId="{B27E195F-9CBB-4830-A327-FB6EAFD180F8}" type="pres">
      <dgm:prSet presAssocID="{5B6484C9-4479-4064-8A85-3241A533417B}" presName="composite" presStyleCnt="0"/>
      <dgm:spPr/>
    </dgm:pt>
    <dgm:pt modelId="{9964DD91-8B53-48C9-A785-4BE898DD4564}" type="pres">
      <dgm:prSet presAssocID="{5B6484C9-4479-4064-8A85-3241A533417B}" presName="bentUpArrow1" presStyleLbl="alignImgPlace1" presStyleIdx="2" presStyleCnt="4" custScaleX="90967" custScaleY="41968" custLinFactY="-18510" custLinFactNeighborX="15494" custLinFactNeighborY="-100000"/>
      <dgm:spPr/>
    </dgm:pt>
    <dgm:pt modelId="{F858323D-2BAC-44DD-80CB-DA7E4FE824BD}" type="pres">
      <dgm:prSet presAssocID="{5B6484C9-4479-4064-8A85-3241A533417B}" presName="ParentText" presStyleLbl="node1" presStyleIdx="2" presStyleCnt="5" custScaleX="158124" custScaleY="33566" custLinFactNeighborX="-14005" custLinFactNeighborY="-51896">
        <dgm:presLayoutVars>
          <dgm:chMax val="1"/>
          <dgm:chPref val="1"/>
          <dgm:bulletEnabled val="1"/>
        </dgm:presLayoutVars>
      </dgm:prSet>
      <dgm:spPr/>
      <dgm:t>
        <a:bodyPr/>
        <a:lstStyle/>
        <a:p>
          <a:endParaRPr lang="en-US"/>
        </a:p>
      </dgm:t>
    </dgm:pt>
    <dgm:pt modelId="{4C902012-85D5-4A5E-AEE4-EEAFFC88F8D1}" type="pres">
      <dgm:prSet presAssocID="{5B6484C9-4479-4064-8A85-3241A533417B}" presName="ChildText" presStyleLbl="revTx" presStyleIdx="2" presStyleCnt="4" custLinFactNeighborX="24020" custLinFactNeighborY="0">
        <dgm:presLayoutVars>
          <dgm:chMax val="0"/>
          <dgm:chPref val="0"/>
          <dgm:bulletEnabled val="1"/>
        </dgm:presLayoutVars>
      </dgm:prSet>
      <dgm:spPr/>
    </dgm:pt>
    <dgm:pt modelId="{C9C96787-EF8B-4F38-8FE8-79466FFE2A0B}" type="pres">
      <dgm:prSet presAssocID="{15E91C45-D8FC-4AD4-BF28-0D860BBDF191}" presName="sibTrans" presStyleCnt="0"/>
      <dgm:spPr/>
    </dgm:pt>
    <dgm:pt modelId="{8064CA28-8E30-42F7-AAED-2DB21CDA7E52}" type="pres">
      <dgm:prSet presAssocID="{F0F966D2-7682-4FD7-8E6D-575111C0CD0C}" presName="composite" presStyleCnt="0"/>
      <dgm:spPr/>
    </dgm:pt>
    <dgm:pt modelId="{F34758BF-3765-40E8-835C-CD15CA0C3083}" type="pres">
      <dgm:prSet presAssocID="{F0F966D2-7682-4FD7-8E6D-575111C0CD0C}" presName="bentUpArrow1" presStyleLbl="alignImgPlace1" presStyleIdx="3" presStyleCnt="4" custScaleX="36458" custScaleY="47159" custLinFactY="-50500" custLinFactNeighborX="-6047" custLinFactNeighborY="-100000"/>
      <dgm:spPr/>
    </dgm:pt>
    <dgm:pt modelId="{11A8F984-90DD-4A5B-BD09-592C4406D0DD}" type="pres">
      <dgm:prSet presAssocID="{F0F966D2-7682-4FD7-8E6D-575111C0CD0C}" presName="ParentText" presStyleLbl="node1" presStyleIdx="3" presStyleCnt="5" custScaleX="158516" custScaleY="33400" custLinFactNeighborX="39491" custLinFactNeighborY="-78842">
        <dgm:presLayoutVars>
          <dgm:chMax val="1"/>
          <dgm:chPref val="1"/>
          <dgm:bulletEnabled val="1"/>
        </dgm:presLayoutVars>
      </dgm:prSet>
      <dgm:spPr/>
      <dgm:t>
        <a:bodyPr/>
        <a:lstStyle/>
        <a:p>
          <a:endParaRPr lang="en-US"/>
        </a:p>
      </dgm:t>
    </dgm:pt>
    <dgm:pt modelId="{9C0F8F11-86A0-484D-9C28-0E40254F7E5F}" type="pres">
      <dgm:prSet presAssocID="{F0F966D2-7682-4FD7-8E6D-575111C0CD0C}" presName="ChildText" presStyleLbl="revTx" presStyleIdx="3" presStyleCnt="4">
        <dgm:presLayoutVars>
          <dgm:chMax val="0"/>
          <dgm:chPref val="0"/>
          <dgm:bulletEnabled val="1"/>
        </dgm:presLayoutVars>
      </dgm:prSet>
      <dgm:spPr/>
    </dgm:pt>
    <dgm:pt modelId="{F7794050-E431-42E7-B351-878E27F80A20}" type="pres">
      <dgm:prSet presAssocID="{6DEBF0D4-88D2-41C5-8357-099038114347}" presName="sibTrans" presStyleCnt="0"/>
      <dgm:spPr/>
    </dgm:pt>
    <dgm:pt modelId="{93053005-80EF-49E0-AC5B-5DB8DDA056DD}" type="pres">
      <dgm:prSet presAssocID="{4C4659B0-7315-4A05-A805-5EFE83629F1C}" presName="composite" presStyleCnt="0"/>
      <dgm:spPr/>
    </dgm:pt>
    <dgm:pt modelId="{95420904-1F51-4AC2-968D-D2FE1FBDA452}" type="pres">
      <dgm:prSet presAssocID="{4C4659B0-7315-4A05-A805-5EFE83629F1C}" presName="ParentText" presStyleLbl="node1" presStyleIdx="4" presStyleCnt="5" custScaleX="157519" custScaleY="33104" custLinFactNeighborX="13006" custLinFactNeighborY="-82429">
        <dgm:presLayoutVars>
          <dgm:chMax val="1"/>
          <dgm:chPref val="1"/>
          <dgm:bulletEnabled val="1"/>
        </dgm:presLayoutVars>
      </dgm:prSet>
      <dgm:spPr/>
      <dgm:t>
        <a:bodyPr/>
        <a:lstStyle/>
        <a:p>
          <a:endParaRPr lang="en-US"/>
        </a:p>
      </dgm:t>
    </dgm:pt>
  </dgm:ptLst>
  <dgm:cxnLst>
    <dgm:cxn modelId="{94AE73F6-A2DF-476F-BA78-2ED07150D7D0}" srcId="{4D9C836F-FA13-4959-A822-BA562682ECE2}" destId="{5B6484C9-4479-4064-8A85-3241A533417B}" srcOrd="2" destOrd="0" parTransId="{344A86BD-3088-42C1-AF8B-6E30D3CE650F}" sibTransId="{15E91C45-D8FC-4AD4-BF28-0D860BBDF191}"/>
    <dgm:cxn modelId="{437E3896-3290-4398-984D-808266495A91}" srcId="{4D9C836F-FA13-4959-A822-BA562682ECE2}" destId="{4C4659B0-7315-4A05-A805-5EFE83629F1C}" srcOrd="4" destOrd="0" parTransId="{C2687A74-7538-4C95-8C63-01AC1FC086B4}" sibTransId="{B33B1D83-971B-459A-85E4-6ACEF356437A}"/>
    <dgm:cxn modelId="{E8DA8867-C7FE-43CB-8E54-521F752B7F8C}" type="presOf" srcId="{4D9C836F-FA13-4959-A822-BA562682ECE2}" destId="{462A837A-FBFD-4D6A-9D6B-A71FD5FE7F00}" srcOrd="0" destOrd="0" presId="urn:microsoft.com/office/officeart/2005/8/layout/StepDownProcess"/>
    <dgm:cxn modelId="{4D5FA3EF-55B8-40D6-9B39-9F515075E4BB}" type="presOf" srcId="{0298B139-2845-49B5-84F0-290E4A1CBD3E}" destId="{CA8EE9A8-1D19-4267-A2FF-0E7BE24455C7}" srcOrd="0" destOrd="0" presId="urn:microsoft.com/office/officeart/2005/8/layout/StepDownProcess"/>
    <dgm:cxn modelId="{A475C664-B8C2-4E35-8587-0835C16C4CB3}" type="presOf" srcId="{8E08624B-2285-4A0B-8D76-93332670615A}" destId="{59057BA7-B282-4125-8C54-65AFD4DA0771}" srcOrd="0" destOrd="0" presId="urn:microsoft.com/office/officeart/2005/8/layout/StepDownProcess"/>
    <dgm:cxn modelId="{42CD5EB2-5B55-4C4B-BA50-444E5DDBCB03}" type="presOf" srcId="{5B6484C9-4479-4064-8A85-3241A533417B}" destId="{F858323D-2BAC-44DD-80CB-DA7E4FE824BD}" srcOrd="0" destOrd="0" presId="urn:microsoft.com/office/officeart/2005/8/layout/StepDownProcess"/>
    <dgm:cxn modelId="{8A11AFA6-361A-4A53-8726-F3289705C522}" srcId="{4D9C836F-FA13-4959-A822-BA562682ECE2}" destId="{0298B139-2845-49B5-84F0-290E4A1CBD3E}" srcOrd="0" destOrd="0" parTransId="{CB6666D3-67B2-4A67-9869-561BDEF53B72}" sibTransId="{0DE557AB-1B18-4FA3-966E-8081C665729A}"/>
    <dgm:cxn modelId="{14AE1485-B5CB-41E8-9278-825B5505C139}" type="presOf" srcId="{4C4659B0-7315-4A05-A805-5EFE83629F1C}" destId="{95420904-1F51-4AC2-968D-D2FE1FBDA452}" srcOrd="0" destOrd="0" presId="urn:microsoft.com/office/officeart/2005/8/layout/StepDownProcess"/>
    <dgm:cxn modelId="{3923EE2D-0609-4DEC-AFF4-C5D51959F316}" type="presOf" srcId="{F0F966D2-7682-4FD7-8E6D-575111C0CD0C}" destId="{11A8F984-90DD-4A5B-BD09-592C4406D0DD}" srcOrd="0" destOrd="0" presId="urn:microsoft.com/office/officeart/2005/8/layout/StepDownProcess"/>
    <dgm:cxn modelId="{2AE600B1-0076-4512-A0FC-367EC0B43116}" srcId="{4D9C836F-FA13-4959-A822-BA562682ECE2}" destId="{8E08624B-2285-4A0B-8D76-93332670615A}" srcOrd="1" destOrd="0" parTransId="{2B845865-A684-4347-A356-B413DE865278}" sibTransId="{34B024DC-D287-4F26-B53A-3DF1CFF33A5D}"/>
    <dgm:cxn modelId="{262BDA02-5183-47BD-AAC0-1401D0DC563E}" srcId="{4D9C836F-FA13-4959-A822-BA562682ECE2}" destId="{F0F966D2-7682-4FD7-8E6D-575111C0CD0C}" srcOrd="3" destOrd="0" parTransId="{30E86555-1E42-4D01-9144-FA9FAB590AE1}" sibTransId="{6DEBF0D4-88D2-41C5-8357-099038114347}"/>
    <dgm:cxn modelId="{E5D9AD32-E02F-49AC-A086-BBBCC94F8EC1}" type="presParOf" srcId="{462A837A-FBFD-4D6A-9D6B-A71FD5FE7F00}" destId="{22918C32-FFCE-419B-87BB-F71B08C1973D}" srcOrd="0" destOrd="0" presId="urn:microsoft.com/office/officeart/2005/8/layout/StepDownProcess"/>
    <dgm:cxn modelId="{BA22E558-E345-4988-B571-3333248794F8}" type="presParOf" srcId="{22918C32-FFCE-419B-87BB-F71B08C1973D}" destId="{23C05BC0-4C51-4504-9B07-CE10B9AD353B}" srcOrd="0" destOrd="0" presId="urn:microsoft.com/office/officeart/2005/8/layout/StepDownProcess"/>
    <dgm:cxn modelId="{E7876872-49B1-4D9A-9CE6-6153B2FB6F27}" type="presParOf" srcId="{22918C32-FFCE-419B-87BB-F71B08C1973D}" destId="{CA8EE9A8-1D19-4267-A2FF-0E7BE24455C7}" srcOrd="1" destOrd="0" presId="urn:microsoft.com/office/officeart/2005/8/layout/StepDownProcess"/>
    <dgm:cxn modelId="{E6EC1795-C2E9-40FA-AA6A-2BBF6F98D0A8}" type="presParOf" srcId="{22918C32-FFCE-419B-87BB-F71B08C1973D}" destId="{C67436F8-806A-4F08-A477-E576F02C9EB4}" srcOrd="2" destOrd="0" presId="urn:microsoft.com/office/officeart/2005/8/layout/StepDownProcess"/>
    <dgm:cxn modelId="{25744678-1BC2-417C-B887-890C770860FB}" type="presParOf" srcId="{462A837A-FBFD-4D6A-9D6B-A71FD5FE7F00}" destId="{20341E46-06A3-480B-9EE4-D7BC27361382}" srcOrd="1" destOrd="0" presId="urn:microsoft.com/office/officeart/2005/8/layout/StepDownProcess"/>
    <dgm:cxn modelId="{FB528219-EB2F-48B7-96E6-0A505DAF74D8}" type="presParOf" srcId="{462A837A-FBFD-4D6A-9D6B-A71FD5FE7F00}" destId="{FBCEC580-5654-4952-BF35-6390723506D4}" srcOrd="2" destOrd="0" presId="urn:microsoft.com/office/officeart/2005/8/layout/StepDownProcess"/>
    <dgm:cxn modelId="{DF442808-EB66-405A-B699-07812454531F}" type="presParOf" srcId="{FBCEC580-5654-4952-BF35-6390723506D4}" destId="{471DB1C4-15BA-477D-829F-BE66303DB5ED}" srcOrd="0" destOrd="0" presId="urn:microsoft.com/office/officeart/2005/8/layout/StepDownProcess"/>
    <dgm:cxn modelId="{2DF8418B-DE46-4567-9D0D-E540B6383A39}" type="presParOf" srcId="{FBCEC580-5654-4952-BF35-6390723506D4}" destId="{59057BA7-B282-4125-8C54-65AFD4DA0771}" srcOrd="1" destOrd="0" presId="urn:microsoft.com/office/officeart/2005/8/layout/StepDownProcess"/>
    <dgm:cxn modelId="{70EE77C0-4121-4F69-ABC9-E61E07CCF1F4}" type="presParOf" srcId="{FBCEC580-5654-4952-BF35-6390723506D4}" destId="{3653F2E9-4931-46C0-93E5-74B04400B2F3}" srcOrd="2" destOrd="0" presId="urn:microsoft.com/office/officeart/2005/8/layout/StepDownProcess"/>
    <dgm:cxn modelId="{AD4A4CAE-5F18-424E-B118-369D5581161F}" type="presParOf" srcId="{462A837A-FBFD-4D6A-9D6B-A71FD5FE7F00}" destId="{B597D9DC-2A94-4336-896F-FD90BDB41344}" srcOrd="3" destOrd="0" presId="urn:microsoft.com/office/officeart/2005/8/layout/StepDownProcess"/>
    <dgm:cxn modelId="{534CC29F-E0BB-43DF-B9C0-D71A8C003E57}" type="presParOf" srcId="{462A837A-FBFD-4D6A-9D6B-A71FD5FE7F00}" destId="{B27E195F-9CBB-4830-A327-FB6EAFD180F8}" srcOrd="4" destOrd="0" presId="urn:microsoft.com/office/officeart/2005/8/layout/StepDownProcess"/>
    <dgm:cxn modelId="{E05105B5-F9FA-42F1-AC1E-0D47CB9C78C2}" type="presParOf" srcId="{B27E195F-9CBB-4830-A327-FB6EAFD180F8}" destId="{9964DD91-8B53-48C9-A785-4BE898DD4564}" srcOrd="0" destOrd="0" presId="urn:microsoft.com/office/officeart/2005/8/layout/StepDownProcess"/>
    <dgm:cxn modelId="{9274F08F-44BC-473C-95EB-8F7BA1BA2323}" type="presParOf" srcId="{B27E195F-9CBB-4830-A327-FB6EAFD180F8}" destId="{F858323D-2BAC-44DD-80CB-DA7E4FE824BD}" srcOrd="1" destOrd="0" presId="urn:microsoft.com/office/officeart/2005/8/layout/StepDownProcess"/>
    <dgm:cxn modelId="{740ECDA6-A080-463F-A8FC-D0E1B2EFAD89}" type="presParOf" srcId="{B27E195F-9CBB-4830-A327-FB6EAFD180F8}" destId="{4C902012-85D5-4A5E-AEE4-EEAFFC88F8D1}" srcOrd="2" destOrd="0" presId="urn:microsoft.com/office/officeart/2005/8/layout/StepDownProcess"/>
    <dgm:cxn modelId="{F1539F9B-CA66-4E23-8BA2-0C24C8E10897}" type="presParOf" srcId="{462A837A-FBFD-4D6A-9D6B-A71FD5FE7F00}" destId="{C9C96787-EF8B-4F38-8FE8-79466FFE2A0B}" srcOrd="5" destOrd="0" presId="urn:microsoft.com/office/officeart/2005/8/layout/StepDownProcess"/>
    <dgm:cxn modelId="{0C04F459-1F94-4D5C-8FF2-939CE8079EC1}" type="presParOf" srcId="{462A837A-FBFD-4D6A-9D6B-A71FD5FE7F00}" destId="{8064CA28-8E30-42F7-AAED-2DB21CDA7E52}" srcOrd="6" destOrd="0" presId="urn:microsoft.com/office/officeart/2005/8/layout/StepDownProcess"/>
    <dgm:cxn modelId="{34B8DCA0-F7ED-4DCB-B8E5-1A43F211974C}" type="presParOf" srcId="{8064CA28-8E30-42F7-AAED-2DB21CDA7E52}" destId="{F34758BF-3765-40E8-835C-CD15CA0C3083}" srcOrd="0" destOrd="0" presId="urn:microsoft.com/office/officeart/2005/8/layout/StepDownProcess"/>
    <dgm:cxn modelId="{5F607A57-5E47-4F80-9735-1276AF58AD8B}" type="presParOf" srcId="{8064CA28-8E30-42F7-AAED-2DB21CDA7E52}" destId="{11A8F984-90DD-4A5B-BD09-592C4406D0DD}" srcOrd="1" destOrd="0" presId="urn:microsoft.com/office/officeart/2005/8/layout/StepDownProcess"/>
    <dgm:cxn modelId="{C4596EC7-06AD-4D06-B7C6-F9C8734938FE}" type="presParOf" srcId="{8064CA28-8E30-42F7-AAED-2DB21CDA7E52}" destId="{9C0F8F11-86A0-484D-9C28-0E40254F7E5F}" srcOrd="2" destOrd="0" presId="urn:microsoft.com/office/officeart/2005/8/layout/StepDownProcess"/>
    <dgm:cxn modelId="{A73D33E4-E64F-4A02-85B1-729940EC4C83}" type="presParOf" srcId="{462A837A-FBFD-4D6A-9D6B-A71FD5FE7F00}" destId="{F7794050-E431-42E7-B351-878E27F80A20}" srcOrd="7" destOrd="0" presId="urn:microsoft.com/office/officeart/2005/8/layout/StepDownProcess"/>
    <dgm:cxn modelId="{7B8FE1EC-FB26-49B7-9938-CC0D34651B32}" type="presParOf" srcId="{462A837A-FBFD-4D6A-9D6B-A71FD5FE7F00}" destId="{93053005-80EF-49E0-AC5B-5DB8DDA056DD}" srcOrd="8" destOrd="0" presId="urn:microsoft.com/office/officeart/2005/8/layout/StepDownProcess"/>
    <dgm:cxn modelId="{BC0DC51F-2015-49F7-8AED-2C226B9DBEF5}" type="presParOf" srcId="{93053005-80EF-49E0-AC5B-5DB8DDA056DD}" destId="{95420904-1F51-4AC2-968D-D2FE1FBDA45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05BC0-4C51-4504-9B07-CE10B9AD353B}">
      <dsp:nvSpPr>
        <dsp:cNvPr id="0" name=""/>
        <dsp:cNvSpPr/>
      </dsp:nvSpPr>
      <dsp:spPr>
        <a:xfrm rot="5400000">
          <a:off x="211746" y="728277"/>
          <a:ext cx="484092" cy="438646"/>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tint val="50000"/>
              <a:hueOff val="0"/>
              <a:satOff val="0"/>
              <a:lumOff val="0"/>
              <a:alphaOff val="0"/>
              <a:shade val="25000"/>
              <a:satMod val="150000"/>
            </a:schemeClr>
          </a:contourClr>
        </a:sp3d>
      </dsp:spPr>
      <dsp:style>
        <a:lnRef idx="0">
          <a:scrgbClr r="0" g="0" b="0"/>
        </a:lnRef>
        <a:fillRef idx="1">
          <a:scrgbClr r="0" g="0" b="0"/>
        </a:fillRef>
        <a:effectRef idx="3">
          <a:scrgbClr r="0" g="0" b="0"/>
        </a:effectRef>
        <a:fontRef idx="minor"/>
      </dsp:style>
    </dsp:sp>
    <dsp:sp modelId="{CA8EE9A8-1D19-4267-A2FF-0E7BE24455C7}">
      <dsp:nvSpPr>
        <dsp:cNvPr id="0" name=""/>
        <dsp:cNvSpPr/>
      </dsp:nvSpPr>
      <dsp:spPr>
        <a:xfrm>
          <a:off x="0" y="51144"/>
          <a:ext cx="3373036" cy="531238"/>
        </a:xfrm>
        <a:prstGeom prst="roundRect">
          <a:avLst>
            <a:gd name="adj" fmla="val 16670"/>
          </a:avLst>
        </a:prstGeom>
        <a:solidFill>
          <a:srgbClr val="00B0F0"/>
        </a:soli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latin typeface="Times New Roman" panose="02020603050405020304" pitchFamily="18" charset="0"/>
              <a:cs typeface="Times New Roman" panose="02020603050405020304" pitchFamily="18" charset="0"/>
            </a:rPr>
            <a:t>Tình huống</a:t>
          </a:r>
          <a:endParaRPr lang="en-US" sz="3000" kern="1200" dirty="0">
            <a:latin typeface="Times New Roman" panose="02020603050405020304" pitchFamily="18" charset="0"/>
            <a:cs typeface="Times New Roman" panose="02020603050405020304" pitchFamily="18" charset="0"/>
          </a:endParaRPr>
        </a:p>
      </dsp:txBody>
      <dsp:txXfrm>
        <a:off x="25938" y="77082"/>
        <a:ext cx="3321160" cy="479362"/>
      </dsp:txXfrm>
    </dsp:sp>
    <dsp:sp modelId="{C67436F8-806A-4F08-A477-E576F02C9EB4}">
      <dsp:nvSpPr>
        <dsp:cNvPr id="0" name=""/>
        <dsp:cNvSpPr/>
      </dsp:nvSpPr>
      <dsp:spPr>
        <a:xfrm flipH="1">
          <a:off x="3353086" y="551306"/>
          <a:ext cx="47552" cy="47557"/>
        </a:xfrm>
        <a:prstGeom prst="rect">
          <a:avLst/>
        </a:prstGeom>
        <a:noFill/>
        <a:ln>
          <a:noFill/>
        </a:ln>
        <a:effectLst/>
      </dsp:spPr>
      <dsp:style>
        <a:lnRef idx="0">
          <a:scrgbClr r="0" g="0" b="0"/>
        </a:lnRef>
        <a:fillRef idx="0">
          <a:scrgbClr r="0" g="0" b="0"/>
        </a:fillRef>
        <a:effectRef idx="0">
          <a:scrgbClr r="0" g="0" b="0"/>
        </a:effectRef>
        <a:fontRef idx="minor"/>
      </dsp:style>
    </dsp:sp>
    <dsp:sp modelId="{471DB1C4-15BA-477D-829F-BE66303DB5ED}">
      <dsp:nvSpPr>
        <dsp:cNvPr id="0" name=""/>
        <dsp:cNvSpPr/>
      </dsp:nvSpPr>
      <dsp:spPr>
        <a:xfrm rot="5400000">
          <a:off x="2665473" y="1115367"/>
          <a:ext cx="539180" cy="1210920"/>
        </a:xfrm>
        <a:prstGeom prst="bentUpArrow">
          <a:avLst>
            <a:gd name="adj1" fmla="val 32840"/>
            <a:gd name="adj2" fmla="val 25000"/>
            <a:gd name="adj3" fmla="val 35780"/>
          </a:avLst>
        </a:prstGeom>
        <a:solidFill>
          <a:schemeClr val="accent5">
            <a:tint val="50000"/>
            <a:hueOff val="3692360"/>
            <a:satOff val="-3773"/>
            <a:lumOff val="236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tint val="50000"/>
              <a:hueOff val="3692360"/>
              <a:satOff val="-3773"/>
              <a:lumOff val="2360"/>
              <a:alphaOff val="0"/>
              <a:shade val="25000"/>
              <a:satMod val="150000"/>
            </a:schemeClr>
          </a:contourClr>
        </a:sp3d>
      </dsp:spPr>
      <dsp:style>
        <a:lnRef idx="0">
          <a:scrgbClr r="0" g="0" b="0"/>
        </a:lnRef>
        <a:fillRef idx="1">
          <a:scrgbClr r="0" g="0" b="0"/>
        </a:fillRef>
        <a:effectRef idx="3">
          <a:scrgbClr r="0" g="0" b="0"/>
        </a:effectRef>
        <a:fontRef idx="minor"/>
      </dsp:style>
    </dsp:sp>
    <dsp:sp modelId="{59057BA7-B282-4125-8C54-65AFD4DA0771}">
      <dsp:nvSpPr>
        <dsp:cNvPr id="0" name=""/>
        <dsp:cNvSpPr/>
      </dsp:nvSpPr>
      <dsp:spPr>
        <a:xfrm>
          <a:off x="862994" y="863371"/>
          <a:ext cx="3305886" cy="491735"/>
        </a:xfrm>
        <a:prstGeom prst="roundRect">
          <a:avLst>
            <a:gd name="adj" fmla="val 16670"/>
          </a:avLst>
        </a:prstGeom>
        <a:solidFill>
          <a:schemeClr val="accent4">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hueOff val="2659525"/>
              <a:satOff val="-115"/>
              <a:lumOff val="-5245"/>
              <a:alphaOff val="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I.Giới</a:t>
          </a:r>
          <a:r>
            <a:rPr lang="en-US" sz="2800" kern="1200" dirty="0" smtClean="0"/>
            <a:t> thiệu</a:t>
          </a:r>
          <a:endParaRPr lang="vi-VN" sz="2800" kern="1200" dirty="0"/>
        </a:p>
      </dsp:txBody>
      <dsp:txXfrm>
        <a:off x="887003" y="887380"/>
        <a:ext cx="3257868" cy="443717"/>
      </dsp:txXfrm>
    </dsp:sp>
    <dsp:sp modelId="{3653F2E9-4931-46C0-93E5-74B04400B2F3}">
      <dsp:nvSpPr>
        <dsp:cNvPr id="0" name=""/>
        <dsp:cNvSpPr/>
      </dsp:nvSpPr>
      <dsp:spPr>
        <a:xfrm>
          <a:off x="5314975" y="866513"/>
          <a:ext cx="1512954" cy="1176873"/>
        </a:xfrm>
        <a:prstGeom prst="rect">
          <a:avLst/>
        </a:prstGeom>
        <a:noFill/>
        <a:ln>
          <a:noFill/>
        </a:ln>
        <a:effectLst/>
      </dsp:spPr>
      <dsp:style>
        <a:lnRef idx="0">
          <a:scrgbClr r="0" g="0" b="0"/>
        </a:lnRef>
        <a:fillRef idx="0">
          <a:scrgbClr r="0" g="0" b="0"/>
        </a:fillRef>
        <a:effectRef idx="0">
          <a:scrgbClr r="0" g="0" b="0"/>
        </a:effectRef>
        <a:fontRef idx="minor"/>
      </dsp:style>
    </dsp:sp>
    <dsp:sp modelId="{9964DD91-8B53-48C9-A785-4BE898DD4564}">
      <dsp:nvSpPr>
        <dsp:cNvPr id="0" name=""/>
        <dsp:cNvSpPr/>
      </dsp:nvSpPr>
      <dsp:spPr>
        <a:xfrm rot="5400000">
          <a:off x="5450285" y="1845076"/>
          <a:ext cx="518605" cy="1279742"/>
        </a:xfrm>
        <a:prstGeom prst="bentUpArrow">
          <a:avLst>
            <a:gd name="adj1" fmla="val 32840"/>
            <a:gd name="adj2" fmla="val 25000"/>
            <a:gd name="adj3" fmla="val 35780"/>
          </a:avLst>
        </a:prstGeom>
        <a:solidFill>
          <a:schemeClr val="accent5">
            <a:tint val="50000"/>
            <a:hueOff val="7384720"/>
            <a:satOff val="-7547"/>
            <a:lumOff val="472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tint val="50000"/>
              <a:hueOff val="7384720"/>
              <a:satOff val="-7547"/>
              <a:lumOff val="4720"/>
              <a:alphaOff val="0"/>
              <a:shade val="25000"/>
              <a:satMod val="150000"/>
            </a:schemeClr>
          </a:contourClr>
        </a:sp3d>
      </dsp:spPr>
      <dsp:style>
        <a:lnRef idx="0">
          <a:scrgbClr r="0" g="0" b="0"/>
        </a:lnRef>
        <a:fillRef idx="1">
          <a:scrgbClr r="0" g="0" b="0"/>
        </a:fillRef>
        <a:effectRef idx="3">
          <a:scrgbClr r="0" g="0" b="0"/>
        </a:effectRef>
        <a:fontRef idx="minor"/>
      </dsp:style>
    </dsp:sp>
    <dsp:sp modelId="{F858323D-2BAC-44DD-80CB-DA7E4FE824BD}">
      <dsp:nvSpPr>
        <dsp:cNvPr id="0" name=""/>
        <dsp:cNvSpPr/>
      </dsp:nvSpPr>
      <dsp:spPr>
        <a:xfrm>
          <a:off x="3650478" y="1604186"/>
          <a:ext cx="3289327" cy="488750"/>
        </a:xfrm>
        <a:prstGeom prst="roundRect">
          <a:avLst>
            <a:gd name="adj" fmla="val 16670"/>
          </a:avLst>
        </a:prstGeom>
        <a:solidFill>
          <a:srgbClr val="FFFF00"/>
        </a:solidFill>
        <a:ln>
          <a:solidFill>
            <a:srgbClr val="FFFF00"/>
          </a:solid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hueOff val="5319050"/>
              <a:satOff val="-230"/>
              <a:lumOff val="-10491"/>
              <a:alphaOff val="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smtClean="0">
              <a:latin typeface="Times New Roman" panose="02020603050405020304" pitchFamily="18" charset="0"/>
              <a:cs typeface="Times New Roman" panose="02020603050405020304" pitchFamily="18" charset="0"/>
            </a:rPr>
            <a:t>II.Chức năng</a:t>
          </a:r>
          <a:endParaRPr lang="vi-VN" sz="2800" i="0" kern="1200" dirty="0">
            <a:latin typeface="Times New Roman" panose="02020603050405020304" pitchFamily="18" charset="0"/>
            <a:cs typeface="Times New Roman" panose="02020603050405020304" pitchFamily="18" charset="0"/>
          </a:endParaRPr>
        </a:p>
      </dsp:txBody>
      <dsp:txXfrm>
        <a:off x="3674341" y="1628049"/>
        <a:ext cx="3241601" cy="441024"/>
      </dsp:txXfrm>
    </dsp:sp>
    <dsp:sp modelId="{4C902012-85D5-4A5E-AEE4-EEAFFC88F8D1}">
      <dsp:nvSpPr>
        <dsp:cNvPr id="0" name=""/>
        <dsp:cNvSpPr/>
      </dsp:nvSpPr>
      <dsp:spPr>
        <a:xfrm>
          <a:off x="6989999" y="2015039"/>
          <a:ext cx="1512954" cy="1176873"/>
        </a:xfrm>
        <a:prstGeom prst="rect">
          <a:avLst/>
        </a:prstGeom>
        <a:noFill/>
        <a:ln>
          <a:noFill/>
        </a:ln>
        <a:effectLst/>
      </dsp:spPr>
      <dsp:style>
        <a:lnRef idx="0">
          <a:scrgbClr r="0" g="0" b="0"/>
        </a:lnRef>
        <a:fillRef idx="0">
          <a:scrgbClr r="0" g="0" b="0"/>
        </a:fillRef>
        <a:effectRef idx="0">
          <a:scrgbClr r="0" g="0" b="0"/>
        </a:effectRef>
        <a:fontRef idx="minor"/>
      </dsp:style>
    </dsp:sp>
    <dsp:sp modelId="{F34758BF-3765-40E8-835C-CD15CA0C3083}">
      <dsp:nvSpPr>
        <dsp:cNvPr id="0" name=""/>
        <dsp:cNvSpPr/>
      </dsp:nvSpPr>
      <dsp:spPr>
        <a:xfrm rot="5400000">
          <a:off x="6802549" y="2971431"/>
          <a:ext cx="582751" cy="512898"/>
        </a:xfrm>
        <a:prstGeom prst="bentUpArrow">
          <a:avLst>
            <a:gd name="adj1" fmla="val 32840"/>
            <a:gd name="adj2" fmla="val 25000"/>
            <a:gd name="adj3" fmla="val 35780"/>
          </a:avLst>
        </a:prstGeom>
        <a:solidFill>
          <a:schemeClr val="accent5">
            <a:tint val="50000"/>
            <a:hueOff val="11077079"/>
            <a:satOff val="-11320"/>
            <a:lumOff val="708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tint val="50000"/>
              <a:hueOff val="11077079"/>
              <a:satOff val="-11320"/>
              <a:lumOff val="7080"/>
              <a:alphaOff val="0"/>
              <a:shade val="25000"/>
              <a:satMod val="150000"/>
            </a:schemeClr>
          </a:contourClr>
        </a:sp3d>
      </dsp:spPr>
      <dsp:style>
        <a:lnRef idx="0">
          <a:scrgbClr r="0" g="0" b="0"/>
        </a:lnRef>
        <a:fillRef idx="1">
          <a:scrgbClr r="0" g="0" b="0"/>
        </a:fillRef>
        <a:effectRef idx="3">
          <a:scrgbClr r="0" g="0" b="0"/>
        </a:effectRef>
        <a:fontRef idx="minor"/>
      </dsp:style>
    </dsp:sp>
    <dsp:sp modelId="{11A8F984-90DD-4A5B-BD09-592C4406D0DD}">
      <dsp:nvSpPr>
        <dsp:cNvPr id="0" name=""/>
        <dsp:cNvSpPr/>
      </dsp:nvSpPr>
      <dsp:spPr>
        <a:xfrm>
          <a:off x="6446616" y="2351276"/>
          <a:ext cx="3297482" cy="486333"/>
        </a:xfrm>
        <a:prstGeom prst="roundRect">
          <a:avLst>
            <a:gd name="adj" fmla="val 16670"/>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hueOff val="7978575"/>
              <a:satOff val="-345"/>
              <a:lumOff val="-15736"/>
              <a:alphaOff val="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i="0" kern="1200" dirty="0" smtClean="0">
              <a:latin typeface="Times New Roman" panose="02020603050405020304" pitchFamily="18" charset="0"/>
              <a:cs typeface="Times New Roman" panose="02020603050405020304" pitchFamily="18" charset="0"/>
            </a:rPr>
            <a:t>III.Cách làm việc</a:t>
          </a:r>
          <a:endParaRPr lang="vi-VN" sz="2800" i="0" kern="1200" dirty="0">
            <a:latin typeface="Times New Roman" panose="02020603050405020304" pitchFamily="18" charset="0"/>
            <a:cs typeface="Times New Roman" panose="02020603050405020304" pitchFamily="18" charset="0"/>
          </a:endParaRPr>
        </a:p>
      </dsp:txBody>
      <dsp:txXfrm>
        <a:off x="6470361" y="2375021"/>
        <a:ext cx="3249992" cy="438843"/>
      </dsp:txXfrm>
    </dsp:sp>
    <dsp:sp modelId="{9C0F8F11-86A0-484D-9C28-0E40254F7E5F}">
      <dsp:nvSpPr>
        <dsp:cNvPr id="0" name=""/>
        <dsp:cNvSpPr/>
      </dsp:nvSpPr>
      <dsp:spPr>
        <a:xfrm>
          <a:off x="8313967" y="3153278"/>
          <a:ext cx="1512954" cy="1176873"/>
        </a:xfrm>
        <a:prstGeom prst="rect">
          <a:avLst/>
        </a:prstGeom>
        <a:noFill/>
        <a:ln>
          <a:noFill/>
        </a:ln>
        <a:effectLst/>
      </dsp:spPr>
      <dsp:style>
        <a:lnRef idx="0">
          <a:scrgbClr r="0" g="0" b="0"/>
        </a:lnRef>
        <a:fillRef idx="0">
          <a:scrgbClr r="0" g="0" b="0"/>
        </a:fillRef>
        <a:effectRef idx="0">
          <a:scrgbClr r="0" g="0" b="0"/>
        </a:effectRef>
        <a:fontRef idx="minor"/>
      </dsp:style>
    </dsp:sp>
    <dsp:sp modelId="{95420904-1F51-4AC2-968D-D2FE1FBDA452}">
      <dsp:nvSpPr>
        <dsp:cNvPr id="0" name=""/>
        <dsp:cNvSpPr/>
      </dsp:nvSpPr>
      <dsp:spPr>
        <a:xfrm>
          <a:off x="7578972" y="3123353"/>
          <a:ext cx="3276742" cy="482023"/>
        </a:xfrm>
        <a:prstGeom prst="roundRect">
          <a:avLst>
            <a:gd name="adj" fmla="val 16670"/>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5">
              <a:hueOff val="10638100"/>
              <a:satOff val="-460"/>
              <a:lumOff val="-20981"/>
              <a:alphaOff val="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i="0" kern="1200" dirty="0" smtClean="0">
              <a:latin typeface="Times New Roman" panose="02020603050405020304" pitchFamily="18" charset="0"/>
              <a:cs typeface="Times New Roman" panose="02020603050405020304" pitchFamily="18" charset="0"/>
            </a:rPr>
            <a:t>IV.Demo</a:t>
          </a:r>
          <a:endParaRPr lang="vi-VN" sz="2800" i="0" kern="1200" dirty="0">
            <a:latin typeface="Times New Roman" panose="02020603050405020304" pitchFamily="18" charset="0"/>
            <a:cs typeface="Times New Roman" panose="02020603050405020304" pitchFamily="18" charset="0"/>
          </a:endParaRPr>
        </a:p>
      </dsp:txBody>
      <dsp:txXfrm>
        <a:off x="7602507" y="3146888"/>
        <a:ext cx="3229672" cy="43495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B61BEF0D-F0BB-DE4B-95CE-6DB70DBA9567}" type="datetimeFigureOut">
              <a:rPr lang="en-US" smtClean="0"/>
              <a:pPr/>
              <a:t>10/29/2017</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ình ảnh có liên qua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61248" y="5181598"/>
            <a:ext cx="56578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Kết quả hình ảnh cho công nghê phần mề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33" y="645530"/>
            <a:ext cx="10291336" cy="43836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931" y="4267200"/>
            <a:ext cx="5556738" cy="761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818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365760"/>
            <a:ext cx="3380935" cy="548640"/>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Cách làm việc</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917896" y="1488830"/>
            <a:ext cx="1470073" cy="445477"/>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Sơ đồ</a:t>
            </a:r>
            <a:endParaRPr lang="en-US" sz="2000" dirty="0">
              <a:latin typeface="Times New Roman" panose="02020603050405020304" pitchFamily="18" charset="0"/>
              <a:cs typeface="Times New Roman" panose="02020603050405020304" pitchFamily="18" charset="0"/>
            </a:endParaRPr>
          </a:p>
        </p:txBody>
      </p:sp>
      <p:pic>
        <p:nvPicPr>
          <p:cNvPr id="8195"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165531" y="1100138"/>
            <a:ext cx="3891100"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203408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833" y="1112353"/>
            <a:ext cx="10145151" cy="3705833"/>
          </a:xfrm>
        </p:spPr>
        <p:txBody>
          <a:bodyPr/>
          <a:lstStyle/>
          <a:p>
            <a:pPr marL="0" indent="0" algn="just"/>
            <a:r>
              <a:rPr lang="vi-VN" sz="2400" dirty="0">
                <a:latin typeface="Times New Roman" panose="02020603050405020304" pitchFamily="18" charset="0"/>
                <a:cs typeface="Times New Roman" panose="02020603050405020304" pitchFamily="18" charset="0"/>
              </a:rPr>
              <a:t>Có 3 khu vực đó là Working dir, Staging area, Git dir</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Git </a:t>
            </a:r>
            <a:r>
              <a:rPr lang="vi-VN" sz="2400" dirty="0">
                <a:latin typeface="Times New Roman" panose="02020603050405020304" pitchFamily="18" charset="0"/>
                <a:cs typeface="Times New Roman" panose="02020603050405020304" pitchFamily="18" charset="0"/>
              </a:rPr>
              <a:t>directory: </a:t>
            </a:r>
            <a:r>
              <a:rPr lang="vi-VN" sz="2400" b="0" dirty="0">
                <a:latin typeface="Times New Roman" panose="02020603050405020304" pitchFamily="18" charset="0"/>
                <a:cs typeface="Times New Roman" panose="02020603050405020304" pitchFamily="18" charset="0"/>
              </a:rPr>
              <a:t>Lưu trữ CSDL cho dự án của </a:t>
            </a:r>
            <a:r>
              <a:rPr lang="vi-VN" sz="2400" b="0" dirty="0" smtClean="0">
                <a:latin typeface="Times New Roman" panose="02020603050405020304" pitchFamily="18" charset="0"/>
                <a:cs typeface="Times New Roman" panose="02020603050405020304" pitchFamily="18" charset="0"/>
              </a:rPr>
              <a:t>bạn</a:t>
            </a:r>
            <a:r>
              <a:rPr lang="en-US" sz="2400" b="0" dirty="0" smtClean="0">
                <a:latin typeface="Times New Roman" panose="02020603050405020304" pitchFamily="18" charset="0"/>
                <a:cs typeface="Times New Roman" panose="02020603050405020304" pitchFamily="18" charset="0"/>
              </a:rPr>
              <a:t>.</a:t>
            </a:r>
            <a:endParaRPr lang="vi-VN" sz="2400" b="0" dirty="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Staging </a:t>
            </a:r>
            <a:r>
              <a:rPr lang="vi-VN" sz="2400" dirty="0">
                <a:latin typeface="Times New Roman" panose="02020603050405020304" pitchFamily="18" charset="0"/>
                <a:cs typeface="Times New Roman" panose="02020603050405020304" pitchFamily="18" charset="0"/>
              </a:rPr>
              <a:t>area : </a:t>
            </a:r>
            <a:r>
              <a:rPr lang="vi-VN" sz="2400" b="0" dirty="0">
                <a:latin typeface="Times New Roman" panose="02020603050405020304" pitchFamily="18" charset="0"/>
                <a:cs typeface="Times New Roman" panose="02020603050405020304" pitchFamily="18" charset="0"/>
              </a:rPr>
              <a:t>Là tập tin chứa trong Git directory, chứa những gì sẽ được </a:t>
            </a:r>
            <a:r>
              <a:rPr lang="vi-VN" sz="2400" b="0" dirty="0" smtClean="0">
                <a:latin typeface="Times New Roman" panose="02020603050405020304" pitchFamily="18" charset="0"/>
                <a:cs typeface="Times New Roman" panose="02020603050405020304" pitchFamily="18" charset="0"/>
              </a:rPr>
              <a:t>commit</a:t>
            </a:r>
            <a:r>
              <a:rPr lang="en-US" sz="2400" b="0" dirty="0" smtClean="0">
                <a:latin typeface="Times New Roman" panose="02020603050405020304" pitchFamily="18" charset="0"/>
                <a:cs typeface="Times New Roman" panose="02020603050405020304" pitchFamily="18" charset="0"/>
              </a:rPr>
              <a:t>.</a:t>
            </a:r>
            <a:endParaRPr lang="vi-VN" sz="2400" b="0" dirty="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Working </a:t>
            </a:r>
            <a:r>
              <a:rPr lang="vi-VN" sz="2400" dirty="0">
                <a:latin typeface="Times New Roman" panose="02020603050405020304" pitchFamily="18" charset="0"/>
                <a:cs typeface="Times New Roman" panose="02020603050405020304" pitchFamily="18" charset="0"/>
              </a:rPr>
              <a:t>directory: </a:t>
            </a:r>
            <a:r>
              <a:rPr lang="vi-VN" sz="2400" b="0" dirty="0">
                <a:latin typeface="Times New Roman" panose="02020603050405020304" pitchFamily="18" charset="0"/>
                <a:cs typeface="Times New Roman" panose="02020603050405020304" pitchFamily="18" charset="0"/>
              </a:rPr>
              <a:t>Bản sao của dự án, được kéo về (pulled) và lưu trên ổ cứng để chỉnh </a:t>
            </a:r>
            <a:r>
              <a:rPr lang="vi-VN" sz="2400" b="0" dirty="0" smtClean="0">
                <a:latin typeface="Times New Roman" panose="02020603050405020304" pitchFamily="18" charset="0"/>
                <a:cs typeface="Times New Roman" panose="02020603050405020304" pitchFamily="18" charset="0"/>
              </a:rPr>
              <a:t>sửa</a:t>
            </a:r>
            <a:r>
              <a:rPr lang="en-US" sz="2400" b="0" dirty="0" smtClean="0">
                <a:latin typeface="Times New Roman" panose="02020603050405020304" pitchFamily="18" charset="0"/>
                <a:cs typeface="Times New Roman" panose="02020603050405020304" pitchFamily="18" charset="0"/>
              </a:rPr>
              <a:t>.</a:t>
            </a:r>
            <a:endParaRPr lang="vi-VN" sz="2400" b="0" dirty="0">
              <a:latin typeface="Times New Roman" panose="02020603050405020304" pitchFamily="18" charset="0"/>
              <a:cs typeface="Times New Roman" panose="02020603050405020304" pitchFamily="18" charset="0"/>
            </a:endParaRPr>
          </a:p>
          <a:p>
            <a:pPr marL="0" indent="0" algn="just"/>
            <a:endParaRPr lang="en-US" dirty="0" smtClean="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170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79" y="1100629"/>
            <a:ext cx="10145151" cy="3705833"/>
          </a:xfrm>
        </p:spPr>
        <p:txBody>
          <a:bodyPr/>
          <a:lstStyle/>
          <a:p>
            <a:r>
              <a:rPr lang="vi-VN" sz="2400" dirty="0">
                <a:latin typeface="Times New Roman" panose="02020603050405020304" pitchFamily="18" charset="0"/>
                <a:cs typeface="Times New Roman" panose="02020603050405020304" pitchFamily="18" charset="0"/>
              </a:rPr>
              <a:t>Quá trình hoạt động:</a:t>
            </a:r>
          </a:p>
          <a:p>
            <a:r>
              <a:rPr lang="en-US" sz="2400" b="0" dirty="0" smtClean="0">
                <a:latin typeface="Times New Roman" panose="02020603050405020304" pitchFamily="18" charset="0"/>
                <a:cs typeface="Times New Roman" panose="02020603050405020304" pitchFamily="18" charset="0"/>
              </a:rPr>
              <a:t>	</a:t>
            </a:r>
            <a:r>
              <a:rPr lang="vi-VN" sz="2400" b="0" dirty="0" smtClean="0">
                <a:latin typeface="Times New Roman" panose="02020603050405020304" pitchFamily="18" charset="0"/>
                <a:cs typeface="Times New Roman" panose="02020603050405020304" pitchFamily="18" charset="0"/>
              </a:rPr>
              <a:t>Thay </a:t>
            </a:r>
            <a:r>
              <a:rPr lang="vi-VN" sz="2400" b="0" dirty="0">
                <a:latin typeface="Times New Roman" panose="02020603050405020304" pitchFamily="18" charset="0"/>
                <a:cs typeface="Times New Roman" panose="02020603050405020304" pitchFamily="18" charset="0"/>
              </a:rPr>
              <a:t>đổi tập tin trong Working </a:t>
            </a:r>
            <a:r>
              <a:rPr lang="vi-VN" sz="2400" b="0" dirty="0" smtClean="0">
                <a:latin typeface="Times New Roman" panose="02020603050405020304" pitchFamily="18" charset="0"/>
                <a:cs typeface="Times New Roman" panose="02020603050405020304" pitchFamily="18" charset="0"/>
              </a:rPr>
              <a:t>directory</a:t>
            </a:r>
            <a:r>
              <a:rPr lang="en-US" sz="2400" b="0" dirty="0" smtClean="0">
                <a:latin typeface="Times New Roman" panose="02020603050405020304" pitchFamily="18" charset="0"/>
                <a:cs typeface="Times New Roman" panose="02020603050405020304" pitchFamily="18" charset="0"/>
              </a:rPr>
              <a:t>.</a:t>
            </a:r>
            <a:endParaRPr lang="vi-VN" sz="2400" b="0" dirty="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	</a:t>
            </a:r>
            <a:r>
              <a:rPr lang="vi-VN" sz="2400" b="0" dirty="0" smtClean="0">
                <a:latin typeface="Times New Roman" panose="02020603050405020304" pitchFamily="18" charset="0"/>
                <a:cs typeface="Times New Roman" panose="02020603050405020304" pitchFamily="18" charset="0"/>
              </a:rPr>
              <a:t>Tổ </a:t>
            </a:r>
            <a:r>
              <a:rPr lang="vi-VN" sz="2400" b="0" dirty="0">
                <a:latin typeface="Times New Roman" panose="02020603050405020304" pitchFamily="18" charset="0"/>
                <a:cs typeface="Times New Roman" panose="02020603050405020304" pitchFamily="18" charset="0"/>
              </a:rPr>
              <a:t>chức tập tin, tạo ảnh (snapshot) của các tập tin trong Staging area &lt;add</a:t>
            </a:r>
            <a:r>
              <a:rPr lang="vi-VN" sz="2400" b="0" dirty="0" smtClean="0">
                <a:latin typeface="Times New Roman" panose="02020603050405020304" pitchFamily="18" charset="0"/>
                <a:cs typeface="Times New Roman" panose="02020603050405020304" pitchFamily="18" charset="0"/>
              </a:rPr>
              <a:t>&gt;</a:t>
            </a:r>
            <a:r>
              <a:rPr lang="en-US" sz="2400" b="0" dirty="0" smtClean="0">
                <a:latin typeface="Times New Roman" panose="02020603050405020304" pitchFamily="18" charset="0"/>
                <a:cs typeface="Times New Roman" panose="02020603050405020304" pitchFamily="18" charset="0"/>
              </a:rPr>
              <a:t>.</a:t>
            </a:r>
            <a:endParaRPr lang="vi-VN" sz="2400" b="0" dirty="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	</a:t>
            </a:r>
            <a:r>
              <a:rPr lang="vi-VN" sz="2400" b="0" dirty="0" smtClean="0">
                <a:latin typeface="Times New Roman" panose="02020603050405020304" pitchFamily="18" charset="0"/>
                <a:cs typeface="Times New Roman" panose="02020603050405020304" pitchFamily="18" charset="0"/>
              </a:rPr>
              <a:t>Đưa </a:t>
            </a:r>
            <a:r>
              <a:rPr lang="vi-VN" sz="2400" b="0" dirty="0">
                <a:latin typeface="Times New Roman" panose="02020603050405020304" pitchFamily="18" charset="0"/>
                <a:cs typeface="Times New Roman" panose="02020603050405020304" pitchFamily="18" charset="0"/>
              </a:rPr>
              <a:t>ảnh của tập tin đó vào Git directory &lt;commit</a:t>
            </a:r>
            <a:r>
              <a:rPr lang="vi-VN" sz="2400" b="0" dirty="0" smtClean="0">
                <a:latin typeface="Times New Roman" panose="02020603050405020304" pitchFamily="18" charset="0"/>
                <a:cs typeface="Times New Roman" panose="02020603050405020304" pitchFamily="18" charset="0"/>
              </a:rPr>
              <a:t>&gt;</a:t>
            </a:r>
            <a:r>
              <a:rPr lang="en-US" sz="2400" b="0" dirty="0" smtClean="0">
                <a:latin typeface="Times New Roman" panose="02020603050405020304" pitchFamily="18" charset="0"/>
                <a:cs typeface="Times New Roman" panose="02020603050405020304" pitchFamily="18" charset="0"/>
              </a:rPr>
              <a:t>.</a:t>
            </a:r>
            <a:endParaRPr lang="vi-VN" sz="2400" b="0" dirty="0">
              <a:latin typeface="Times New Roman" panose="02020603050405020304" pitchFamily="18" charset="0"/>
              <a:cs typeface="Times New Roman" panose="02020603050405020304" pitchFamily="18" charset="0"/>
            </a:endParaRPr>
          </a:p>
          <a:p>
            <a:pPr marL="0" indent="0" algn="just"/>
            <a:endParaRPr lang="en-US" dirty="0" smtClean="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9271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 1 repository trên Github</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218"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316524" y="949828"/>
            <a:ext cx="4869912" cy="386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Placeholder 9"/>
          <p:cNvSpPr>
            <a:spLocks noGrp="1"/>
          </p:cNvSpPr>
          <p:nvPr>
            <p:ph type="body" sz="quarter" idx="3"/>
          </p:nvPr>
        </p:nvSpPr>
        <p:spPr>
          <a:xfrm>
            <a:off x="6266687" y="1097280"/>
            <a:ext cx="5550175" cy="548640"/>
          </a:xfrm>
        </p:spPr>
        <p:txBody>
          <a:bodyPr/>
          <a:lstStyle/>
          <a:p>
            <a:r>
              <a:rPr lang="vi-VN" sz="2800" b="1" u="sng" dirty="0" smtClean="0">
                <a:latin typeface="Times New Roman" panose="02020603050405020304" pitchFamily="18" charset="0"/>
                <a:cs typeface="Times New Roman" panose="02020603050405020304" pitchFamily="18" charset="0"/>
              </a:rPr>
              <a:t>Các</a:t>
            </a:r>
            <a:r>
              <a:rPr lang="en-US" sz="2800" b="1" u="sng" dirty="0" smtClean="0">
                <a:latin typeface="Times New Roman" panose="02020603050405020304" pitchFamily="18" charset="0"/>
                <a:cs typeface="Times New Roman" panose="02020603050405020304" pitchFamily="18" charset="0"/>
              </a:rPr>
              <a:t> bước</a:t>
            </a:r>
            <a:endParaRPr lang="en-US" sz="2800" b="1" u="sng"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4"/>
          </p:nvPr>
        </p:nvSpPr>
        <p:spPr>
          <a:xfrm>
            <a:off x="6266688" y="1701848"/>
            <a:ext cx="5515004" cy="3108960"/>
          </a:xfrm>
        </p:spPr>
        <p:txBody>
          <a:bodyPr>
            <a:normAutofit/>
          </a:bodyPr>
          <a:lstStyle/>
          <a:p>
            <a:r>
              <a:rPr lang="en-US" b="0" dirty="0" smtClean="0"/>
              <a:t>	- Click </a:t>
            </a:r>
            <a:r>
              <a:rPr lang="en-US" b="0" dirty="0"/>
              <a:t>vào dấu + / New </a:t>
            </a:r>
            <a:r>
              <a:rPr lang="en-US" b="0" dirty="0" smtClean="0"/>
              <a:t>repository.</a:t>
            </a:r>
            <a:endParaRPr lang="en-US" b="0" dirty="0"/>
          </a:p>
          <a:p>
            <a:r>
              <a:rPr lang="en-US" b="0" dirty="0" smtClean="0"/>
              <a:t>	-  Điền </a:t>
            </a:r>
            <a:r>
              <a:rPr lang="en-US" b="0" dirty="0"/>
              <a:t>tên cho Repository Name ( ví dụ </a:t>
            </a:r>
            <a:r>
              <a:rPr lang="en-US" dirty="0"/>
              <a:t>New_repo</a:t>
            </a:r>
            <a:r>
              <a:rPr lang="en-US" b="0" dirty="0"/>
              <a:t>). Có thể thêm mô tả cho nó trong Description (optional</a:t>
            </a:r>
            <a:r>
              <a:rPr lang="en-US" b="0" dirty="0" smtClean="0"/>
              <a:t>).</a:t>
            </a:r>
            <a:endParaRPr lang="en-US" b="0" dirty="0"/>
          </a:p>
          <a:p>
            <a:r>
              <a:rPr lang="en-US" b="0" dirty="0" smtClean="0"/>
              <a:t>	- Check </a:t>
            </a:r>
            <a:r>
              <a:rPr lang="en-US" b="0" dirty="0"/>
              <a:t>vào ô Initialize this repository with a </a:t>
            </a:r>
            <a:r>
              <a:rPr lang="en-US" b="0" dirty="0" smtClean="0"/>
              <a:t>README.</a:t>
            </a:r>
          </a:p>
          <a:p>
            <a:r>
              <a:rPr lang="en-US" b="0" dirty="0" smtClean="0"/>
              <a:t>	- Create repository.</a:t>
            </a:r>
            <a:endParaRPr lang="en-US" dirty="0"/>
          </a:p>
        </p:txBody>
      </p:sp>
    </p:spTree>
    <p:extLst>
      <p:ext uri="{BB962C8B-B14F-4D97-AF65-F5344CB8AC3E}">
        <p14:creationId xmlns:p14="http://schemas.microsoft.com/office/powerpoint/2010/main" val="186599271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thức hoạt động</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269631" y="971550"/>
            <a:ext cx="5089769" cy="3839258"/>
          </a:xfrm>
        </p:spPr>
        <p:txBody>
          <a:bodyPr>
            <a:normAutofit fontScale="85000" lnSpcReduction="10000"/>
          </a:bodyPr>
          <a:lstStyle/>
          <a:p>
            <a:r>
              <a:rPr lang="en-US" sz="2800" dirty="0">
                <a:latin typeface="Times New Roman" panose="02020603050405020304" pitchFamily="18" charset="0"/>
                <a:cs typeface="Times New Roman" panose="02020603050405020304" pitchFamily="18" charset="0"/>
              </a:rPr>
              <a:t>G</a:t>
            </a:r>
            <a:r>
              <a:rPr lang="vi-VN" sz="2800" dirty="0" smtClean="0">
                <a:latin typeface="Times New Roman" panose="02020603050405020304" pitchFamily="18" charset="0"/>
                <a:cs typeface="Times New Roman" panose="02020603050405020304" pitchFamily="18" charset="0"/>
              </a:rPr>
              <a:t>it </a:t>
            </a:r>
            <a:r>
              <a:rPr lang="vi-VN" sz="2800" dirty="0">
                <a:latin typeface="Times New Roman" panose="02020603050405020304" pitchFamily="18" charset="0"/>
                <a:cs typeface="Times New Roman" panose="02020603050405020304" pitchFamily="18" charset="0"/>
              </a:rPr>
              <a:t>clone</a:t>
            </a:r>
          </a:p>
          <a:p>
            <a:pPr algn="just"/>
            <a:r>
              <a:rPr lang="en-US" sz="2800" b="0" dirty="0" smtClean="0">
                <a:latin typeface="Times New Roman" panose="02020603050405020304" pitchFamily="18" charset="0"/>
                <a:cs typeface="Times New Roman" panose="02020603050405020304" pitchFamily="18" charset="0"/>
              </a:rPr>
              <a:t>	-</a:t>
            </a:r>
            <a:r>
              <a:rPr lang="vi-VN" sz="2800" b="0" dirty="0" smtClean="0">
                <a:latin typeface="Times New Roman" panose="02020603050405020304" pitchFamily="18" charset="0"/>
                <a:cs typeface="Times New Roman" panose="02020603050405020304" pitchFamily="18" charset="0"/>
              </a:rPr>
              <a:t>Lệnh </a:t>
            </a:r>
            <a:r>
              <a:rPr lang="vi-VN" sz="2800" b="0" dirty="0">
                <a:latin typeface="Times New Roman" panose="02020603050405020304" pitchFamily="18" charset="0"/>
                <a:cs typeface="Times New Roman" panose="02020603050405020304" pitchFamily="18" charset="0"/>
              </a:rPr>
              <a:t>này sẽ sao chép toàn bộ dữ liệu trên repository và sao chép luôn các thiết lập về repository, tức là nó sẽ tự động tạo một master branch trên máy tính của bạn. </a:t>
            </a:r>
            <a:endParaRPr lang="en-US" sz="2800" b="0" dirty="0" smtClean="0">
              <a:latin typeface="Times New Roman" panose="02020603050405020304" pitchFamily="18" charset="0"/>
              <a:cs typeface="Times New Roman" panose="02020603050405020304" pitchFamily="18" charset="0"/>
            </a:endParaRPr>
          </a:p>
          <a:p>
            <a:pPr algn="just"/>
            <a:r>
              <a:rPr lang="en-US" sz="2800" b="0" dirty="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a:t>
            </a:r>
            <a:r>
              <a:rPr lang="vi-VN" sz="2800" b="0" dirty="0" smtClean="0">
                <a:latin typeface="Times New Roman" panose="02020603050405020304" pitchFamily="18" charset="0"/>
                <a:cs typeface="Times New Roman" panose="02020603050405020304" pitchFamily="18" charset="0"/>
              </a:rPr>
              <a:t>Lệnh </a:t>
            </a:r>
            <a:r>
              <a:rPr lang="vi-VN" sz="2800" b="0" dirty="0">
                <a:latin typeface="Times New Roman" panose="02020603050405020304" pitchFamily="18" charset="0"/>
                <a:cs typeface="Times New Roman" panose="02020603050405020304" pitchFamily="18" charset="0"/>
              </a:rPr>
              <a:t>này chỉ nên sử dụng khi bạn cần tạo mới một Git mới trên máy tính với toàn bộ dữ liệu và thiết lập của một </a:t>
            </a:r>
            <a:r>
              <a:rPr lang="vi-VN" sz="2800" b="0" dirty="0" smtClean="0">
                <a:latin typeface="Times New Roman" panose="02020603050405020304" pitchFamily="18" charset="0"/>
                <a:cs typeface="Times New Roman" panose="02020603050405020304" pitchFamily="18" charset="0"/>
              </a:rPr>
              <a:t>remote</a:t>
            </a:r>
            <a:r>
              <a:rPr lang="en-US" sz="2800" b="0" dirty="0" smtClean="0">
                <a:latin typeface="Times New Roman" panose="02020603050405020304" pitchFamily="18" charset="0"/>
                <a:cs typeface="Times New Roman" panose="02020603050405020304" pitchFamily="18" charset="0"/>
              </a:rPr>
              <a:t> </a:t>
            </a:r>
            <a:r>
              <a:rPr lang="vi-VN" sz="2800" b="0" dirty="0" smtClean="0">
                <a:latin typeface="Times New Roman" panose="02020603050405020304" pitchFamily="18" charset="0"/>
                <a:cs typeface="Times New Roman" panose="02020603050405020304" pitchFamily="18" charset="0"/>
              </a:rPr>
              <a:t>repository</a:t>
            </a:r>
            <a:r>
              <a:rPr lang="vi-VN" b="0" dirty="0"/>
              <a:t>.</a:t>
            </a:r>
          </a:p>
          <a:p>
            <a:pPr marL="0" indent="0" algn="just"/>
            <a:endParaRPr lang="en-US" dirty="0" smtClean="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520778" y="1874227"/>
            <a:ext cx="486727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1546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thức hoạt động</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715070" y="1100138"/>
            <a:ext cx="4792023"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70184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thức hoạt động</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304800" y="971550"/>
            <a:ext cx="5054600" cy="3839258"/>
          </a:xfrm>
        </p:spPr>
        <p:txBody>
          <a:bodyPr/>
          <a:lstStyle/>
          <a:p>
            <a:r>
              <a:rPr lang="en-US" sz="2800" dirty="0">
                <a:latin typeface="Times New Roman" panose="02020603050405020304" pitchFamily="18" charset="0"/>
                <a:cs typeface="Times New Roman" panose="02020603050405020304" pitchFamily="18" charset="0"/>
              </a:rPr>
              <a:t>G</a:t>
            </a:r>
            <a:r>
              <a:rPr lang="vi-VN" sz="2800" dirty="0" smtClean="0">
                <a:latin typeface="Times New Roman" panose="02020603050405020304" pitchFamily="18" charset="0"/>
                <a:cs typeface="Times New Roman" panose="02020603050405020304" pitchFamily="18" charset="0"/>
              </a:rPr>
              <a:t>it </a:t>
            </a:r>
            <a:r>
              <a:rPr lang="vi-VN" sz="2800" dirty="0">
                <a:latin typeface="Times New Roman" panose="02020603050405020304" pitchFamily="18" charset="0"/>
                <a:cs typeface="Times New Roman" panose="02020603050405020304" pitchFamily="18" charset="0"/>
              </a:rPr>
              <a:t>pull</a:t>
            </a:r>
          </a:p>
          <a:p>
            <a:r>
              <a:rPr lang="en-US" sz="2800" b="0" dirty="0" smtClean="0">
                <a:latin typeface="Times New Roman" panose="02020603050405020304" pitchFamily="18" charset="0"/>
                <a:cs typeface="Times New Roman" panose="02020603050405020304" pitchFamily="18" charset="0"/>
              </a:rPr>
              <a:t>	- </a:t>
            </a:r>
            <a:r>
              <a:rPr lang="vi-VN" sz="2800" b="0" dirty="0" smtClean="0">
                <a:latin typeface="Times New Roman" panose="02020603050405020304" pitchFamily="18" charset="0"/>
                <a:cs typeface="Times New Roman" panose="02020603050405020304" pitchFamily="18" charset="0"/>
              </a:rPr>
              <a:t>Lệnh </a:t>
            </a:r>
            <a:r>
              <a:rPr lang="vi-VN" sz="2800" b="0" dirty="0">
                <a:latin typeface="Times New Roman" panose="02020603050405020304" pitchFamily="18" charset="0"/>
                <a:cs typeface="Times New Roman" panose="02020603050405020304" pitchFamily="18" charset="0"/>
              </a:rPr>
              <a:t>này sẽ tự động lấy toàn bộ dữ liệu từ remote repository và gộp vào cái branch hiện tại bạn đang làm việc.</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794989" y="2121877"/>
            <a:ext cx="2054083" cy="492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9920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65760"/>
            <a:ext cx="5080782" cy="548640"/>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thức hoạt động</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79" y="1100629"/>
            <a:ext cx="10145151" cy="3705833"/>
          </a:xfrm>
        </p:spPr>
        <p:txBody>
          <a:bodyPr/>
          <a:lstStyle/>
          <a:p>
            <a:r>
              <a:rPr lang="en-US" sz="2800" dirty="0">
                <a:latin typeface="Times New Roman" panose="02020603050405020304" pitchFamily="18" charset="0"/>
                <a:cs typeface="Times New Roman" panose="02020603050405020304" pitchFamily="18" charset="0"/>
              </a:rPr>
              <a:t>G</a:t>
            </a:r>
            <a:r>
              <a:rPr lang="vi-VN" sz="2800" dirty="0" smtClean="0">
                <a:latin typeface="Times New Roman" panose="02020603050405020304" pitchFamily="18" charset="0"/>
                <a:cs typeface="Times New Roman" panose="02020603050405020304" pitchFamily="18" charset="0"/>
              </a:rPr>
              <a:t>it </a:t>
            </a:r>
            <a:r>
              <a:rPr lang="vi-VN" sz="2800" dirty="0">
                <a:latin typeface="Times New Roman" panose="02020603050405020304" pitchFamily="18" charset="0"/>
                <a:cs typeface="Times New Roman" panose="02020603050405020304" pitchFamily="18" charset="0"/>
              </a:rPr>
              <a:t>fetch</a:t>
            </a:r>
          </a:p>
          <a:p>
            <a:r>
              <a:rPr lang="en-US" sz="2800" b="0" dirty="0" smtClean="0">
                <a:latin typeface="Times New Roman" panose="02020603050405020304" pitchFamily="18" charset="0"/>
                <a:cs typeface="Times New Roman" panose="02020603050405020304" pitchFamily="18" charset="0"/>
              </a:rPr>
              <a:t>	- </a:t>
            </a:r>
            <a:r>
              <a:rPr lang="vi-VN" sz="2800" b="0" dirty="0" smtClean="0">
                <a:latin typeface="Times New Roman" panose="02020603050405020304" pitchFamily="18" charset="0"/>
                <a:cs typeface="Times New Roman" panose="02020603050405020304" pitchFamily="18" charset="0"/>
              </a:rPr>
              <a:t>Lệnh </a:t>
            </a:r>
            <a:r>
              <a:rPr lang="vi-VN" sz="2800" b="0" dirty="0">
                <a:latin typeface="Times New Roman" panose="02020603050405020304" pitchFamily="18" charset="0"/>
                <a:cs typeface="Times New Roman" panose="02020603050405020304" pitchFamily="18" charset="0"/>
              </a:rPr>
              <a:t>này sẽ lấy toàn bộ dữ liệu từ remote repository nhưng sẽ cho phép bạn gộp thủ công vào một branch nào đó trên thư mục Git ở máy tính.</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04727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Góc tròn 4"/>
          <p:cNvSpPr/>
          <p:nvPr/>
        </p:nvSpPr>
        <p:spPr>
          <a:xfrm>
            <a:off x="2039815" y="1266092"/>
            <a:ext cx="8099073" cy="284623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5000" dirty="0" smtClean="0">
                <a:solidFill>
                  <a:schemeClr val="bg1"/>
                </a:solidFill>
                <a:latin typeface="Times New Roman" panose="02020603050405020304" pitchFamily="18" charset="0"/>
              </a:rPr>
              <a:t>DEMO THỰC TẾ</a:t>
            </a:r>
            <a:endParaRPr lang="en-US" sz="5000" dirty="0">
              <a:solidFill>
                <a:schemeClr val="bg1"/>
              </a:solidFill>
            </a:endParaRPr>
          </a:p>
        </p:txBody>
      </p:sp>
    </p:spTree>
    <p:extLst>
      <p:ext uri="{BB962C8B-B14F-4D97-AF65-F5344CB8AC3E}">
        <p14:creationId xmlns:p14="http://schemas.microsoft.com/office/powerpoint/2010/main" val="14264295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8200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680" y="192781"/>
            <a:ext cx="10254473" cy="1089427"/>
          </a:xfrm>
        </p:spPr>
        <p:txBody>
          <a:bodyPr>
            <a:normAutofit fontScale="90000"/>
          </a:bodyPr>
          <a:lstStyle/>
          <a:p>
            <a:pPr algn="ctr"/>
            <a:r>
              <a:rPr lang="vi-VN"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ĐẠI HỌC TÀI NGUYÊN VÀ MÔI TRƯỜNG TP. </a:t>
            </a:r>
            <a:r>
              <a:rPr lang="vi-VN" sz="2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HCM</a:t>
            </a: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 HỆ THỐNG THÔNG TIN </a:t>
            </a:r>
            <a:r>
              <a:rPr lang="en-US" sz="24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 VIỄN </a:t>
            </a: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THÁM</a:t>
            </a:r>
          </a:p>
        </p:txBody>
      </p:sp>
      <p:sp>
        <p:nvSpPr>
          <p:cNvPr id="6" name="Content Placeholder 5"/>
          <p:cNvSpPr>
            <a:spLocks noGrp="1"/>
          </p:cNvSpPr>
          <p:nvPr>
            <p:ph idx="1"/>
          </p:nvPr>
        </p:nvSpPr>
        <p:spPr>
          <a:xfrm>
            <a:off x="1664984" y="3763108"/>
            <a:ext cx="8842422" cy="1564054"/>
          </a:xfrm>
        </p:spPr>
        <p:txBody>
          <a:bodyPr>
            <a:normAutofit/>
          </a:bodyPr>
          <a:lstStyle/>
          <a:p>
            <a:pPr algn="ctr"/>
            <a:r>
              <a:rPr lang="en-US" sz="4000"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 NGHỆ PHẦN MỀM</a:t>
            </a:r>
          </a:p>
          <a:p>
            <a:pPr algn="ct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ĐỀ TÀI: GIT VÀ GITHUB</a:t>
            </a: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033037" y="1518287"/>
            <a:ext cx="2106317" cy="1986914"/>
          </a:xfrm>
          <a:prstGeom prst="rect">
            <a:avLst/>
          </a:prstGeom>
        </p:spPr>
      </p:pic>
      <p:sp>
        <p:nvSpPr>
          <p:cNvPr id="7" name="TextBox 6"/>
          <p:cNvSpPr txBox="1"/>
          <p:nvPr/>
        </p:nvSpPr>
        <p:spPr>
          <a:xfrm>
            <a:off x="4860757" y="5327162"/>
            <a:ext cx="7218947"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vi-VN" u="sng" dirty="0">
                <a:solidFill>
                  <a:schemeClr val="accent1">
                    <a:lumMod val="50000"/>
                  </a:schemeClr>
                </a:solidFill>
                <a:latin typeface="Times New Roman" panose="02020603050405020304" pitchFamily="18" charset="0"/>
                <a:cs typeface="Times New Roman" panose="02020603050405020304" pitchFamily="18" charset="0"/>
              </a:rPr>
              <a:t>Giảng viên hướng dẫn:</a:t>
            </a:r>
            <a:r>
              <a:rPr lang="vi-VN" dirty="0">
                <a:solidFill>
                  <a:schemeClr val="accent1">
                    <a:lumMod val="50000"/>
                  </a:schemeClr>
                </a:solidFill>
                <a:latin typeface="Times New Roman" panose="02020603050405020304" pitchFamily="18" charset="0"/>
                <a:cs typeface="Times New Roman" panose="02020603050405020304" pitchFamily="18" charset="0"/>
              </a:rPr>
              <a:t>	</a:t>
            </a:r>
            <a:r>
              <a:rPr lang="en-US"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Nguyễn Thị Thảo Nguyên</a:t>
            </a:r>
            <a:endParaRPr lang="vi-VN"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r>
              <a:rPr lang="vi-VN" u="sng" dirty="0">
                <a:solidFill>
                  <a:schemeClr val="accent1">
                    <a:lumMod val="50000"/>
                  </a:schemeClr>
                </a:solidFill>
                <a:latin typeface="Times New Roman" panose="02020603050405020304" pitchFamily="18" charset="0"/>
                <a:cs typeface="Times New Roman" panose="02020603050405020304" pitchFamily="18" charset="0"/>
              </a:rPr>
              <a:t>Sinh viên thực </a:t>
            </a:r>
            <a:r>
              <a:rPr lang="vi-VN" u="sng" dirty="0" smtClean="0">
                <a:solidFill>
                  <a:schemeClr val="accent1">
                    <a:lumMod val="50000"/>
                  </a:schemeClr>
                </a:solidFill>
                <a:latin typeface="Times New Roman" panose="02020603050405020304" pitchFamily="18" charset="0"/>
                <a:cs typeface="Times New Roman" panose="02020603050405020304" pitchFamily="18" charset="0"/>
              </a:rPr>
              <a:t>hiệ</a:t>
            </a:r>
            <a:r>
              <a:rPr lang="en-US" u="sng" dirty="0" smtClean="0">
                <a:solidFill>
                  <a:schemeClr val="accent1">
                    <a:lumMod val="50000"/>
                  </a:schemeClr>
                </a:solidFill>
                <a:latin typeface="Times New Roman" panose="02020603050405020304" pitchFamily="18" charset="0"/>
                <a:cs typeface="Times New Roman" panose="02020603050405020304" pitchFamily="18" charset="0"/>
              </a:rPr>
              <a:t>n</a:t>
            </a:r>
            <a:r>
              <a:rPr lang="vi-VN" u="sng" dirty="0" smtClean="0">
                <a:solidFill>
                  <a:schemeClr val="accent1">
                    <a:lumMod val="50000"/>
                  </a:schemeClr>
                </a:solidFill>
                <a:latin typeface="Times New Roman" panose="02020603050405020304" pitchFamily="18" charset="0"/>
                <a:cs typeface="Times New Roman" panose="02020603050405020304" pitchFamily="18" charset="0"/>
              </a:rPr>
              <a: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Dương Anh Phụng                </a:t>
            </a:r>
            <a:r>
              <a:rPr lang="vi-VN" dirty="0" smtClean="0">
                <a:solidFill>
                  <a:schemeClr val="accent1">
                    <a:lumMod val="50000"/>
                  </a:schemeClr>
                </a:solidFill>
                <a:latin typeface="Times New Roman" panose="02020603050405020304" pitchFamily="18" charset="0"/>
                <a:cs typeface="Times New Roman" panose="02020603050405020304" pitchFamily="18" charset="0"/>
              </a:rPr>
              <a:t>03500800</a:t>
            </a:r>
            <a:r>
              <a:rPr lang="en-US" dirty="0" smtClean="0">
                <a:solidFill>
                  <a:schemeClr val="accent1">
                    <a:lumMod val="50000"/>
                  </a:schemeClr>
                </a:solidFill>
                <a:latin typeface="Times New Roman" panose="02020603050405020304" pitchFamily="18" charset="0"/>
                <a:cs typeface="Times New Roman" panose="02020603050405020304" pitchFamily="18" charset="0"/>
              </a:rPr>
              <a:t>43</a:t>
            </a:r>
            <a:endParaRPr lang="vi-VN" dirty="0">
              <a:solidFill>
                <a:schemeClr val="accent1">
                  <a:lumMod val="50000"/>
                </a:schemeClr>
              </a:solidFill>
              <a:latin typeface="Times New Roman" panose="02020603050405020304" pitchFamily="18" charset="0"/>
              <a:cs typeface="Times New Roman" panose="02020603050405020304" pitchFamily="18" charset="0"/>
            </a:endParaRPr>
          </a:p>
          <a:p>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Nguyễn Văn Lợi		</a:t>
            </a:r>
            <a:r>
              <a:rPr lang="en-US"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vi-VN"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03500800</a:t>
            </a:r>
            <a:r>
              <a:rPr lang="en-US"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30</a:t>
            </a:r>
            <a:endParaRPr lang="vi-VN"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r>
              <a:rPr lang="vi-VN" dirty="0">
                <a:solidFill>
                  <a:schemeClr val="accent1">
                    <a:lumMod val="50000"/>
                  </a:schemeClr>
                </a:solidFill>
                <a:latin typeface="+mj-lt"/>
              </a:rPr>
              <a:t>				</a:t>
            </a:r>
            <a:r>
              <a:rPr lang="en-US" dirty="0" smtClean="0">
                <a:solidFill>
                  <a:schemeClr val="accent1">
                    <a:lumMod val="50000"/>
                  </a:schemeClr>
                </a:solidFill>
                <a:latin typeface="+mj-lt"/>
              </a:rPr>
              <a:t>		</a:t>
            </a:r>
            <a:endParaRPr lang="vi-VN" dirty="0">
              <a:solidFill>
                <a:schemeClr val="accent1">
                  <a:lumMod val="50000"/>
                </a:schemeClr>
              </a:solidFill>
              <a:latin typeface="+mj-lt"/>
            </a:endParaRPr>
          </a:p>
        </p:txBody>
      </p:sp>
    </p:spTree>
    <p:extLst>
      <p:ext uri="{BB962C8B-B14F-4D97-AF65-F5344CB8AC3E}">
        <p14:creationId xmlns:p14="http://schemas.microsoft.com/office/powerpoint/2010/main" val="28938485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Kết quả hình ảnh cho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92" y="445478"/>
            <a:ext cx="10363200" cy="612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601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ơ đồ 4"/>
          <p:cNvGraphicFramePr/>
          <p:nvPr>
            <p:extLst>
              <p:ext uri="{D42A27DB-BD31-4B8C-83A1-F6EECF244321}">
                <p14:modId xmlns:p14="http://schemas.microsoft.com/office/powerpoint/2010/main" val="2757434720"/>
              </p:ext>
            </p:extLst>
          </p:nvPr>
        </p:nvGraphicFramePr>
        <p:xfrm>
          <a:off x="597877" y="679938"/>
          <a:ext cx="11160369" cy="5448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Kết quả hình ảnh cho githu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Kết quả hình ảnh cho đại học tài nguyên môi trường tphc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Kết quả hình ảnh cho đại học tài nguyên môi trường tphc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82769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831" y="914400"/>
            <a:ext cx="10925907" cy="4401205"/>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Có </a:t>
            </a:r>
            <a:r>
              <a:rPr lang="vi-VN" sz="2800" dirty="0">
                <a:latin typeface="Times New Roman" panose="02020603050405020304" pitchFamily="18" charset="0"/>
                <a:cs typeface="Times New Roman" panose="02020603050405020304" pitchFamily="18" charset="0"/>
              </a:rPr>
              <a:t>hai anh chàng lập trình viên đang hợp tác với nhau cùng xây dựng một phần mềm cho khách hàng. Dĩ nhiên hai anh chàng này sẽ làm việc với nhau bằng cách mỗi người tự viết code một ít và gửi cho nhau qua email hoặc một phương thức gửi dữ liệu thông thường nào đó. Mỗi người sau khi nhận được code của nhau sẽ tiến hành tự xem và sửa lại, sau đó cùng nhau ráp nối vào phần mềm mà họ cần làm. Tuy nhiên, một hôm anh A bỗng nhiên vô tình viết code sai vào phần mềm dẫn tới sản phẩm bị lỗi mà trước đó cả hai anh đều không hề sao lưu lại do phần mềm quá lớn. Và thế là hai anh lại cùng nhau xây dựng lại tính năng bị lỗi và tiếp tục gửi cho nhau như vậy.</a:t>
            </a:r>
            <a:endParaRPr lang="en-US" sz="2800" dirty="0">
              <a:latin typeface="Times New Roman" panose="02020603050405020304" pitchFamily="18" charset="0"/>
              <a:cs typeface="Times New Roman" panose="02020603050405020304" pitchFamily="18" charset="0"/>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
        <p:nvSpPr>
          <p:cNvPr id="8" name="Hình Chữ nhật Góc tròn 4"/>
          <p:cNvSpPr/>
          <p:nvPr/>
        </p:nvSpPr>
        <p:spPr>
          <a:xfrm>
            <a:off x="867508" y="138507"/>
            <a:ext cx="3657963" cy="725750"/>
          </a:xfrm>
          <a:prstGeom prst="rect">
            <a:avLst/>
          </a:prstGeom>
          <a:scene3d>
            <a:camera prst="orthographicFront"/>
            <a:lightRig rig="flat" dir="t"/>
          </a:scene3d>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215053" tIns="0" rIns="215053" bIns="0" numCol="1" spcCol="1270" anchor="ctr" anchorCtr="0">
            <a:noAutofit/>
          </a:bodyPr>
          <a:lstStyle/>
          <a:p>
            <a:pPr lvl="0" algn="ctr" defTabSz="1333500">
              <a:lnSpc>
                <a:spcPct val="90000"/>
              </a:lnSpc>
              <a:spcBef>
                <a:spcPct val="0"/>
              </a:spcBef>
              <a:spcAft>
                <a:spcPct val="35000"/>
              </a:spcAft>
            </a:pPr>
            <a:r>
              <a:rPr lang="en-US" sz="3000" dirty="0" smtClean="0">
                <a:latin typeface="Times New Roman" panose="02020603050405020304" pitchFamily="18" charset="0"/>
                <a:cs typeface="Times New Roman" panose="02020603050405020304" pitchFamily="18" charset="0"/>
              </a:rPr>
              <a:t>Tình huống</a:t>
            </a:r>
            <a:endParaRPr lang="en-US" sz="3000" kern="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6597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65760"/>
            <a:ext cx="2349305" cy="548640"/>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Giới thiệu</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100629"/>
            <a:ext cx="5831058" cy="3579849"/>
          </a:xfrm>
        </p:spPr>
        <p:txBody>
          <a:bodyPr/>
          <a:lstStyle/>
          <a:p>
            <a:pPr algn="just"/>
            <a:r>
              <a:rPr lang="en-US" sz="2400" dirty="0">
                <a:solidFill>
                  <a:srgbClr val="FF0000"/>
                </a:solidFill>
                <a:latin typeface="Times New Roman" panose="02020603050405020304" pitchFamily="18" charset="0"/>
                <a:cs typeface="Times New Roman" panose="02020603050405020304" pitchFamily="18" charset="0"/>
              </a:rPr>
              <a:t>I.Git là gì ?</a:t>
            </a:r>
          </a:p>
          <a:p>
            <a:pPr algn="just"/>
            <a:r>
              <a:rPr lang="vi-VN" sz="2400" dirty="0">
                <a:latin typeface="Times New Roman" panose="02020603050405020304" pitchFamily="18" charset="0"/>
                <a:cs typeface="Times New Roman" panose="02020603050405020304" pitchFamily="18" charset="0"/>
              </a:rPr>
              <a:t>Git </a:t>
            </a:r>
            <a:r>
              <a:rPr lang="vi-VN" sz="2400" b="0" dirty="0">
                <a:latin typeface="Times New Roman" panose="02020603050405020304" pitchFamily="18" charset="0"/>
                <a:cs typeface="Times New Roman" panose="02020603050405020304" pitchFamily="18" charset="0"/>
              </a:rPr>
              <a:t>là tên gọi của một Hệ thống quản lý phiên </a:t>
            </a:r>
            <a:endParaRPr lang="en-US" sz="2400" b="0" dirty="0">
              <a:latin typeface="Times New Roman" panose="02020603050405020304" pitchFamily="18" charset="0"/>
              <a:cs typeface="Times New Roman" panose="02020603050405020304" pitchFamily="18" charset="0"/>
            </a:endParaRPr>
          </a:p>
          <a:p>
            <a:pPr algn="just"/>
            <a:r>
              <a:rPr lang="vi-VN" sz="2400" b="0" dirty="0">
                <a:latin typeface="Times New Roman" panose="02020603050405020304" pitchFamily="18" charset="0"/>
                <a:cs typeface="Times New Roman" panose="02020603050405020304" pitchFamily="18" charset="0"/>
              </a:rPr>
              <a:t>bản phân tán (</a:t>
            </a:r>
            <a:r>
              <a:rPr lang="vi-VN" sz="2400" b="0" i="1" dirty="0">
                <a:latin typeface="Times New Roman" panose="02020603050405020304" pitchFamily="18" charset="0"/>
                <a:cs typeface="Times New Roman" panose="02020603050405020304" pitchFamily="18" charset="0"/>
              </a:rPr>
              <a:t>Distributed Version Control </a:t>
            </a:r>
            <a:endParaRPr lang="en-US" sz="2400" b="0" i="1" dirty="0">
              <a:latin typeface="Times New Roman" panose="02020603050405020304" pitchFamily="18" charset="0"/>
              <a:cs typeface="Times New Roman" panose="02020603050405020304" pitchFamily="18" charset="0"/>
            </a:endParaRPr>
          </a:p>
          <a:p>
            <a:pPr algn="just"/>
            <a:r>
              <a:rPr lang="vi-VN" sz="2400" b="0" i="1" dirty="0">
                <a:latin typeface="Times New Roman" panose="02020603050405020304" pitchFamily="18" charset="0"/>
                <a:cs typeface="Times New Roman" panose="02020603050405020304" pitchFamily="18" charset="0"/>
              </a:rPr>
              <a:t>System – DVCS</a:t>
            </a:r>
            <a:r>
              <a:rPr lang="vi-VN" sz="2400" b="0" dirty="0">
                <a:latin typeface="Times New Roman" panose="02020603050405020304" pitchFamily="18" charset="0"/>
                <a:cs typeface="Times New Roman" panose="02020603050405020304" pitchFamily="18" charset="0"/>
              </a:rPr>
              <a:t>) </a:t>
            </a:r>
            <a:endParaRPr lang="en-US" sz="2400" b="0" dirty="0">
              <a:latin typeface="Times New Roman" panose="02020603050405020304" pitchFamily="18" charset="0"/>
              <a:cs typeface="Times New Roman" panose="02020603050405020304" pitchFamily="18" charset="0"/>
            </a:endParaRP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018" y="1113692"/>
            <a:ext cx="3204796" cy="3848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Kết quả hình ảnh cho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6867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Kết quả hình ảnh cho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1097280" y="365760"/>
            <a:ext cx="989428" cy="548640"/>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pPr algn="just"/>
            <a:r>
              <a:rPr lang="en-US" sz="2400" b="0" dirty="0" smtClean="0">
                <a:latin typeface="Times New Roman" panose="02020603050405020304" pitchFamily="18" charset="0"/>
                <a:cs typeface="Times New Roman" panose="02020603050405020304" pitchFamily="18" charset="0"/>
              </a:rPr>
              <a:t>- L</a:t>
            </a:r>
            <a:r>
              <a:rPr lang="vi-VN" sz="2400" b="0" dirty="0">
                <a:latin typeface="Times New Roman" panose="02020603050405020304" pitchFamily="18" charset="0"/>
                <a:cs typeface="Times New Roman" panose="02020603050405020304" pitchFamily="18" charset="0"/>
              </a:rPr>
              <a:t>à một trong những hệ thống quản lý phiên bản phân tán phổ biến nhất </a:t>
            </a:r>
            <a:r>
              <a:rPr lang="vi-VN" sz="2400" b="0" dirty="0" smtClean="0">
                <a:latin typeface="Times New Roman" panose="02020603050405020304" pitchFamily="18" charset="0"/>
                <a:cs typeface="Times New Roman" panose="02020603050405020304" pitchFamily="18" charset="0"/>
              </a:rPr>
              <a:t>hiện</a:t>
            </a:r>
            <a:r>
              <a:rPr lang="en-US" sz="2400" b="0" dirty="0" smtClean="0">
                <a:latin typeface="Times New Roman" panose="02020603050405020304" pitchFamily="18" charset="0"/>
                <a:cs typeface="Times New Roman" panose="02020603050405020304" pitchFamily="18" charset="0"/>
              </a:rPr>
              <a:t> </a:t>
            </a:r>
            <a:r>
              <a:rPr lang="vi-VN" sz="2400" b="0" dirty="0" smtClean="0">
                <a:latin typeface="Times New Roman" panose="02020603050405020304" pitchFamily="18" charset="0"/>
                <a:cs typeface="Times New Roman" panose="02020603050405020304" pitchFamily="18" charset="0"/>
              </a:rPr>
              <a:t>nay.</a:t>
            </a:r>
            <a:endParaRPr lang="en-US" sz="2400" b="0" dirty="0" smtClean="0">
              <a:latin typeface="Times New Roman" panose="02020603050405020304" pitchFamily="18" charset="0"/>
              <a:cs typeface="Times New Roman" panose="02020603050405020304" pitchFamily="18" charset="0"/>
            </a:endParaRPr>
          </a:p>
          <a:p>
            <a:pPr marL="0" indent="0" algn="just"/>
            <a:r>
              <a:rPr lang="en-US" sz="2400" b="0" dirty="0" smtClean="0">
                <a:latin typeface="Times New Roman" panose="02020603050405020304" pitchFamily="18" charset="0"/>
                <a:cs typeface="Times New Roman" panose="02020603050405020304" pitchFamily="18" charset="0"/>
              </a:rPr>
              <a:t>- </a:t>
            </a:r>
            <a:r>
              <a:rPr lang="vi-VN" sz="2400" b="0" dirty="0" smtClean="0">
                <a:latin typeface="Times New Roman" panose="02020603050405020304" pitchFamily="18" charset="0"/>
                <a:cs typeface="Times New Roman" panose="02020603050405020304" pitchFamily="18" charset="0"/>
              </a:rPr>
              <a:t>DVCS nghĩa là hệ thống giúp mỗi máy tính có thể lưu trữ nhiều phiên bản khác nhau của một mã nguồn được nhân bản (clone) từ một kho chứa mã nguồn (repository), mỗi thay đổi vào mã nguồn trên máy tính sẽ có thể ủy thác (commit) rồi đưa lên máy chủ nơi đặt kho chứa chính. </a:t>
            </a:r>
            <a:endParaRPr lang="en-US" sz="2400" b="0" dirty="0" smtClean="0">
              <a:latin typeface="Times New Roman" panose="02020603050405020304" pitchFamily="18" charset="0"/>
              <a:cs typeface="Times New Roman" panose="02020603050405020304" pitchFamily="18" charset="0"/>
            </a:endParaRPr>
          </a:p>
          <a:p>
            <a:pPr marL="0" indent="0" algn="just"/>
            <a:r>
              <a:rPr lang="en-US" sz="2400" b="0" dirty="0" smtClean="0">
                <a:latin typeface="Times New Roman" panose="02020603050405020304" pitchFamily="18" charset="0"/>
                <a:cs typeface="Times New Roman" panose="02020603050405020304" pitchFamily="18" charset="0"/>
              </a:rPr>
              <a:t>- </a:t>
            </a:r>
            <a:r>
              <a:rPr lang="vi-VN" sz="2400" b="0" dirty="0" smtClean="0">
                <a:latin typeface="Times New Roman" panose="02020603050405020304" pitchFamily="18" charset="0"/>
                <a:cs typeface="Times New Roman" panose="02020603050405020304" pitchFamily="18" charset="0"/>
              </a:rPr>
              <a:t>Và </a:t>
            </a:r>
            <a:r>
              <a:rPr lang="vi-VN" sz="2400" b="0" dirty="0">
                <a:latin typeface="Times New Roman" panose="02020603050405020304" pitchFamily="18" charset="0"/>
                <a:cs typeface="Times New Roman" panose="02020603050405020304" pitchFamily="18" charset="0"/>
              </a:rPr>
              <a:t>một máy tính khác (nếu họ có quyền truy cập) cũng có thể clone lại mã nguồn từ kho chứa hoặc clone lại một tập hợp các thay đổi mới nhất trên máy tính kia. Trong Git, thư mục làm việc trên máy tính gọi là Working Tree.</a:t>
            </a:r>
            <a:endParaRPr lang="en-US" sz="2400" b="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01569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ết quả hình ảnh cho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0"/>
            <a:ext cx="4705350" cy="86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1097280" y="365760"/>
            <a:ext cx="1716258" cy="548640"/>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Github</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I.GitHub là gì </a:t>
            </a:r>
            <a:r>
              <a:rPr lang="en-US" sz="2400" dirty="0" smtClean="0">
                <a:solidFill>
                  <a:srgbClr val="FF0000"/>
                </a:solidFill>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Github </a:t>
            </a:r>
            <a:r>
              <a:rPr lang="vi-VN" sz="2400" b="0" dirty="0">
                <a:latin typeface="Times New Roman" panose="02020603050405020304" pitchFamily="18" charset="0"/>
                <a:cs typeface="Times New Roman" panose="02020603050405020304" pitchFamily="18" charset="0"/>
              </a:rPr>
              <a:t>là một dịch vụ máy chủ repository công cộng, mỗi người có th</a:t>
            </a:r>
            <a:r>
              <a:rPr lang="en-US" sz="2400" b="0" dirty="0">
                <a:latin typeface="Times New Roman" panose="02020603050405020304" pitchFamily="18" charset="0"/>
                <a:cs typeface="Times New Roman" panose="02020603050405020304" pitchFamily="18" charset="0"/>
              </a:rPr>
              <a:t>ể </a:t>
            </a:r>
            <a:r>
              <a:rPr lang="vi-VN" sz="2400" b="0" dirty="0">
                <a:latin typeface="Times New Roman" panose="02020603050405020304" pitchFamily="18" charset="0"/>
                <a:cs typeface="Times New Roman" panose="02020603050405020304" pitchFamily="18" charset="0"/>
              </a:rPr>
              <a:t>tạo</a:t>
            </a:r>
            <a:r>
              <a:rPr lang="en-US" sz="2400" b="0" dirty="0">
                <a:latin typeface="Times New Roman" panose="02020603050405020304" pitchFamily="18" charset="0"/>
                <a:cs typeface="Times New Roman" panose="02020603050405020304" pitchFamily="18" charset="0"/>
              </a:rPr>
              <a:t> </a:t>
            </a:r>
            <a:r>
              <a:rPr lang="vi-VN" sz="2400" b="0" dirty="0">
                <a:latin typeface="Times New Roman" panose="02020603050405020304" pitchFamily="18" charset="0"/>
                <a:cs typeface="Times New Roman" panose="02020603050405020304" pitchFamily="18" charset="0"/>
              </a:rPr>
              <a:t>tài khoản trên đó để tạo ra các kho chứa của riêng mình để có thể làm</a:t>
            </a:r>
            <a:r>
              <a:rPr lang="en-US" sz="2400" b="0" dirty="0">
                <a:latin typeface="Times New Roman" panose="02020603050405020304" pitchFamily="18" charset="0"/>
                <a:cs typeface="Times New Roman" panose="02020603050405020304" pitchFamily="18" charset="0"/>
              </a:rPr>
              <a:t> </a:t>
            </a:r>
            <a:r>
              <a:rPr lang="vi-VN" sz="2400" b="0" dirty="0">
                <a:latin typeface="Times New Roman" panose="02020603050405020304" pitchFamily="18" charset="0"/>
                <a:cs typeface="Times New Roman" panose="02020603050405020304" pitchFamily="18" charset="0"/>
              </a:rPr>
              <a:t>việc.</a:t>
            </a:r>
            <a:endParaRPr lang="en-US" sz="2400" b="0" dirty="0">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6" name="Picture 2" descr="https://thachpham.com/wp-content/uploads/2015/04/github-ho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079" y="2426677"/>
            <a:ext cx="5416062" cy="262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2355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arn(inVertical)">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barn(inVertical)">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0"/>
            <a:ext cx="47053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descr="Kết quả hình ảnh cho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4" y="5361234"/>
            <a:ext cx="2743200" cy="77604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a:xfrm>
            <a:off x="1097280" y="365760"/>
            <a:ext cx="2501705" cy="548640"/>
          </a:xfrm>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Chức Năng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p:txBody>
          <a:bodyPr>
            <a:noAutofit/>
          </a:bodyPr>
          <a:lstStyle/>
          <a:p>
            <a:pPr algn="just"/>
            <a:r>
              <a:rPr lang="en-US" sz="2800" b="0" dirty="0" smtClean="0">
                <a:latin typeface="Times New Roman" panose="02020603050405020304" pitchFamily="18" charset="0"/>
                <a:cs typeface="Times New Roman" panose="02020603050405020304" pitchFamily="18" charset="0"/>
              </a:rPr>
              <a:t>	- </a:t>
            </a:r>
            <a:r>
              <a:rPr lang="vi-VN" sz="2800" b="0" dirty="0" smtClean="0">
                <a:latin typeface="Times New Roman" panose="02020603050405020304" pitchFamily="18" charset="0"/>
                <a:cs typeface="Times New Roman" panose="02020603050405020304" pitchFamily="18" charset="0"/>
              </a:rPr>
              <a:t>Git </a:t>
            </a:r>
            <a:r>
              <a:rPr lang="vi-VN" sz="2800" b="0" dirty="0">
                <a:latin typeface="Times New Roman" panose="02020603050405020304" pitchFamily="18" charset="0"/>
                <a:cs typeface="Times New Roman" panose="02020603050405020304" pitchFamily="18" charset="0"/>
              </a:rPr>
              <a:t>giúp chúng ta quản lý lịch sử của các files trong source code, lưu lại các phiên bản cho mỗi lần thay đổi file. </a:t>
            </a:r>
            <a:endParaRPr lang="en-US" sz="2800" b="0" dirty="0" smtClean="0">
              <a:latin typeface="Times New Roman" panose="02020603050405020304" pitchFamily="18" charset="0"/>
              <a:cs typeface="Times New Roman" panose="02020603050405020304" pitchFamily="18" charset="0"/>
            </a:endParaRPr>
          </a:p>
          <a:p>
            <a:pPr algn="just"/>
            <a:r>
              <a:rPr lang="en-US" sz="2800" b="0" dirty="0" smtClean="0">
                <a:latin typeface="Times New Roman" panose="02020603050405020304" pitchFamily="18" charset="0"/>
                <a:cs typeface="Times New Roman" panose="02020603050405020304" pitchFamily="18" charset="0"/>
              </a:rPr>
              <a:t>	-</a:t>
            </a:r>
            <a:r>
              <a:rPr lang="vi-VN" sz="2800" b="0" dirty="0" smtClean="0">
                <a:latin typeface="Times New Roman" panose="02020603050405020304" pitchFamily="18" charset="0"/>
                <a:cs typeface="Times New Roman" panose="02020603050405020304" pitchFamily="18" charset="0"/>
              </a:rPr>
              <a:t>Chúng </a:t>
            </a:r>
            <a:r>
              <a:rPr lang="vi-VN" sz="2800" b="0" dirty="0">
                <a:latin typeface="Times New Roman" panose="02020603050405020304" pitchFamily="18" charset="0"/>
                <a:cs typeface="Times New Roman" panose="02020603050405020304" pitchFamily="18" charset="0"/>
              </a:rPr>
              <a:t>ta có thể dễ dàng xem logs, revert, update code mới nhất của chính mình cũng như các thành viên khác trong team</a:t>
            </a:r>
            <a:r>
              <a:rPr lang="vi-VN" sz="2800" b="0" dirty="0" smtClean="0">
                <a:latin typeface="Times New Roman" panose="02020603050405020304" pitchFamily="18" charset="0"/>
                <a:cs typeface="Times New Roman" panose="02020603050405020304" pitchFamily="18" charset="0"/>
              </a:rPr>
              <a:t>.</a:t>
            </a:r>
            <a:endParaRPr lang="en-US" sz="2800" b="0" dirty="0" smtClean="0">
              <a:latin typeface="Times New Roman" panose="02020603050405020304" pitchFamily="18" charset="0"/>
              <a:cs typeface="Times New Roman" panose="02020603050405020304" pitchFamily="18" charset="0"/>
            </a:endParaRPr>
          </a:p>
          <a:p>
            <a:pPr algn="just"/>
            <a:r>
              <a:rPr lang="vi-VN" sz="2800" b="0" dirty="0" smtClean="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	-</a:t>
            </a:r>
            <a:r>
              <a:rPr lang="vi-VN" sz="2800" b="0" dirty="0" smtClean="0">
                <a:latin typeface="Times New Roman" panose="02020603050405020304" pitchFamily="18" charset="0"/>
                <a:cs typeface="Times New Roman" panose="02020603050405020304" pitchFamily="18" charset="0"/>
              </a:rPr>
              <a:t>Cơ </a:t>
            </a:r>
            <a:r>
              <a:rPr lang="vi-VN" sz="2800" b="0" dirty="0">
                <a:latin typeface="Times New Roman" panose="02020603050405020304" pitchFamily="18" charset="0"/>
                <a:cs typeface="Times New Roman" panose="02020603050405020304" pitchFamily="18" charset="0"/>
              </a:rPr>
              <a:t>chế lưu trữ phiên bản của Git là nó sẽ tạo ra một “ảnh chụp” (snapshot) tương ứng với mỗi tập tin và thư mục sau khi commit, từ đó nó có thể cho phép chúng ta revert lại một ảnh chụp/phiên bản nào đó. </a:t>
            </a:r>
            <a:endParaRPr lang="en-US" sz="28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2029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 calcmode="lin" valueType="num">
                                      <p:cBhvr additive="base">
                                        <p:cTn id="2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additive="base">
                                        <p:cTn id="2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1966</TotalTime>
  <Words>260</Words>
  <Application>Microsoft Office PowerPoint</Application>
  <PresentationFormat>Custom</PresentationFormat>
  <Paragraphs>58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Angles</vt:lpstr>
      <vt:lpstr>PowerPoint Presentation</vt:lpstr>
      <vt:lpstr>TRƯỜNG ĐẠI HỌC TÀI NGUYÊN VÀ MÔI TRƯỜNG TP. HCM KHOA: HỆ THỐNG THÔNG TIN VÀ VIỄN THÁM</vt:lpstr>
      <vt:lpstr>PowerPoint Presentation</vt:lpstr>
      <vt:lpstr>PowerPoint Presentation</vt:lpstr>
      <vt:lpstr>PowerPoint Presentation</vt:lpstr>
      <vt:lpstr>Giới thiệu</vt:lpstr>
      <vt:lpstr>GIT</vt:lpstr>
      <vt:lpstr>Github</vt:lpstr>
      <vt:lpstr>Chức Năng</vt:lpstr>
      <vt:lpstr>Cách làm việc</vt:lpstr>
      <vt:lpstr>PowerPoint Presentation</vt:lpstr>
      <vt:lpstr>PowerPoint Presentation</vt:lpstr>
      <vt:lpstr>Tạo 1 repository trên Github</vt:lpstr>
      <vt:lpstr>Phương thức hoạt động</vt:lpstr>
      <vt:lpstr>Phương thức hoạt động</vt:lpstr>
      <vt:lpstr>Phương thức hoạt động</vt:lpstr>
      <vt:lpstr>Phương thức hoạt động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TP. HCM</dc:title>
  <dc:creator>DONG</dc:creator>
  <cp:lastModifiedBy>PhungPc</cp:lastModifiedBy>
  <cp:revision>150</cp:revision>
  <dcterms:created xsi:type="dcterms:W3CDTF">2017-04-09T06:10:31Z</dcterms:created>
  <dcterms:modified xsi:type="dcterms:W3CDTF">2017-10-29T18:45:37Z</dcterms:modified>
</cp:coreProperties>
</file>