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5" r:id="rId3"/>
    <p:sldId id="277" r:id="rId4"/>
    <p:sldId id="257" r:id="rId5"/>
    <p:sldId id="266" r:id="rId6"/>
    <p:sldId id="274" r:id="rId7"/>
    <p:sldId id="267" r:id="rId8"/>
    <p:sldId id="270" r:id="rId9"/>
    <p:sldId id="260" r:id="rId10"/>
    <p:sldId id="276" r:id="rId11"/>
    <p:sldId id="273" r:id="rId12"/>
    <p:sldId id="27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22"/>
    <p:restoredTop sz="94694"/>
  </p:normalViewPr>
  <p:slideViewPr>
    <p:cSldViewPr snapToGrid="0" snapToObjects="1">
      <p:cViewPr varScale="1">
        <p:scale>
          <a:sx n="120" d="100"/>
          <a:sy n="120" d="100"/>
        </p:scale>
        <p:origin x="143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88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079DF0-0341-C947-A350-6B3EE6E8F9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2F34A2-7922-DA4B-83C9-B63F9793B52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896DE-A34B-9147-B7A0-E97891B0D99D}" type="datetimeFigureOut">
              <a:rPr lang="en-US" smtClean="0"/>
              <a:t>9/3/19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FA55B7-1C24-C44D-84C1-62B8EAC0D7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A4418A-9989-B942-A0D4-98C2FD9C920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74932C-5E9F-BB4F-8797-68DA4CA59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48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909321-724A-AB46-B389-08484BB829AE}" type="datetimeFigureOut">
              <a:rPr lang="en-US" smtClean="0"/>
              <a:t>9/3/19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5C2C6-0E0E-2942-B5FF-2CB99D440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08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Moby</a:t>
            </a:r>
            <a:r>
              <a:rPr lang="en-US" baseline="0" dirty="0"/>
              <a:t> Dock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5C2C6-0E0E-2942-B5FF-2CB99D4404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48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September 3,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September 3,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September 3,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September 3,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September 3, 2019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September 3,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September 3,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September 3,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September 3,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September 3,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September 3,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September 3,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hub.docker.com/_/hello-world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compose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samples/library/postgres/" TargetMode="External"/><Relationship Id="rId2" Type="http://schemas.openxmlformats.org/officeDocument/2006/relationships/hyperlink" Target="https://docs.docker.com/samples/library/redi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r/library/python/tags/" TargetMode="External"/><Relationship Id="rId2" Type="http://schemas.openxmlformats.org/officeDocument/2006/relationships/hyperlink" Target="https://hub.docker.com/r/library/python/tag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docker-for-windows/install/" TargetMode="External"/><Relationship Id="rId2" Type="http://schemas.openxmlformats.org/officeDocument/2006/relationships/hyperlink" Target="https://docs.docker.com/docker-for-mac/install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>
                <a:latin typeface="+mn-lt"/>
              </a:rPr>
              <a:t>Principles of Big Data Processing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Lab 1 </a:t>
            </a:r>
            <a:r>
              <a:rPr lang="mr-IN" dirty="0">
                <a:latin typeface="+mn-lt"/>
              </a:rPr>
              <a:t>–</a:t>
            </a:r>
            <a:r>
              <a:rPr lang="en-US" dirty="0">
                <a:latin typeface="+mn-lt"/>
              </a:rPr>
              <a:t> CSCI E-88(15417)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669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7E8BB-C0B6-9941-88B2-CEEC3BDB7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297" y="183904"/>
            <a:ext cx="7488195" cy="792481"/>
          </a:xfrm>
        </p:spPr>
        <p:txBody>
          <a:bodyPr/>
          <a:lstStyle/>
          <a:p>
            <a:r>
              <a:rPr lang="en-US" dirty="0">
                <a:latin typeface="+mn-lt"/>
              </a:rPr>
              <a:t>Docker image, </a:t>
            </a:r>
            <a:r>
              <a:rPr lang="en-US" dirty="0">
                <a:latin typeface="+mn-lt"/>
                <a:hlinkClick r:id="rId2"/>
              </a:rPr>
              <a:t>hello world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D4CC3-09BA-F34F-8B79-ABE039A88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604" y="1391093"/>
            <a:ext cx="3925522" cy="4373563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hello-world</a:t>
            </a:r>
          </a:p>
          <a:p>
            <a:r>
              <a:rPr lang="en-US" b="0" dirty="0"/>
              <a:t>docker run hello-world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Access a container</a:t>
            </a:r>
          </a:p>
          <a:p>
            <a:r>
              <a:rPr lang="en-US" b="0" dirty="0"/>
              <a:t>docker run --name </a:t>
            </a:r>
            <a:r>
              <a:rPr lang="en-US" b="0" dirty="0" err="1"/>
              <a:t>redis</a:t>
            </a:r>
            <a:r>
              <a:rPr lang="en-US" b="0" dirty="0"/>
              <a:t>-server -d </a:t>
            </a:r>
            <a:r>
              <a:rPr lang="en-US" b="0" dirty="0" err="1"/>
              <a:t>redis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Run commands inside a container</a:t>
            </a:r>
          </a:p>
          <a:p>
            <a:r>
              <a:rPr lang="en-US" b="0" dirty="0"/>
              <a:t>docker exec -it &lt;container-name&gt; bash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Docker expose port</a:t>
            </a:r>
          </a:p>
          <a:p>
            <a:r>
              <a:rPr lang="en-US" b="0" dirty="0"/>
              <a:t>docker run --name </a:t>
            </a:r>
            <a:r>
              <a:rPr lang="en-US" b="0" dirty="0" err="1"/>
              <a:t>redis</a:t>
            </a:r>
            <a:r>
              <a:rPr lang="en-US" b="0" dirty="0"/>
              <a:t>-server -d -p 6379:6379 </a:t>
            </a:r>
            <a:r>
              <a:rPr lang="en-US" b="0" dirty="0" err="1"/>
              <a:t>redis</a:t>
            </a:r>
            <a:endParaRPr lang="en-US" b="0" dirty="0"/>
          </a:p>
          <a:p>
            <a:r>
              <a:rPr lang="en-US" b="0" dirty="0" err="1"/>
              <a:t>nc</a:t>
            </a:r>
            <a:r>
              <a:rPr lang="en-US" b="0" dirty="0"/>
              <a:t> -</a:t>
            </a:r>
            <a:r>
              <a:rPr lang="en-US" b="0" dirty="0" err="1"/>
              <a:t>vz</a:t>
            </a:r>
            <a:r>
              <a:rPr lang="en-US" b="0" dirty="0"/>
              <a:t> localhost 6379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9F732A-51E5-BA42-88D9-EE71FDD9E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5253" y="976385"/>
            <a:ext cx="4327450" cy="30767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8C79EB-F718-DA4D-B446-EBBB5329B5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2510" y="4136939"/>
            <a:ext cx="4731490" cy="253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267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7CE0C-A9CC-F541-82AF-9BBF5379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885250"/>
          </a:xfrm>
        </p:spPr>
        <p:txBody>
          <a:bodyPr/>
          <a:lstStyle/>
          <a:p>
            <a:r>
              <a:rPr lang="en-US" dirty="0">
                <a:latin typeface="+mn-lt"/>
              </a:rPr>
              <a:t>Docker compose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87BF6-3F2F-1D45-A82D-25ED22F14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6822"/>
            <a:ext cx="7620000" cy="498934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Compose is a tool for defining and running multi-container Docker applications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YAML file to configure your application’s services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Then, with a single command, you create and start all the services from your configuration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hlinkClick r:id="rId2"/>
              </a:rPr>
              <a:t>https://docs.docker.com/compose/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63048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83BE6-E6BB-424F-9542-0E513543B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860536"/>
          </a:xfrm>
        </p:spPr>
        <p:txBody>
          <a:bodyPr/>
          <a:lstStyle/>
          <a:p>
            <a:r>
              <a:rPr lang="en-US" dirty="0">
                <a:latin typeface="+mn-lt"/>
              </a:rPr>
              <a:t>Redis &amp; </a:t>
            </a:r>
            <a:r>
              <a:rPr lang="en-US" dirty="0" err="1">
                <a:latin typeface="+mn-lt"/>
              </a:rPr>
              <a:t>postgres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89958-A8E8-E44F-BEE8-82F3C8405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0962"/>
            <a:ext cx="7620000" cy="491520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Redis is an open-source, networked, in-memory, key-value data store with optional durability.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hlinkClick r:id="rId2"/>
              </a:rPr>
              <a:t>https://docs.docker.com/samples/library/redis/</a:t>
            </a: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PostgreSQL is a powerful, open source object-relational database system that uses and extends the SQL language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hlinkClick r:id="rId3"/>
              </a:rPr>
              <a:t>https://docs.docker.com/samples/library/postgres/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708200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772315"/>
          </a:xfrm>
        </p:spPr>
        <p:txBody>
          <a:bodyPr/>
          <a:lstStyle/>
          <a:p>
            <a:r>
              <a:rPr lang="en-US" dirty="0">
                <a:latin typeface="+mn-lt"/>
              </a:rPr>
              <a:t>Administrative Notes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772" y="1072116"/>
            <a:ext cx="7708605" cy="4373563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/>
              <a:buChar char="•"/>
            </a:pPr>
            <a:r>
              <a:rPr lang="en-US" b="0" dirty="0"/>
              <a:t>Practical examples to supplement theoretical lectures</a:t>
            </a:r>
          </a:p>
          <a:p>
            <a:pPr marL="342900" indent="-342900">
              <a:buFont typeface="Arial"/>
              <a:buChar char="•"/>
            </a:pPr>
            <a:r>
              <a:rPr lang="en-US" b="0" dirty="0"/>
              <a:t>Examples/ Guidance for Home works</a:t>
            </a:r>
          </a:p>
          <a:p>
            <a:pPr marL="342900" indent="-342900">
              <a:buFont typeface="Arial"/>
              <a:buChar char="•"/>
            </a:pPr>
            <a:r>
              <a:rPr lang="en-US" b="0" dirty="0"/>
              <a:t>Labs are more of a presentation, Please post your questions on Piazza</a:t>
            </a:r>
          </a:p>
          <a:p>
            <a:pPr marL="342900" indent="-342900">
              <a:buFont typeface="Arial"/>
              <a:buChar char="•"/>
            </a:pPr>
            <a:r>
              <a:rPr lang="en-US" b="0" dirty="0"/>
              <a:t>Labs will be mostly on Wednesdays and will be recorded, so you can view it later </a:t>
            </a:r>
          </a:p>
          <a:p>
            <a:pPr marL="342900" indent="-342900">
              <a:buFont typeface="Arial"/>
              <a:buChar char="•"/>
            </a:pPr>
            <a:r>
              <a:rPr lang="en-US" b="0" dirty="0"/>
              <a:t>Assignment 1 is available now on canvas. Due on Sep 10, Tuesday, noon EST</a:t>
            </a:r>
          </a:p>
          <a:p>
            <a:pPr marL="342900" indent="-342900">
              <a:buFont typeface="Arial"/>
              <a:buChar char="•"/>
            </a:pPr>
            <a:r>
              <a:rPr lang="en-US" b="0" dirty="0"/>
              <a:t>Lowest assignment grade is not considered. Try to complete all assignments especially the first ones, they tend to be easier</a:t>
            </a:r>
          </a:p>
          <a:p>
            <a:pPr marL="342900" indent="-342900">
              <a:buFont typeface="Arial"/>
              <a:buChar char="•"/>
            </a:pPr>
            <a:r>
              <a:rPr lang="en-US" b="0" dirty="0"/>
              <a:t>Bonus points in all assignments</a:t>
            </a:r>
          </a:p>
          <a:p>
            <a:pPr marL="342900" indent="-342900">
              <a:buFont typeface="Arial"/>
              <a:buChar char="•"/>
            </a:pPr>
            <a:r>
              <a:rPr lang="en-US" b="0" dirty="0"/>
              <a:t>Submission Template for the assignments</a:t>
            </a:r>
          </a:p>
          <a:p>
            <a:pPr marL="342900" indent="-342900">
              <a:buFont typeface="Arial"/>
              <a:buChar char="•"/>
            </a:pPr>
            <a:r>
              <a:rPr lang="en-US" b="0" dirty="0"/>
              <a:t>Please complete the survey after each assignment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965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2CE8C-B07F-3C41-80FF-24A51DB96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836110"/>
          </a:xfrm>
        </p:spPr>
        <p:txBody>
          <a:bodyPr/>
          <a:lstStyle/>
          <a:p>
            <a:r>
              <a:rPr lang="en-US" dirty="0">
                <a:latin typeface="+mn-lt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768F0-25AE-FE41-8057-D3B287BE0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7172"/>
            <a:ext cx="7620000" cy="482899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Introduction – Docker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Images and Containers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Docker Registry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Installation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Some useful commands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Hello-world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Run commands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Docker compose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Redis and Postgres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99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892848"/>
          </a:xfrm>
        </p:spPr>
        <p:txBody>
          <a:bodyPr/>
          <a:lstStyle/>
          <a:p>
            <a:r>
              <a:rPr lang="en-US" dirty="0">
                <a:latin typeface="+mn-lt"/>
              </a:rPr>
              <a:t>Docker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716" y="3819929"/>
            <a:ext cx="3397221" cy="199250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6250"/>
            <a:ext cx="7620000" cy="4939914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b="0" dirty="0"/>
              <a:t>Software Containerization Platform </a:t>
            </a:r>
            <a:r>
              <a:rPr lang="mr-IN" b="0" dirty="0"/>
              <a:t>–</a:t>
            </a:r>
            <a:r>
              <a:rPr lang="en-US" b="0" dirty="0"/>
              <a:t> packages applications &amp; dependencies together in the form of containers</a:t>
            </a:r>
          </a:p>
          <a:p>
            <a:pPr marL="342900" indent="-342900">
              <a:buFont typeface="Arial"/>
              <a:buChar char="•"/>
            </a:pPr>
            <a:r>
              <a:rPr lang="en-US" b="0" dirty="0"/>
              <a:t>Docker logo – </a:t>
            </a:r>
            <a:r>
              <a:rPr lang="en-US" dirty="0"/>
              <a:t>“Moby Dock”</a:t>
            </a:r>
            <a:endParaRPr lang="en-US" b="0" dirty="0"/>
          </a:p>
          <a:p>
            <a:pPr marL="342900" indent="-342900">
              <a:buFont typeface="Arial"/>
              <a:buChar char="•"/>
            </a:pPr>
            <a:r>
              <a:rPr lang="en-US" b="0" dirty="0"/>
              <a:t>https://docs.docker.com/get-started/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721" y="3422650"/>
            <a:ext cx="3937000" cy="2781300"/>
          </a:xfrm>
          <a:prstGeom prst="rect">
            <a:avLst/>
          </a:prstGeom>
          <a:ln>
            <a:solidFill>
              <a:schemeClr val="accent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905853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Images &amp; Containers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5CFDC9-8BE0-3349-A528-08BB6F476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b="0" dirty="0"/>
              <a:t>Images </a:t>
            </a:r>
            <a:r>
              <a:rPr lang="mr-IN" b="0" dirty="0"/>
              <a:t>–</a:t>
            </a:r>
            <a:r>
              <a:rPr lang="en-US" b="0" dirty="0"/>
              <a:t> Read-only template with instructions (blueprint) for creating a Docker container</a:t>
            </a:r>
          </a:p>
          <a:p>
            <a:pPr marL="342900" indent="-342900">
              <a:buFont typeface="Arial"/>
              <a:buChar char="•"/>
            </a:pPr>
            <a:r>
              <a:rPr lang="en-US" b="0" dirty="0"/>
              <a:t>Built by Docker users , Stored in Docker Hub or Local Registry</a:t>
            </a:r>
          </a:p>
          <a:p>
            <a:pPr marL="342900" indent="-342900">
              <a:buFont typeface="Arial"/>
              <a:buChar char="•"/>
            </a:pPr>
            <a:r>
              <a:rPr lang="en-US" b="0" dirty="0"/>
              <a:t>Containers </a:t>
            </a:r>
            <a:r>
              <a:rPr lang="mr-IN" b="0" dirty="0"/>
              <a:t>–</a:t>
            </a:r>
            <a:r>
              <a:rPr lang="en-US" b="0" dirty="0"/>
              <a:t> Isolated Application Platform </a:t>
            </a:r>
          </a:p>
          <a:p>
            <a:pPr marL="342900" indent="-342900">
              <a:buFont typeface="Arial"/>
              <a:buChar char="•"/>
            </a:pPr>
            <a:r>
              <a:rPr lang="en-US" b="0" dirty="0"/>
              <a:t>Built from one or more images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C80010-B657-B54D-9AA7-EE5ECAE7F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3798754"/>
            <a:ext cx="7137400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728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823A-AE10-3547-BF96-F47A7B5DC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5480"/>
            <a:ext cx="6634716" cy="91883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Docker Registry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3522D-15F5-1E42-A528-CE3B38BAD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318"/>
            <a:ext cx="7620000" cy="460184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cs typeface="+mj-cs"/>
              </a:rPr>
              <a:t>Docker Registry </a:t>
            </a:r>
            <a:r>
              <a:rPr lang="mr-IN" b="0" dirty="0">
                <a:cs typeface="+mj-cs"/>
              </a:rPr>
              <a:t>–</a:t>
            </a:r>
            <a:r>
              <a:rPr lang="en-US" b="0" dirty="0">
                <a:cs typeface="+mj-cs"/>
              </a:rPr>
              <a:t> Storage component of docker images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cs typeface="+mj-cs"/>
              </a:rPr>
              <a:t>collection of different docker images with same name, that have different tags.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cs typeface="+mj-cs"/>
              </a:rPr>
              <a:t>Tag is alphanumeric identifier of the image within a repository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cs typeface="+mj-cs"/>
              </a:rPr>
              <a:t>public or private repository – e.g. Docker Hub, Google container Registry or you can host the docker registry by yourself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b="0" dirty="0">
                <a:cs typeface="+mj-cs"/>
              </a:rPr>
              <a:t>Docker Hub is a Docker Registry hosted by Docker.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b="0" dirty="0">
                <a:cs typeface="+mj-cs"/>
              </a:rPr>
              <a:t>For example see </a:t>
            </a:r>
            <a:r>
              <a:rPr lang="en-US" b="0" u="sng" dirty="0">
                <a:cs typeface="+mj-cs"/>
                <a:hlinkClick r:id="rId2"/>
              </a:rPr>
              <a:t>https://hub.docker.com/r/library/python/tags</a:t>
            </a:r>
            <a:r>
              <a:rPr lang="en-US" b="0" u="sng" dirty="0">
                <a:cs typeface="+mj-cs"/>
                <a:hlinkClick r:id="rId3"/>
              </a:rPr>
              <a:t>/</a:t>
            </a:r>
            <a:r>
              <a:rPr lang="en-US" b="0" dirty="0">
                <a:cs typeface="+mj-cs"/>
              </a:rPr>
              <a:t> There are many different tags for the official python image, these tags are all members of the official python repository on the Docker Hub. </a:t>
            </a:r>
          </a:p>
          <a:p>
            <a:pPr fontAlgn="base"/>
            <a:endParaRPr lang="en-US" b="0" dirty="0"/>
          </a:p>
          <a:p>
            <a:pPr fontAlgn="base"/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277038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811109"/>
          </a:xfrm>
        </p:spPr>
        <p:txBody>
          <a:bodyPr/>
          <a:lstStyle/>
          <a:p>
            <a:r>
              <a:rPr lang="en-US" dirty="0">
                <a:latin typeface="+mn-lt"/>
              </a:rPr>
              <a:t>Install Docker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5038"/>
            <a:ext cx="7620000" cy="5051125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b="0" dirty="0"/>
              <a:t>Install and run docker for Mac </a:t>
            </a:r>
            <a:endParaRPr lang="en-US" b="0" dirty="0">
              <a:hlinkClick r:id="rId2"/>
            </a:endParaRPr>
          </a:p>
          <a:p>
            <a:pPr marL="342900" indent="-342900">
              <a:buFont typeface="Arial"/>
              <a:buChar char="•"/>
            </a:pPr>
            <a:r>
              <a:rPr lang="en-US" b="0" dirty="0">
                <a:hlinkClick r:id="rId2"/>
              </a:rPr>
              <a:t>https://docs.docker.com/docker-for-mac/install/</a:t>
            </a:r>
            <a:endParaRPr lang="en-US" b="0" dirty="0"/>
          </a:p>
          <a:p>
            <a:pPr marL="342900" indent="-342900">
              <a:buFont typeface="Arial"/>
              <a:buChar char="•"/>
            </a:pPr>
            <a:r>
              <a:rPr lang="en-US" b="0" dirty="0"/>
              <a:t>The installation provides Docker Engine, Docker CLI client, Docker Compose, Docker Machine, and </a:t>
            </a:r>
            <a:r>
              <a:rPr lang="en-US" b="0" dirty="0" err="1"/>
              <a:t>Kitematic</a:t>
            </a:r>
            <a:r>
              <a:rPr lang="en-US" b="0" dirty="0"/>
              <a:t>.</a:t>
            </a:r>
          </a:p>
          <a:p>
            <a:pPr marL="342900" indent="-342900">
              <a:buFont typeface="Arial"/>
              <a:buChar char="•"/>
            </a:pPr>
            <a:endParaRPr lang="en-US" b="0" dirty="0"/>
          </a:p>
          <a:p>
            <a:pPr marL="342900" indent="-342900">
              <a:buFont typeface="Arial"/>
              <a:buChar char="•"/>
            </a:pPr>
            <a:r>
              <a:rPr lang="en-US" b="0" dirty="0"/>
              <a:t>Install and run docker for windows</a:t>
            </a:r>
          </a:p>
          <a:p>
            <a:pPr marL="342900" indent="-342900">
              <a:buFont typeface="Arial"/>
              <a:buChar char="•"/>
            </a:pPr>
            <a:r>
              <a:rPr lang="en-US" b="0" dirty="0"/>
              <a:t> </a:t>
            </a:r>
            <a:r>
              <a:rPr lang="en-US" b="0" dirty="0">
                <a:hlinkClick r:id="rId3"/>
              </a:rPr>
              <a:t>https://docs.docker.com/docker-for-windows/install/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169112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4294967295"/>
          </p:nvPr>
        </p:nvSpPr>
        <p:spPr>
          <a:xfrm>
            <a:off x="561768" y="1007730"/>
            <a:ext cx="7620000" cy="4373563"/>
          </a:xfrm>
        </p:spPr>
        <p:txBody>
          <a:bodyPr>
            <a:normAutofit fontScale="92500" lnSpcReduction="20000"/>
          </a:bodyPr>
          <a:lstStyle/>
          <a:p>
            <a:r>
              <a:rPr lang="en-US" b="0" dirty="0"/>
              <a:t>The whale in the top status bar indicates that Docker is running, and accessible from a terminal.</a:t>
            </a:r>
          </a:p>
          <a:p>
            <a:endParaRPr lang="en-US" b="0" dirty="0"/>
          </a:p>
          <a:p>
            <a:r>
              <a:rPr lang="en-US" b="0" dirty="0"/>
              <a:t>Click the whale (whale menu) to get Preferences and other options.</a:t>
            </a:r>
          </a:p>
          <a:p>
            <a:r>
              <a:rPr lang="en-US" b="0" dirty="0"/>
              <a:t>Select About Docker to verify that you have the latest version.</a:t>
            </a:r>
          </a:p>
          <a:p>
            <a:r>
              <a:rPr lang="en-US" b="0" dirty="0"/>
              <a:t>OR</a:t>
            </a:r>
          </a:p>
          <a:p>
            <a:r>
              <a:rPr lang="en-US" b="0" dirty="0"/>
              <a:t>Run </a:t>
            </a:r>
            <a:r>
              <a:rPr lang="en-US" dirty="0"/>
              <a:t>docker --version</a:t>
            </a:r>
            <a:r>
              <a:rPr lang="en-US" b="0" dirty="0"/>
              <a:t> and ensure that you have a supported version of Docker</a:t>
            </a:r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r>
              <a:rPr lang="en-US" b="0" dirty="0"/>
              <a:t>Congratulations! You are up and running with Docker.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E2FCFA-B580-B540-AD8C-84999D515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461" y="3813250"/>
            <a:ext cx="57277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783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847201" cy="82346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Some Useful Docker Commands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112108"/>
            <a:ext cx="7620000" cy="5014055"/>
          </a:xfrm>
        </p:spPr>
        <p:txBody>
          <a:bodyPr>
            <a:normAutofit fontScale="55000" lnSpcReduction="20000"/>
          </a:bodyPr>
          <a:lstStyle/>
          <a:p>
            <a:pPr marL="342900" indent="-342900">
              <a:buFont typeface="Arial"/>
              <a:buChar char="•"/>
            </a:pPr>
            <a:r>
              <a:rPr lang="en-US" dirty="0"/>
              <a:t>To pull a docker image from Docker hub: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$ docker  pull &lt;image-name:tag&gt;</a:t>
            </a:r>
          </a:p>
          <a:p>
            <a:pPr lvl="1" indent="0">
              <a:buNone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/>
              <a:t>To run a image :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$ docker run &lt;image-name:tag&gt;     or 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$ docker run &lt;image-id&gt;</a:t>
            </a:r>
          </a:p>
          <a:p>
            <a:pPr lvl="1" indent="0">
              <a:buNone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/>
              <a:t>To list all the images in the system 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$ docker images</a:t>
            </a:r>
          </a:p>
          <a:p>
            <a:pPr lvl="1" indent="0">
              <a:buNone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/>
              <a:t>To list all running containers 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$ docker ps</a:t>
            </a:r>
          </a:p>
          <a:p>
            <a:pPr lvl="1" indent="0">
              <a:buNone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/>
              <a:t>To list all containers (including the ones not running  )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$ docker ps </a:t>
            </a:r>
            <a:r>
              <a:rPr lang="mr-IN" dirty="0"/>
              <a:t>–</a:t>
            </a:r>
            <a:r>
              <a:rPr lang="en-US" dirty="0"/>
              <a:t>a</a:t>
            </a:r>
          </a:p>
          <a:p>
            <a:pPr lvl="1" indent="0">
              <a:buNone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/>
              <a:t>To stop a running container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$ docker stop &lt;container-id&gt;</a:t>
            </a:r>
          </a:p>
          <a:p>
            <a:pPr lvl="1" indent="0">
              <a:buNone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/>
              <a:t>To remove a stopped container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$ docker </a:t>
            </a:r>
            <a:r>
              <a:rPr lang="en-US" dirty="0" err="1"/>
              <a:t>rm</a:t>
            </a:r>
            <a:r>
              <a:rPr lang="en-US" dirty="0"/>
              <a:t> &lt;container-id&gt;</a:t>
            </a:r>
          </a:p>
          <a:p>
            <a:pPr lvl="1" indent="0">
              <a:buNone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/>
              <a:t>To remove a image 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$ docker </a:t>
            </a:r>
            <a:r>
              <a:rPr lang="en-US" dirty="0" err="1"/>
              <a:t>rmi</a:t>
            </a:r>
            <a:r>
              <a:rPr lang="en-US" dirty="0"/>
              <a:t> &lt;image-id&gt;</a:t>
            </a:r>
          </a:p>
          <a:p>
            <a:pPr marL="800100" lvl="1" indent="-342900">
              <a:buFont typeface="Arial"/>
              <a:buChar char="•"/>
            </a:pPr>
            <a:endParaRPr lang="en-US" dirty="0"/>
          </a:p>
          <a:p>
            <a:pPr marL="800100" lvl="1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8982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2266</TotalTime>
  <Words>560</Words>
  <Application>Microsoft Macintosh PowerPoint</Application>
  <PresentationFormat>On-screen Show (4:3)</PresentationFormat>
  <Paragraphs>105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Arial Black</vt:lpstr>
      <vt:lpstr>Calibri</vt:lpstr>
      <vt:lpstr>Essential</vt:lpstr>
      <vt:lpstr>Principles of Big Data Processing </vt:lpstr>
      <vt:lpstr>Administrative Notes </vt:lpstr>
      <vt:lpstr>CONTENTS</vt:lpstr>
      <vt:lpstr>Docker</vt:lpstr>
      <vt:lpstr>Images &amp; Containers </vt:lpstr>
      <vt:lpstr>Docker Registry</vt:lpstr>
      <vt:lpstr>Install Docker </vt:lpstr>
      <vt:lpstr>PowerPoint Presentation</vt:lpstr>
      <vt:lpstr>Some Useful Docker Commands</vt:lpstr>
      <vt:lpstr>Docker image, hello world</vt:lpstr>
      <vt:lpstr>Docker compose</vt:lpstr>
      <vt:lpstr>Redis &amp; postgres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</dc:title>
  <dc:creator>pavithra v</dc:creator>
  <cp:lastModifiedBy>Microsoft Office User</cp:lastModifiedBy>
  <cp:revision>51</cp:revision>
  <dcterms:created xsi:type="dcterms:W3CDTF">2018-09-06T22:15:34Z</dcterms:created>
  <dcterms:modified xsi:type="dcterms:W3CDTF">2019-09-04T23:44:39Z</dcterms:modified>
</cp:coreProperties>
</file>