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7" r:id="rId2"/>
    <p:sldId id="257" r:id="rId3"/>
    <p:sldId id="275" r:id="rId4"/>
    <p:sldId id="264" r:id="rId5"/>
    <p:sldId id="278" r:id="rId6"/>
    <p:sldId id="279" r:id="rId7"/>
    <p:sldId id="280" r:id="rId8"/>
    <p:sldId id="281" r:id="rId9"/>
    <p:sldId id="285" r:id="rId10"/>
    <p:sldId id="286" r:id="rId11"/>
    <p:sldId id="282" r:id="rId12"/>
    <p:sldId id="283" r:id="rId13"/>
    <p:sldId id="284" r:id="rId14"/>
    <p:sldId id="262" r:id="rId15"/>
    <p:sldId id="266" r:id="rId16"/>
    <p:sldId id="263" r:id="rId17"/>
    <p:sldId id="288" r:id="rId18"/>
    <p:sldId id="267" r:id="rId19"/>
    <p:sldId id="259" r:id="rId20"/>
    <p:sldId id="265" r:id="rId21"/>
    <p:sldId id="260" r:id="rId22"/>
    <p:sldId id="258" r:id="rId23"/>
    <p:sldId id="268" r:id="rId24"/>
    <p:sldId id="272" r:id="rId25"/>
    <p:sldId id="273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8" autoAdjust="0"/>
    <p:restoredTop sz="80946" autoAdjust="0"/>
  </p:normalViewPr>
  <p:slideViewPr>
    <p:cSldViewPr>
      <p:cViewPr varScale="1">
        <p:scale>
          <a:sx n="62" d="100"/>
          <a:sy n="62" d="100"/>
        </p:scale>
        <p:origin x="10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2" d="100"/>
          <a:sy n="52" d="100"/>
        </p:scale>
        <p:origin x="-348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F5F94-91BF-9847-84B4-B54740C48EA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F09B4-EA1B-D94C-B292-F3AF0BBA3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2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you have the same operation to perform multiple times you can create a script with R to do this!</a:t>
            </a:r>
          </a:p>
          <a:p>
            <a:r>
              <a:rPr lang="en-US" baseline="0" dirty="0"/>
              <a:t>R has packages developed specifically to analyze biological data </a:t>
            </a:r>
          </a:p>
          <a:p>
            <a:r>
              <a:rPr lang="en-US" baseline="0" dirty="0"/>
              <a:t>You can generally preform that task that you want with only a single line of code making it easy to pick up for the novice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F09B4-EA1B-D94C-B292-F3AF0BBA3F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5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</a:t>
            </a:r>
            <a:r>
              <a:rPr lang="en-US" baseline="0" dirty="0"/>
              <a:t> the editor and lets try to use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F09B4-EA1B-D94C-B292-F3AF0BBA3F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95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will go over a few things here expressions logical values(i.e. true false)</a:t>
            </a:r>
            <a:r>
              <a:rPr lang="en-US" baseline="0" dirty="0"/>
              <a:t> and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F09B4-EA1B-D94C-B292-F3AF0BBA3F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54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the functions</a:t>
            </a:r>
            <a:r>
              <a:rPr lang="en-US" baseline="0" dirty="0"/>
              <a:t> you will use in R, are built into the language.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F09B4-EA1B-D94C-B292-F3AF0BBA3F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7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vector is a collection of values</a:t>
            </a:r>
          </a:p>
          <a:p>
            <a:r>
              <a:rPr lang="en-US" dirty="0"/>
              <a:t>C stands for combine!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F09B4-EA1B-D94C-B292-F3AF0BBA3F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64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Solution to the first problem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&gt; ranks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first second  third 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1      2      3 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&gt; ranks["third"] = 5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&gt; ranks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first second  third 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1      2      5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F09B4-EA1B-D94C-B292-F3AF0BBA3F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88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Solution to the first problem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&gt; ranks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first second  third 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1      2      3 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&gt; ranks["third"] = 5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&gt; ranks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first second  third 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1      2      5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F09B4-EA1B-D94C-B292-F3AF0BBA3F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5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365E-D83C-4417-BFEC-BB012ED133AB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D9EB-3C28-4B80-B5D6-1366E485F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365E-D83C-4417-BFEC-BB012ED133AB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D9EB-3C28-4B80-B5D6-1366E485F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365E-D83C-4417-BFEC-BB012ED133AB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D9EB-3C28-4B80-B5D6-1366E485F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365E-D83C-4417-BFEC-BB012ED133AB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D9EB-3C28-4B80-B5D6-1366E485F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365E-D83C-4417-BFEC-BB012ED133AB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D9EB-3C28-4B80-B5D6-1366E485F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365E-D83C-4417-BFEC-BB012ED133AB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D9EB-3C28-4B80-B5D6-1366E485F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365E-D83C-4417-BFEC-BB012ED133AB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D9EB-3C28-4B80-B5D6-1366E485F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365E-D83C-4417-BFEC-BB012ED133AB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D9EB-3C28-4B80-B5D6-1366E485F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365E-D83C-4417-BFEC-BB012ED133AB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D9EB-3C28-4B80-B5D6-1366E485F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365E-D83C-4417-BFEC-BB012ED133AB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D9EB-3C28-4B80-B5D6-1366E485F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365E-D83C-4417-BFEC-BB012ED133AB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D9EB-3C28-4B80-B5D6-1366E485F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5365E-D83C-4417-BFEC-BB012ED133AB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9D9EB-3C28-4B80-B5D6-1366E485F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wiki.sciviews.org/rhelp.php?id=install.packages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web/packages/WriteXLS/index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manuals/R-intro.html" TargetMode="External"/><Relationship Id="rId2" Type="http://schemas.openxmlformats.org/officeDocument/2006/relationships/hyperlink" Target="http://www.gardenersown.co.uk/Education/Lectures/R/index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ran.r-project.org/" TargetMode="External"/><Relationship Id="rId4" Type="http://schemas.openxmlformats.org/officeDocument/2006/relationships/hyperlink" Target="http://www.ats.ucla.edu/stat/R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ib.stat.cmu.edu/R/CRAN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R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Alos Diallo</a:t>
            </a:r>
          </a:p>
        </p:txBody>
      </p:sp>
      <p:pic>
        <p:nvPicPr>
          <p:cNvPr id="5" name="Picture 4" descr="Screen Shot 2014-01-26 at 4.41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94128"/>
            <a:ext cx="2717800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86284"/>
            <a:ext cx="2857500" cy="942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5662"/>
            <a:ext cx="4173250" cy="56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0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to know the language: Vectors</a:t>
            </a:r>
            <a:br>
              <a:rPr lang="en-US" dirty="0"/>
            </a:br>
            <a:r>
              <a:rPr lang="en-US" dirty="0" err="1"/>
              <a:t>Barplot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/>
              <a:buChar char="•"/>
            </a:pPr>
            <a:r>
              <a:rPr lang="en-US" dirty="0"/>
              <a:t>The </a:t>
            </a:r>
            <a:r>
              <a:rPr lang="en-US" dirty="0" err="1"/>
              <a:t>barplot</a:t>
            </a:r>
            <a:r>
              <a:rPr lang="en-US" dirty="0"/>
              <a:t> function draws a bar chart with a vector's values. </a:t>
            </a:r>
            <a:r>
              <a:rPr lang="en-US" dirty="0">
                <a:solidFill>
                  <a:srgbClr val="FF0000"/>
                </a:solidFill>
              </a:rPr>
              <a:t>Lets make a new vector, and store it in the </a:t>
            </a:r>
            <a:r>
              <a:rPr lang="en-US" dirty="0" err="1">
                <a:solidFill>
                  <a:srgbClr val="FF0000"/>
                </a:solidFill>
              </a:rPr>
              <a:t>vesselsSunk</a:t>
            </a:r>
            <a:r>
              <a:rPr lang="en-US" dirty="0">
                <a:solidFill>
                  <a:srgbClr val="FF0000"/>
                </a:solidFill>
              </a:rPr>
              <a:t> variable.</a:t>
            </a:r>
          </a:p>
          <a:p>
            <a:pPr lvl="2">
              <a:buFont typeface="Arial"/>
              <a:buChar char="•"/>
            </a:pPr>
            <a:r>
              <a:rPr lang="nb-NO" dirty="0" err="1"/>
              <a:t>vesselsSunk</a:t>
            </a:r>
            <a:r>
              <a:rPr lang="nb-NO" dirty="0"/>
              <a:t> &lt;- c(4, 5, 1)</a:t>
            </a:r>
          </a:p>
          <a:p>
            <a:pPr lvl="2">
              <a:buFont typeface="Arial"/>
              <a:buChar char="•"/>
            </a:pPr>
            <a:r>
              <a:rPr lang="nb-NO" b="1" dirty="0" err="1">
                <a:solidFill>
                  <a:srgbClr val="00B050"/>
                </a:solidFill>
              </a:rPr>
              <a:t>barplot</a:t>
            </a:r>
            <a:r>
              <a:rPr lang="nb-NO" dirty="0"/>
              <a:t>(</a:t>
            </a:r>
            <a:r>
              <a:rPr lang="nb-NO" dirty="0" err="1"/>
              <a:t>vesselsSunk</a:t>
            </a:r>
            <a:r>
              <a:rPr lang="nb-NO" dirty="0"/>
              <a:t>)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/>
              <a:t>If you assign names to the vector's values, R will use those names as labels on the bar plot. </a:t>
            </a:r>
            <a:r>
              <a:rPr lang="en-US" dirty="0">
                <a:solidFill>
                  <a:srgbClr val="FF0000"/>
                </a:solidFill>
              </a:rPr>
              <a:t>Let's use the names assignment function again:</a:t>
            </a:r>
          </a:p>
          <a:p>
            <a:pPr lvl="2">
              <a:buFont typeface="Arial"/>
              <a:buChar char="•"/>
            </a:pPr>
            <a:r>
              <a:rPr lang="en-US" b="1" dirty="0">
                <a:solidFill>
                  <a:srgbClr val="00B050"/>
                </a:solidFill>
              </a:rPr>
              <a:t>names</a:t>
            </a:r>
            <a:r>
              <a:rPr lang="en-US" dirty="0"/>
              <a:t>(</a:t>
            </a:r>
            <a:r>
              <a:rPr lang="en-US" dirty="0" err="1"/>
              <a:t>vesselsSunk</a:t>
            </a:r>
            <a:r>
              <a:rPr lang="en-US" dirty="0"/>
              <a:t>) &lt;- c("England", "France", "Norway")</a:t>
            </a:r>
          </a:p>
          <a:p>
            <a:pPr lvl="2">
              <a:buFont typeface="Arial"/>
              <a:buChar char="•"/>
            </a:pPr>
            <a:r>
              <a:rPr lang="nb-NO" b="1" dirty="0" err="1">
                <a:solidFill>
                  <a:srgbClr val="00B050"/>
                </a:solidFill>
              </a:rPr>
              <a:t>barplot</a:t>
            </a:r>
            <a:r>
              <a:rPr lang="nb-NO" dirty="0"/>
              <a:t>(</a:t>
            </a:r>
            <a:r>
              <a:rPr lang="nb-NO" dirty="0" err="1"/>
              <a:t>vesselsSunk</a:t>
            </a:r>
            <a:r>
              <a:rPr lang="nb-NO" dirty="0"/>
              <a:t>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3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to know the language: Vectors</a:t>
            </a:r>
            <a:br>
              <a:rPr lang="en-US" dirty="0"/>
            </a:br>
            <a:r>
              <a:rPr lang="en-US" dirty="0"/>
              <a:t>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Font typeface="Arial"/>
              <a:buChar char="•"/>
            </a:pPr>
            <a:r>
              <a:rPr lang="en-US" dirty="0"/>
              <a:t>Most arithmetic operations work just as well on vectors as they do on single values.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You can add a single value to a vector give it a shot!</a:t>
            </a:r>
          </a:p>
          <a:p>
            <a:pPr lvl="2">
              <a:buFont typeface="Arial"/>
              <a:buChar char="•"/>
            </a:pPr>
            <a:r>
              <a:rPr lang="en-US" dirty="0"/>
              <a:t>a &lt;- c(1,2,3)</a:t>
            </a:r>
          </a:p>
          <a:p>
            <a:pPr lvl="2">
              <a:buFont typeface="Arial"/>
              <a:buChar char="•"/>
            </a:pPr>
            <a:r>
              <a:rPr lang="en-US" dirty="0"/>
              <a:t>a + 1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What happens when you divide or multiply the vector by some value?</a:t>
            </a:r>
          </a:p>
          <a:p>
            <a:pPr lvl="2">
              <a:buFont typeface="Arial"/>
              <a:buChar char="•"/>
            </a:pPr>
            <a:r>
              <a:rPr lang="en-US" dirty="0"/>
              <a:t>a</a:t>
            </a:r>
            <a:r>
              <a:rPr lang="nb-NO" dirty="0"/>
              <a:t> /2</a:t>
            </a:r>
          </a:p>
          <a:p>
            <a:pPr lvl="2">
              <a:buFont typeface="Arial"/>
              <a:buChar char="•"/>
            </a:pPr>
            <a:r>
              <a:rPr lang="nb-NO" dirty="0"/>
              <a:t>a</a:t>
            </a:r>
            <a:r>
              <a:rPr lang="en-US" dirty="0"/>
              <a:t> * 2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You can also add or subtract one vector from another</a:t>
            </a:r>
          </a:p>
          <a:p>
            <a:pPr lvl="2">
              <a:buFont typeface="Arial"/>
              <a:buChar char="•"/>
            </a:pPr>
            <a:r>
              <a:rPr lang="en-US" dirty="0"/>
              <a:t>b &lt;- c(4,5,6)</a:t>
            </a:r>
          </a:p>
          <a:p>
            <a:pPr lvl="2">
              <a:buFont typeface="Arial"/>
              <a:buChar char="•"/>
            </a:pPr>
            <a:r>
              <a:rPr lang="en-US" dirty="0"/>
              <a:t>a + b</a:t>
            </a:r>
          </a:p>
          <a:p>
            <a:pPr lvl="2">
              <a:buFont typeface="Arial"/>
              <a:buChar char="•"/>
            </a:pPr>
            <a:r>
              <a:rPr lang="en-US" dirty="0"/>
              <a:t>a - b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9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to know the language: Vectors</a:t>
            </a:r>
            <a:br>
              <a:rPr lang="en-US" dirty="0"/>
            </a:br>
            <a:r>
              <a:rPr lang="en-US" dirty="0"/>
              <a:t>Plot exercises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Arial"/>
              <a:buChar char="•"/>
            </a:pPr>
            <a:r>
              <a:rPr lang="en-US" dirty="0"/>
              <a:t>The plot function takes two vectors, one for X values and one for Y values, and draws a graph of them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Let's draw a graph showing the relationship of numbers and their sine's</a:t>
            </a:r>
          </a:p>
          <a:p>
            <a:pPr lvl="2">
              <a:buFont typeface="Arial"/>
              <a:buChar char="•"/>
            </a:pPr>
            <a:r>
              <a:rPr lang="en-US" dirty="0"/>
              <a:t>x &lt;- </a:t>
            </a:r>
            <a:r>
              <a:rPr lang="en-US" b="1" dirty="0" err="1">
                <a:solidFill>
                  <a:srgbClr val="00B050"/>
                </a:solidFill>
              </a:rPr>
              <a:t>seq</a:t>
            </a:r>
            <a:r>
              <a:rPr lang="en-US" dirty="0"/>
              <a:t>(1, 20, 0.1)</a:t>
            </a:r>
          </a:p>
          <a:p>
            <a:pPr lvl="2">
              <a:buFont typeface="Arial"/>
              <a:buChar char="•"/>
            </a:pPr>
            <a:r>
              <a:rPr lang="en-US" dirty="0"/>
              <a:t>y &lt;- </a:t>
            </a:r>
            <a:r>
              <a:rPr lang="en-US" b="1" dirty="0">
                <a:solidFill>
                  <a:srgbClr val="00B050"/>
                </a:solidFill>
              </a:rPr>
              <a:t>sin</a:t>
            </a:r>
            <a:r>
              <a:rPr lang="en-US" dirty="0"/>
              <a:t>(x)</a:t>
            </a:r>
          </a:p>
          <a:p>
            <a:pPr lvl="2">
              <a:buFont typeface="Arial"/>
              <a:buChar char="•"/>
            </a:pPr>
            <a:r>
              <a:rPr lang="en-US" dirty="0"/>
              <a:t>Now plot x and y using the plot function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Lets try another one</a:t>
            </a:r>
          </a:p>
          <a:p>
            <a:pPr lvl="2">
              <a:buFont typeface="Arial"/>
              <a:buChar char="•"/>
            </a:pPr>
            <a:r>
              <a:rPr lang="fi-FI" dirty="0" err="1"/>
              <a:t>values</a:t>
            </a:r>
            <a:r>
              <a:rPr lang="fi-FI" dirty="0"/>
              <a:t> &lt;- -10:10</a:t>
            </a:r>
          </a:p>
          <a:p>
            <a:pPr lvl="2">
              <a:buFont typeface="Arial"/>
              <a:buChar char="•"/>
            </a:pPr>
            <a:r>
              <a:rPr lang="en-US" dirty="0"/>
              <a:t>absolutes &lt;- </a:t>
            </a:r>
            <a:r>
              <a:rPr lang="en-US" b="1" dirty="0">
                <a:solidFill>
                  <a:srgbClr val="00B050"/>
                </a:solidFill>
              </a:rPr>
              <a:t>abs</a:t>
            </a:r>
            <a:r>
              <a:rPr lang="en-US" dirty="0"/>
              <a:t>(values)</a:t>
            </a:r>
          </a:p>
          <a:p>
            <a:pPr lvl="2">
              <a:buFont typeface="Arial"/>
              <a:buChar char="•"/>
            </a:pPr>
            <a:r>
              <a:rPr lang="en-US" dirty="0"/>
              <a:t>Now try running plot on the new data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4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to know the language: Vectors</a:t>
            </a:r>
            <a:br>
              <a:rPr lang="en-US" dirty="0"/>
            </a:br>
            <a:r>
              <a:rPr lang="en-US" dirty="0"/>
              <a:t>NA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Arial"/>
              <a:buChar char="•"/>
            </a:pPr>
            <a:r>
              <a:rPr lang="en-US" dirty="0"/>
              <a:t>If you’re like me you will run into this issue all the time!</a:t>
            </a:r>
          </a:p>
          <a:p>
            <a:pPr lvl="1">
              <a:buFont typeface="Arial"/>
              <a:buChar char="•"/>
            </a:pPr>
            <a:r>
              <a:rPr lang="en-US" dirty="0"/>
              <a:t>You try to carry out some function on your data and get [1] NA back!  Now what do I do?!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Lets take a look with an example</a:t>
            </a:r>
          </a:p>
          <a:p>
            <a:pPr lvl="2">
              <a:buFont typeface="Arial"/>
              <a:buChar char="•"/>
            </a:pPr>
            <a:r>
              <a:rPr lang="en-US" dirty="0"/>
              <a:t>a &lt;- c(1, 3, NA, 7, 9)</a:t>
            </a:r>
          </a:p>
          <a:p>
            <a:pPr lvl="2">
              <a:buFont typeface="Arial"/>
              <a:buChar char="•"/>
            </a:pPr>
            <a:r>
              <a:rPr lang="en-US" b="1" dirty="0">
                <a:solidFill>
                  <a:srgbClr val="00B050"/>
                </a:solidFill>
              </a:rPr>
              <a:t>sum</a:t>
            </a:r>
            <a:r>
              <a:rPr lang="en-US" dirty="0"/>
              <a:t>(a)</a:t>
            </a:r>
          </a:p>
          <a:p>
            <a:pPr lvl="2">
              <a:buFont typeface="Arial"/>
              <a:buChar char="•"/>
            </a:pPr>
            <a:r>
              <a:rPr lang="en-US" dirty="0"/>
              <a:t>[1] NA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Now try using the help function with sum</a:t>
            </a:r>
          </a:p>
          <a:p>
            <a:pPr lvl="2">
              <a:buFont typeface="Arial"/>
              <a:buChar char="•"/>
            </a:pPr>
            <a:r>
              <a:rPr lang="en-US" dirty="0"/>
              <a:t>Try calling sum again, with na.rm set to TRUE:</a:t>
            </a:r>
          </a:p>
          <a:p>
            <a:pPr lvl="2">
              <a:buFont typeface="Arial"/>
              <a:buChar char="•"/>
            </a:pPr>
            <a:r>
              <a:rPr lang="en-US" b="1" dirty="0">
                <a:solidFill>
                  <a:srgbClr val="00B050"/>
                </a:solidFill>
              </a:rPr>
              <a:t>sum</a:t>
            </a:r>
            <a:r>
              <a:rPr lang="en-US" dirty="0"/>
              <a:t>(</a:t>
            </a:r>
            <a:r>
              <a:rPr lang="en-US" dirty="0" err="1"/>
              <a:t>a,</a:t>
            </a:r>
            <a:r>
              <a:rPr lang="en-US" b="1" dirty="0" err="1">
                <a:solidFill>
                  <a:srgbClr val="00B050"/>
                </a:solidFill>
              </a:rPr>
              <a:t>na.rm</a:t>
            </a:r>
            <a:r>
              <a:rPr lang="en-US" dirty="0"/>
              <a:t> = </a:t>
            </a:r>
            <a:r>
              <a:rPr lang="en-US" b="1" dirty="0">
                <a:solidFill>
                  <a:srgbClr val="00B050"/>
                </a:solidFill>
              </a:rPr>
              <a:t>TRUE</a:t>
            </a:r>
            <a:r>
              <a:rPr lang="en-US" dirty="0"/>
              <a:t>)</a:t>
            </a:r>
          </a:p>
          <a:p>
            <a:pPr lvl="2">
              <a:buFont typeface="Arial"/>
              <a:buChar char="•"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>
              <a:buFont typeface="Arial"/>
              <a:buChar char="•"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64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and setting where you want R to look for your data</a:t>
            </a:r>
          </a:p>
        </p:txBody>
      </p:sp>
      <p:pic>
        <p:nvPicPr>
          <p:cNvPr id="5" name="Content Placeholder 4" descr="w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5050" y="838200"/>
            <a:ext cx="5111750" cy="352042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Find out where you are:</a:t>
            </a:r>
          </a:p>
          <a:p>
            <a:pPr lvl="1"/>
            <a:r>
              <a:rPr lang="en-US" dirty="0"/>
              <a:t>&gt;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getwd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[1] "C:/Users/Alos/Desktop/R_data"              </a:t>
            </a:r>
          </a:p>
          <a:p>
            <a:r>
              <a:rPr lang="en-US" dirty="0">
                <a:solidFill>
                  <a:srgbClr val="FF0000"/>
                </a:solidFill>
              </a:rPr>
              <a:t>Telling R where you want it to look:</a:t>
            </a:r>
          </a:p>
          <a:p>
            <a:pPr lvl="1"/>
            <a:r>
              <a:rPr lang="en-US" b="1" dirty="0" err="1">
                <a:solidFill>
                  <a:srgbClr val="00B050"/>
                </a:solidFill>
              </a:rPr>
              <a:t>setwd</a:t>
            </a:r>
            <a:r>
              <a:rPr lang="en-US" dirty="0"/>
              <a:t>("&lt;new path&gt;")</a:t>
            </a:r>
          </a:p>
          <a:p>
            <a:endParaRPr lang="en-US" dirty="0"/>
          </a:p>
          <a:p>
            <a:r>
              <a:rPr lang="en-US" dirty="0"/>
              <a:t>This will allow R to know where you data is.</a:t>
            </a:r>
          </a:p>
          <a:p>
            <a:endParaRPr lang="en-US" dirty="0"/>
          </a:p>
          <a:p>
            <a:r>
              <a:rPr lang="en-US" dirty="0"/>
              <a:t>Keep in mind that the \ is the other way!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Keep in Mind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 can’t find my variable!</a:t>
            </a:r>
          </a:p>
          <a:p>
            <a:pPr lvl="1"/>
            <a:r>
              <a:rPr lang="en-US" dirty="0"/>
              <a:t>M does not = m, R is case sensitive</a:t>
            </a:r>
          </a:p>
          <a:p>
            <a:r>
              <a:rPr lang="en-US" dirty="0"/>
              <a:t>I don’t have that package!</a:t>
            </a:r>
          </a:p>
          <a:p>
            <a:pPr lvl="1"/>
            <a:r>
              <a:rPr lang="en-US" dirty="0"/>
              <a:t>Look here: </a:t>
            </a:r>
            <a:r>
              <a:rPr lang="en-US" dirty="0">
                <a:hlinkClick r:id="rId2"/>
              </a:rPr>
              <a:t>http://cran.r-project.org/</a:t>
            </a:r>
            <a:endParaRPr lang="en-US" dirty="0"/>
          </a:p>
          <a:p>
            <a:pPr lvl="1"/>
            <a:r>
              <a:rPr lang="en-US" dirty="0"/>
              <a:t>You could also try:</a:t>
            </a:r>
          </a:p>
          <a:p>
            <a:pPr lvl="2"/>
            <a:r>
              <a:rPr lang="en-US" u="sng" dirty="0" err="1">
                <a:hlinkClick r:id="rId3"/>
              </a:rPr>
              <a:t>install.packages</a:t>
            </a:r>
            <a:r>
              <a:rPr lang="en-US" dirty="0"/>
              <a:t>("</a:t>
            </a:r>
            <a:r>
              <a:rPr lang="en-US" dirty="0" err="1"/>
              <a:t>mypkg</a:t>
            </a:r>
            <a:r>
              <a:rPr lang="en-US" dirty="0"/>
              <a:t>", dependencies = </a:t>
            </a:r>
            <a:r>
              <a:rPr lang="en-US" b="1" dirty="0"/>
              <a:t>TRUE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Or</a:t>
            </a:r>
          </a:p>
          <a:p>
            <a:pPr lvl="2"/>
            <a:r>
              <a:rPr lang="en-US" dirty="0"/>
              <a:t>R CMD INSTALL package-</a:t>
            </a:r>
            <a:r>
              <a:rPr lang="en-US" dirty="0" err="1"/>
              <a:t>name.tar.gz</a:t>
            </a:r>
            <a:endParaRPr lang="en-US" b="1" dirty="0"/>
          </a:p>
          <a:p>
            <a:r>
              <a:rPr lang="en-US" dirty="0">
                <a:solidFill>
                  <a:srgbClr val="FF0000"/>
                </a:solidFill>
              </a:rPr>
              <a:t>How do I use package a and what does it do?</a:t>
            </a:r>
          </a:p>
          <a:p>
            <a:pPr lvl="1"/>
            <a:r>
              <a:rPr lang="en-US" dirty="0"/>
              <a:t>Type </a:t>
            </a:r>
            <a:r>
              <a:rPr lang="en-US" b="1" dirty="0">
                <a:solidFill>
                  <a:srgbClr val="00B050"/>
                </a:solidFill>
              </a:rPr>
              <a:t>?</a:t>
            </a:r>
            <a:r>
              <a:rPr lang="en-US" dirty="0" err="1"/>
              <a:t>package_name</a:t>
            </a:r>
            <a:endParaRPr lang="en-US" dirty="0"/>
          </a:p>
          <a:p>
            <a:pPr lvl="1"/>
            <a:r>
              <a:rPr lang="en-US" dirty="0"/>
              <a:t>Also remember you can type </a:t>
            </a:r>
            <a:r>
              <a:rPr lang="en-US" b="1" dirty="0">
                <a:solidFill>
                  <a:srgbClr val="00B050"/>
                </a:solidFill>
              </a:rPr>
              <a:t>help</a:t>
            </a:r>
            <a:r>
              <a:rPr lang="en-US" dirty="0"/>
              <a:t>(</a:t>
            </a:r>
            <a:r>
              <a:rPr lang="en-US" dirty="0" err="1"/>
              <a:t>package_name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R can’t find my data!</a:t>
            </a:r>
          </a:p>
          <a:p>
            <a:pPr lvl="1"/>
            <a:r>
              <a:rPr lang="en-US" dirty="0"/>
              <a:t>try to set your working directory by </a:t>
            </a:r>
            <a:r>
              <a:rPr lang="en-US" b="1" dirty="0" err="1">
                <a:solidFill>
                  <a:srgbClr val="00B050"/>
                </a:solidFill>
              </a:rPr>
              <a:t>setwd</a:t>
            </a:r>
            <a:r>
              <a:rPr lang="en-US" dirty="0"/>
              <a:t>()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in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There are several ways to read in your data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Read.table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use when importing a table</a:t>
            </a:r>
          </a:p>
          <a:p>
            <a:pPr lvl="2"/>
            <a:r>
              <a:rPr lang="en-US" dirty="0" err="1"/>
              <a:t>Test_input</a:t>
            </a:r>
            <a:r>
              <a:rPr lang="en-US" dirty="0"/>
              <a:t> &lt;- </a:t>
            </a:r>
            <a:r>
              <a:rPr lang="en-US" b="1" dirty="0" err="1">
                <a:solidFill>
                  <a:srgbClr val="00B050"/>
                </a:solidFill>
              </a:rPr>
              <a:t>read.table</a:t>
            </a:r>
            <a:r>
              <a:rPr lang="en-US" dirty="0"/>
              <a:t>("d:/test.txt", header=T, sep="\t")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Scan: </a:t>
            </a:r>
            <a:r>
              <a:rPr lang="en-US" dirty="0"/>
              <a:t>will convert your data to a string</a:t>
            </a:r>
          </a:p>
          <a:p>
            <a:pPr lvl="2"/>
            <a:r>
              <a:rPr lang="en-US" dirty="0"/>
              <a:t>x &lt;- </a:t>
            </a:r>
            <a:r>
              <a:rPr lang="en-US" b="1" dirty="0">
                <a:solidFill>
                  <a:srgbClr val="00B050"/>
                </a:solidFill>
              </a:rPr>
              <a:t>scan</a:t>
            </a:r>
            <a:r>
              <a:rPr lang="en-US" dirty="0"/>
              <a:t>("d:/scan.txt")</a:t>
            </a:r>
          </a:p>
          <a:p>
            <a:r>
              <a:rPr lang="en-US" dirty="0">
                <a:solidFill>
                  <a:srgbClr val="FF0000"/>
                </a:solidFill>
              </a:rPr>
              <a:t>You can tell R how your data is formatted as well for example</a:t>
            </a:r>
          </a:p>
          <a:p>
            <a:pPr lvl="1"/>
            <a:r>
              <a:rPr lang="en-US" dirty="0" err="1"/>
              <a:t>col.names</a:t>
            </a:r>
            <a:r>
              <a:rPr lang="en-US" dirty="0"/>
              <a:t>: if you want to give your columns names</a:t>
            </a:r>
          </a:p>
          <a:p>
            <a:pPr lvl="1"/>
            <a:r>
              <a:rPr lang="en-US" dirty="0"/>
              <a:t>Sep: if you want to tell R how your data is separated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Information</a:t>
            </a:r>
          </a:p>
        </p:txBody>
      </p:sp>
    </p:spTree>
    <p:extLst>
      <p:ext uri="{BB962C8B-B14F-4D97-AF65-F5344CB8AC3E}">
        <p14:creationId xmlns:p14="http://schemas.microsoft.com/office/powerpoint/2010/main" val="3114851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functions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Mean</a:t>
            </a:r>
          </a:p>
          <a:p>
            <a:pPr lvl="1"/>
            <a:r>
              <a:rPr lang="en-US" dirty="0"/>
              <a:t>mean(dataset)</a:t>
            </a:r>
          </a:p>
          <a:p>
            <a:r>
              <a:rPr lang="en-US" dirty="0"/>
              <a:t>Median</a:t>
            </a:r>
          </a:p>
          <a:p>
            <a:pPr lvl="1"/>
            <a:r>
              <a:rPr lang="en-US" dirty="0"/>
              <a:t>median(dataset)</a:t>
            </a:r>
          </a:p>
          <a:p>
            <a:r>
              <a:rPr lang="en-US" dirty="0"/>
              <a:t>Standard Deviation </a:t>
            </a:r>
          </a:p>
          <a:p>
            <a:pPr lvl="1"/>
            <a:r>
              <a:rPr lang="en-US" dirty="0" err="1"/>
              <a:t>sd</a:t>
            </a:r>
            <a:r>
              <a:rPr lang="en-US" dirty="0"/>
              <a:t>(dataset)</a:t>
            </a:r>
          </a:p>
          <a:p>
            <a:r>
              <a:rPr lang="en-US" dirty="0"/>
              <a:t>What is the smallest value in my dataset?</a:t>
            </a:r>
          </a:p>
          <a:p>
            <a:r>
              <a:rPr lang="en-US" dirty="0"/>
              <a:t>What is the largest value in my dataset?</a:t>
            </a:r>
          </a:p>
          <a:p>
            <a:r>
              <a:rPr lang="en-US" dirty="0"/>
              <a:t>Creating a list</a:t>
            </a:r>
          </a:p>
          <a:p>
            <a:pPr lvl="1"/>
            <a:r>
              <a:rPr lang="en-US" dirty="0"/>
              <a:t>Dataset = c(1,2,3,4,5)</a:t>
            </a:r>
          </a:p>
          <a:p>
            <a:r>
              <a:rPr lang="en-US" dirty="0"/>
              <a:t>Sort my data</a:t>
            </a:r>
          </a:p>
          <a:p>
            <a:pPr lvl="1"/>
            <a:r>
              <a:rPr lang="en-US" dirty="0"/>
              <a:t>sort(dataset)</a:t>
            </a:r>
          </a:p>
          <a:p>
            <a:r>
              <a:rPr lang="en-US" dirty="0"/>
              <a:t>How long is my dataset?</a:t>
            </a:r>
          </a:p>
          <a:p>
            <a:pPr lvl="1"/>
            <a:r>
              <a:rPr lang="en-US" dirty="0"/>
              <a:t>length(dataset)</a:t>
            </a:r>
          </a:p>
          <a:p>
            <a:r>
              <a:rPr lang="en-US" dirty="0"/>
              <a:t>What is the sum of my data?</a:t>
            </a:r>
          </a:p>
          <a:p>
            <a:pPr lvl="1"/>
            <a:r>
              <a:rPr lang="en-US" dirty="0"/>
              <a:t>sum(dataset)</a:t>
            </a:r>
          </a:p>
          <a:p>
            <a:r>
              <a:rPr lang="en-US" dirty="0"/>
              <a:t>How can I calculate variance?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(dataset)</a:t>
            </a:r>
          </a:p>
          <a:p>
            <a:r>
              <a:rPr lang="en-US" dirty="0"/>
              <a:t>I have a large dataset how can I edit it?</a:t>
            </a:r>
          </a:p>
          <a:p>
            <a:pPr lvl="1"/>
            <a:r>
              <a:rPr lang="en-US" dirty="0"/>
              <a:t>fix(dataset)</a:t>
            </a:r>
          </a:p>
          <a:p>
            <a:r>
              <a:rPr lang="en-US" dirty="0"/>
              <a:t>How do I find out some info on my data?</a:t>
            </a:r>
          </a:p>
          <a:p>
            <a:r>
              <a:rPr lang="en-US" dirty="0"/>
              <a:t>summary(dataset)</a:t>
            </a:r>
          </a:p>
          <a:p>
            <a:r>
              <a:rPr lang="en-US" dirty="0"/>
              <a:t>How do I calculate </a:t>
            </a:r>
            <a:r>
              <a:rPr lang="en-US" dirty="0" err="1"/>
              <a:t>pearson</a:t>
            </a:r>
            <a:r>
              <a:rPr lang="en-US" dirty="0"/>
              <a:t> or spearman on my datasets?</a:t>
            </a:r>
          </a:p>
          <a:p>
            <a:r>
              <a:rPr lang="en-US" dirty="0" err="1"/>
              <a:t>cor</a:t>
            </a:r>
            <a:r>
              <a:rPr lang="en-US" dirty="0"/>
              <a:t>(var1, var2, method = "spearman")</a:t>
            </a:r>
          </a:p>
          <a:p>
            <a:r>
              <a:rPr lang="en-US" dirty="0" err="1"/>
              <a:t>cor</a:t>
            </a:r>
            <a:r>
              <a:rPr lang="en-US" dirty="0"/>
              <a:t>(var1, var2, method = "</a:t>
            </a:r>
            <a:r>
              <a:rPr lang="en-US" dirty="0" err="1"/>
              <a:t>pearson</a:t>
            </a:r>
            <a:r>
              <a:rPr lang="en-US" dirty="0"/>
              <a:t>")</a:t>
            </a:r>
          </a:p>
          <a:p>
            <a:r>
              <a:rPr lang="en-US" dirty="0"/>
              <a:t>How do I make a matrix?</a:t>
            </a:r>
          </a:p>
          <a:p>
            <a:pPr lvl="1"/>
            <a:r>
              <a:rPr lang="en-US" dirty="0"/>
              <a:t>M &lt;- matrix( 1:6, </a:t>
            </a:r>
            <a:r>
              <a:rPr lang="en-US" dirty="0" err="1"/>
              <a:t>nrow</a:t>
            </a:r>
            <a:r>
              <a:rPr lang="en-US" dirty="0"/>
              <a:t>=2 )</a:t>
            </a:r>
          </a:p>
          <a:p>
            <a:pPr lvl="1"/>
            <a:r>
              <a:rPr lang="en-US" dirty="0"/>
              <a:t>M &lt;- matrix( 1:6, </a:t>
            </a:r>
            <a:r>
              <a:rPr lang="en-US" dirty="0" err="1"/>
              <a:t>ncol</a:t>
            </a:r>
            <a:r>
              <a:rPr lang="en-US" dirty="0"/>
              <a:t>=3 )</a:t>
            </a:r>
          </a:p>
          <a:p>
            <a:r>
              <a:rPr lang="en-US" dirty="0"/>
              <a:t>How do I multiply 2 matrixes </a:t>
            </a:r>
          </a:p>
          <a:p>
            <a:pPr lvl="1"/>
            <a:r>
              <a:rPr lang="en-US" dirty="0"/>
              <a:t>a %*% 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4800" dirty="0"/>
              <a:t>There are many options available to you with plot </a:t>
            </a:r>
          </a:p>
          <a:p>
            <a:r>
              <a:rPr lang="en-US" sz="4800" dirty="0"/>
              <a:t>The simplest is to just say:</a:t>
            </a:r>
          </a:p>
          <a:p>
            <a:pPr lvl="1"/>
            <a:r>
              <a:rPr lang="en-US" sz="4800" dirty="0"/>
              <a:t>plot(dataset)</a:t>
            </a:r>
          </a:p>
          <a:p>
            <a:r>
              <a:rPr lang="en-US" sz="4800" dirty="0"/>
              <a:t>What do you do if you have more then one line to plot?</a:t>
            </a:r>
          </a:p>
          <a:p>
            <a:pPr lvl="1">
              <a:buNone/>
            </a:pPr>
            <a:r>
              <a:rPr lang="en-US" sz="4800" dirty="0"/>
              <a:t>Use lines</a:t>
            </a:r>
          </a:p>
          <a:p>
            <a:r>
              <a:rPr lang="en-US" sz="4800" dirty="0"/>
              <a:t>Lets look at a test example:</a:t>
            </a:r>
          </a:p>
          <a:p>
            <a:pPr lvl="1"/>
            <a:r>
              <a:rPr lang="en-US" sz="4400" dirty="0"/>
              <a:t>Create new vectors a and b</a:t>
            </a:r>
          </a:p>
          <a:p>
            <a:pPr lvl="1"/>
            <a:r>
              <a:rPr lang="en-US" sz="4800" dirty="0"/>
              <a:t>plot(c(2,10),c(1,15), </a:t>
            </a:r>
            <a:r>
              <a:rPr lang="en-US" sz="4800" dirty="0" err="1"/>
              <a:t>xlab</a:t>
            </a:r>
            <a:r>
              <a:rPr lang="en-US" sz="4800" dirty="0"/>
              <a:t>="test of </a:t>
            </a:r>
            <a:r>
              <a:rPr lang="en-US" sz="4800" dirty="0" err="1"/>
              <a:t>x",ylab</a:t>
            </a:r>
            <a:r>
              <a:rPr lang="en-US" sz="4800" dirty="0"/>
              <a:t>="Test of y")</a:t>
            </a:r>
          </a:p>
          <a:p>
            <a:pPr lvl="1"/>
            <a:r>
              <a:rPr lang="en-US" sz="4800" dirty="0"/>
              <a:t>lines(</a:t>
            </a:r>
            <a:r>
              <a:rPr lang="en-US" sz="4800" dirty="0" err="1"/>
              <a:t>a,b</a:t>
            </a:r>
            <a:r>
              <a:rPr lang="en-US" sz="4800" dirty="0"/>
              <a:t>, </a:t>
            </a:r>
            <a:r>
              <a:rPr lang="en-US" sz="4800" dirty="0" err="1"/>
              <a:t>col</a:t>
            </a:r>
            <a:r>
              <a:rPr lang="en-US" sz="4800" dirty="0"/>
              <a:t>="blue")</a:t>
            </a:r>
          </a:p>
          <a:p>
            <a:r>
              <a:rPr lang="en-US" sz="4800" dirty="0"/>
              <a:t>Why don’t we break it down. </a:t>
            </a:r>
          </a:p>
          <a:p>
            <a:pPr lvl="1"/>
            <a:r>
              <a:rPr lang="en-US" sz="4800" dirty="0"/>
              <a:t>c(2,10),c(1,15) :this provided the scale for our graph</a:t>
            </a:r>
          </a:p>
          <a:p>
            <a:pPr lvl="1"/>
            <a:r>
              <a:rPr lang="en-US" sz="4800" dirty="0" err="1"/>
              <a:t>Xlab</a:t>
            </a:r>
            <a:r>
              <a:rPr lang="en-US" sz="4800" dirty="0"/>
              <a:t>, and </a:t>
            </a:r>
            <a:r>
              <a:rPr lang="en-US" sz="4800" dirty="0" err="1"/>
              <a:t>ylab</a:t>
            </a:r>
            <a:r>
              <a:rPr lang="en-US" sz="4800" dirty="0"/>
              <a:t>: These allow us to label the x and y axis</a:t>
            </a:r>
          </a:p>
          <a:p>
            <a:pPr lvl="1"/>
            <a:r>
              <a:rPr lang="en-US" sz="4800" dirty="0"/>
              <a:t>Lines : This allows us to add our data to the graph, you can add as many as you like</a:t>
            </a:r>
          </a:p>
          <a:p>
            <a:pPr lvl="1"/>
            <a:r>
              <a:rPr lang="en-US" sz="4800" dirty="0" err="1"/>
              <a:t>col</a:t>
            </a:r>
            <a:r>
              <a:rPr lang="en-US" sz="4800" dirty="0"/>
              <a:t>: this allows us to change the color of our graph.  </a:t>
            </a:r>
          </a:p>
          <a:p>
            <a:pPr lvl="1"/>
            <a:r>
              <a:rPr lang="en-US" sz="4800" dirty="0" err="1"/>
              <a:t>a,b</a:t>
            </a:r>
            <a:r>
              <a:rPr lang="en-US" sz="4800" dirty="0"/>
              <a:t> : These are the variables being plotted.  </a:t>
            </a:r>
          </a:p>
          <a:p>
            <a:pPr>
              <a:buNone/>
            </a:pPr>
            <a:r>
              <a:rPr lang="en-US" sz="4800" dirty="0"/>
              <a:t> </a:t>
            </a:r>
          </a:p>
          <a:p>
            <a:r>
              <a:rPr lang="en-US" sz="4800" dirty="0"/>
              <a:t>You can also plot the points in place of the line by using points</a:t>
            </a:r>
          </a:p>
          <a:p>
            <a:pPr lvl="1"/>
            <a:r>
              <a:rPr lang="en-US" sz="4800" dirty="0"/>
              <a:t>points(x2, col="green") We would use a and b here</a:t>
            </a:r>
          </a:p>
          <a:p>
            <a:r>
              <a:rPr lang="en-US" sz="4800" dirty="0"/>
              <a:t>How do I add a trend line?</a:t>
            </a:r>
          </a:p>
          <a:p>
            <a:pPr lvl="1"/>
            <a:r>
              <a:rPr lang="en-US" sz="4800" dirty="0"/>
              <a:t>Lets say you have two sets x and y </a:t>
            </a:r>
          </a:p>
          <a:p>
            <a:pPr lvl="1"/>
            <a:r>
              <a:rPr lang="en-US" sz="4800" dirty="0"/>
              <a:t>First fit a line to the points:</a:t>
            </a:r>
          </a:p>
          <a:p>
            <a:pPr lvl="2"/>
            <a:r>
              <a:rPr lang="en-US" sz="4800" dirty="0"/>
              <a:t>myline.fit &lt;- lm(y ~ x) in our case it is a and b!</a:t>
            </a:r>
          </a:p>
          <a:p>
            <a:pPr lvl="1"/>
            <a:r>
              <a:rPr lang="en-US" sz="4800" dirty="0"/>
              <a:t>Then draw the line using </a:t>
            </a:r>
            <a:r>
              <a:rPr lang="en-US" sz="4800" dirty="0" err="1"/>
              <a:t>abline</a:t>
            </a:r>
            <a:endParaRPr lang="en-US" sz="4800" dirty="0"/>
          </a:p>
          <a:p>
            <a:pPr lvl="2"/>
            <a:r>
              <a:rPr lang="en-US" sz="4800" dirty="0" err="1"/>
              <a:t>abline</a:t>
            </a:r>
            <a:r>
              <a:rPr lang="en-US" sz="4800" dirty="0"/>
              <a:t>(myline.fit)</a:t>
            </a:r>
          </a:p>
          <a:p>
            <a:endParaRPr lang="en-US" sz="4800" dirty="0"/>
          </a:p>
          <a:p>
            <a:endParaRPr lang="en-US" sz="4800" dirty="0"/>
          </a:p>
          <a:p>
            <a:pPr>
              <a:buNone/>
            </a:pPr>
            <a:r>
              <a:rPr lang="en-US" sz="4800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you use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Who has used R in the past?</a:t>
            </a:r>
          </a:p>
          <a:p>
            <a:r>
              <a:rPr lang="en-US" dirty="0"/>
              <a:t>It’s Free</a:t>
            </a:r>
          </a:p>
          <a:p>
            <a:r>
              <a:rPr lang="en-US" dirty="0"/>
              <a:t>It runs on all environments</a:t>
            </a:r>
          </a:p>
          <a:p>
            <a:r>
              <a:rPr lang="en-US" dirty="0"/>
              <a:t>It’s fully programmable </a:t>
            </a:r>
          </a:p>
          <a:p>
            <a:r>
              <a:rPr lang="en-US" dirty="0"/>
              <a:t>It’s designed to easily apply statistics to a dataset, and to easily generate plots</a:t>
            </a:r>
          </a:p>
          <a:p>
            <a:r>
              <a:rPr lang="en-US" dirty="0"/>
              <a:t>It can be used with other programming languages such as </a:t>
            </a:r>
            <a:r>
              <a:rPr lang="en-US" dirty="0" err="1"/>
              <a:t>perl</a:t>
            </a:r>
            <a:endParaRPr lang="en-US" dirty="0"/>
          </a:p>
          <a:p>
            <a:r>
              <a:rPr lang="en-US" dirty="0"/>
              <a:t>It has a wide following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676400"/>
            <a:ext cx="4040188" cy="3951288"/>
          </a:xfrm>
        </p:spPr>
        <p:txBody>
          <a:bodyPr/>
          <a:lstStyle/>
          <a:p>
            <a:r>
              <a:rPr lang="en-US" dirty="0"/>
              <a:t>Just like with the normal plot </a:t>
            </a:r>
          </a:p>
          <a:p>
            <a:pPr lvl="1"/>
            <a:r>
              <a:rPr lang="en-US" dirty="0"/>
              <a:t>boxplot(</a:t>
            </a:r>
            <a:r>
              <a:rPr lang="en-US" dirty="0" err="1"/>
              <a:t>a,b,c,col</a:t>
            </a:r>
            <a:r>
              <a:rPr lang="en-US" dirty="0"/>
              <a:t>=(c("</a:t>
            </a:r>
            <a:r>
              <a:rPr lang="en-US" dirty="0" err="1"/>
              <a:t>gold","blue","green</a:t>
            </a:r>
            <a:r>
              <a:rPr lang="en-US" dirty="0"/>
              <a:t>")))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a,b,c</a:t>
            </a:r>
            <a:r>
              <a:rPr lang="en-US" dirty="0"/>
              <a:t> are my datasets</a:t>
            </a:r>
          </a:p>
          <a:p>
            <a:pPr lvl="1"/>
            <a:r>
              <a:rPr lang="en-US" dirty="0" err="1"/>
              <a:t>col</a:t>
            </a:r>
            <a:r>
              <a:rPr lang="en-US" dirty="0"/>
              <a:t> is used to set colors to the box plots </a:t>
            </a:r>
          </a:p>
          <a:p>
            <a:pPr lvl="1"/>
            <a:r>
              <a:rPr lang="en-US" dirty="0"/>
              <a:t>Violin plots are made in the same way but uses </a:t>
            </a:r>
            <a:r>
              <a:rPr lang="en-US" dirty="0" err="1"/>
              <a:t>vioplot</a:t>
            </a:r>
            <a:endParaRPr lang="en-US" dirty="0"/>
          </a:p>
        </p:txBody>
      </p:sp>
      <p:pic>
        <p:nvPicPr>
          <p:cNvPr id="8" name="Content Placeholder 7" descr="box.pn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5595598" y="685800"/>
            <a:ext cx="3243602" cy="6136259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and Density plots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40188" cy="39512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Density plots:</a:t>
            </a:r>
          </a:p>
          <a:p>
            <a:pPr lvl="1"/>
            <a:r>
              <a:rPr lang="en-US" dirty="0"/>
              <a:t>d &lt;- density(dataset)</a:t>
            </a:r>
          </a:p>
          <a:p>
            <a:pPr lvl="1"/>
            <a:r>
              <a:rPr lang="en-US" dirty="0"/>
              <a:t>plot(dataset)</a:t>
            </a:r>
          </a:p>
          <a:p>
            <a:pPr lvl="1"/>
            <a:r>
              <a:rPr lang="en-US" dirty="0"/>
              <a:t>Filling the plot</a:t>
            </a:r>
          </a:p>
          <a:p>
            <a:pPr lvl="2"/>
            <a:r>
              <a:rPr lang="en-US" dirty="0"/>
              <a:t>polygon(d, </a:t>
            </a:r>
            <a:r>
              <a:rPr lang="en-US" dirty="0" err="1"/>
              <a:t>col</a:t>
            </a:r>
            <a:r>
              <a:rPr lang="en-US" dirty="0"/>
              <a:t>="red", border="blue")</a:t>
            </a:r>
          </a:p>
          <a:p>
            <a:r>
              <a:rPr lang="en-US" dirty="0"/>
              <a:t>Histograms: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dataset,col</a:t>
            </a:r>
            <a:r>
              <a:rPr lang="en-US" dirty="0"/>
              <a:t>="blue")</a:t>
            </a:r>
          </a:p>
          <a:p>
            <a:pPr lvl="1"/>
            <a:r>
              <a:rPr lang="en-US" dirty="0"/>
              <a:t>dataset: is the dataset used</a:t>
            </a:r>
          </a:p>
          <a:p>
            <a:pPr lvl="1"/>
            <a:r>
              <a:rPr lang="en-US" dirty="0"/>
              <a:t>Col: is how you change the color</a:t>
            </a:r>
          </a:p>
          <a:p>
            <a:pPr lvl="1"/>
            <a:r>
              <a:rPr lang="en-US" dirty="0"/>
              <a:t>Use add=TRUE to add more to the plot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914939" cy="5115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Load the file:</a:t>
            </a:r>
          </a:p>
          <a:p>
            <a:r>
              <a:rPr lang="en-US" dirty="0" err="1"/>
              <a:t>mydata</a:t>
            </a:r>
            <a:r>
              <a:rPr lang="en-US" dirty="0"/>
              <a:t> &lt;- scan("1h6.txt")</a:t>
            </a:r>
          </a:p>
          <a:p>
            <a:r>
              <a:rPr lang="en-US" dirty="0"/>
              <a:t>Use </a:t>
            </a:r>
            <a:r>
              <a:rPr lang="en-US" dirty="0" err="1"/>
              <a:t>Kmeans</a:t>
            </a:r>
            <a:r>
              <a:rPr lang="en-US" dirty="0"/>
              <a:t>:</a:t>
            </a:r>
          </a:p>
          <a:p>
            <a:r>
              <a:rPr lang="en-US" dirty="0" err="1"/>
              <a:t>mydataK</a:t>
            </a:r>
            <a:r>
              <a:rPr lang="en-US" dirty="0"/>
              <a:t> &lt;- </a:t>
            </a:r>
            <a:r>
              <a:rPr lang="en-US" dirty="0" err="1"/>
              <a:t>kmeans</a:t>
            </a:r>
            <a:r>
              <a:rPr lang="en-US" dirty="0"/>
              <a:t>(mydata,3)</a:t>
            </a:r>
          </a:p>
          <a:p>
            <a:r>
              <a:rPr lang="en-US" dirty="0"/>
              <a:t>View Results:</a:t>
            </a:r>
          </a:p>
          <a:p>
            <a:r>
              <a:rPr lang="en-US" dirty="0" err="1"/>
              <a:t>mydataK</a:t>
            </a:r>
            <a:endParaRPr lang="en-US" dirty="0"/>
          </a:p>
          <a:p>
            <a:r>
              <a:rPr lang="en-US" dirty="0"/>
              <a:t>summary(</a:t>
            </a:r>
            <a:r>
              <a:rPr lang="en-US" dirty="0" err="1"/>
              <a:t>mydataK</a:t>
            </a:r>
            <a:r>
              <a:rPr lang="en-US" dirty="0"/>
              <a:t>)</a:t>
            </a:r>
          </a:p>
          <a:p>
            <a:r>
              <a:rPr lang="en-US" dirty="0"/>
              <a:t>Plot the results:</a:t>
            </a:r>
          </a:p>
          <a:p>
            <a:r>
              <a:rPr lang="en-US" dirty="0"/>
              <a:t>plot(</a:t>
            </a:r>
            <a:r>
              <a:rPr lang="en-US" dirty="0" err="1"/>
              <a:t>mydata</a:t>
            </a:r>
            <a:r>
              <a:rPr lang="en-US" dirty="0"/>
              <a:t>, </a:t>
            </a:r>
            <a:r>
              <a:rPr lang="en-US" dirty="0" err="1"/>
              <a:t>col</a:t>
            </a:r>
            <a:r>
              <a:rPr lang="en-US" dirty="0"/>
              <a:t> = </a:t>
            </a:r>
            <a:r>
              <a:rPr lang="en-US" dirty="0" err="1"/>
              <a:t>mydataK$cluster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You can also cluster data as a matrix as well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050" y="647563"/>
            <a:ext cx="5111750" cy="510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2286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Clustering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Visualization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810822"/>
            <a:ext cx="5111750" cy="477756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Igrpah</a:t>
            </a:r>
            <a:r>
              <a:rPr lang="en-US" dirty="0"/>
              <a:t> is a great package for this</a:t>
            </a:r>
          </a:p>
          <a:p>
            <a:r>
              <a:rPr lang="en-US" dirty="0"/>
              <a:t>Here is an example:</a:t>
            </a:r>
          </a:p>
          <a:p>
            <a:r>
              <a:rPr lang="en-US" dirty="0"/>
              <a:t>library(</a:t>
            </a:r>
            <a:r>
              <a:rPr lang="en-US" dirty="0" err="1"/>
              <a:t>igraph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g &lt;- graph( c(1,3,2,3,3,4,4,5) ) </a:t>
            </a:r>
          </a:p>
          <a:p>
            <a:r>
              <a:rPr lang="en-US" dirty="0"/>
              <a:t>Then type Plot(g)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your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How do you output your result?</a:t>
            </a:r>
          </a:p>
          <a:p>
            <a:r>
              <a:rPr lang="en-US" dirty="0"/>
              <a:t>Write the result to a file: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write.table</a:t>
            </a:r>
            <a:endParaRPr lang="en-US" dirty="0"/>
          </a:p>
          <a:p>
            <a:pPr lvl="2"/>
            <a:r>
              <a:rPr lang="en-US" dirty="0" err="1"/>
              <a:t>write.table</a:t>
            </a:r>
            <a:r>
              <a:rPr lang="en-US" dirty="0"/>
              <a:t>(result, file=“result.txt",</a:t>
            </a:r>
            <a:r>
              <a:rPr lang="en-US" dirty="0" err="1"/>
              <a:t>sep</a:t>
            </a:r>
            <a:r>
              <a:rPr lang="en-US" dirty="0"/>
              <a:t> = " \t",</a:t>
            </a:r>
            <a:r>
              <a:rPr lang="en-US" dirty="0" err="1"/>
              <a:t>col.names</a:t>
            </a:r>
            <a:r>
              <a:rPr lang="en-US" dirty="0"/>
              <a:t> = F, </a:t>
            </a:r>
            <a:r>
              <a:rPr lang="en-US" dirty="0" err="1"/>
              <a:t>row.names</a:t>
            </a:r>
            <a:r>
              <a:rPr lang="en-US" dirty="0"/>
              <a:t> = F)</a:t>
            </a:r>
          </a:p>
          <a:p>
            <a:r>
              <a:rPr lang="en-US" dirty="0"/>
              <a:t>Write the result to an excel file: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WriteXLS</a:t>
            </a:r>
            <a:endParaRPr lang="en-US" dirty="0"/>
          </a:p>
          <a:p>
            <a:pPr lvl="2"/>
            <a:r>
              <a:rPr lang="en-US" dirty="0"/>
              <a:t>library(</a:t>
            </a:r>
            <a:r>
              <a:rPr lang="en-US" dirty="0" err="1"/>
              <a:t>WriteXLS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http://cran.r-project.org/web/packages/WriteXLS/index.html</a:t>
            </a:r>
            <a:r>
              <a:rPr lang="en-US" dirty="0"/>
              <a:t>)</a:t>
            </a:r>
          </a:p>
          <a:p>
            <a:r>
              <a:rPr lang="en-US" dirty="0"/>
              <a:t>Write the result to a </a:t>
            </a:r>
            <a:r>
              <a:rPr lang="en-US" dirty="0" err="1"/>
              <a:t>csv</a:t>
            </a:r>
            <a:r>
              <a:rPr lang="en-US" dirty="0"/>
              <a:t> file: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write.csv</a:t>
            </a:r>
            <a:endParaRPr lang="en-US" dirty="0"/>
          </a:p>
          <a:p>
            <a:pPr lvl="2"/>
            <a:r>
              <a:rPr lang="en-US" dirty="0"/>
              <a:t>Here is an example: </a:t>
            </a:r>
            <a:r>
              <a:rPr lang="en-US" dirty="0" err="1"/>
              <a:t>write.csv</a:t>
            </a:r>
            <a:r>
              <a:rPr lang="en-US" dirty="0"/>
              <a:t>(B,"</a:t>
            </a:r>
            <a:r>
              <a:rPr lang="en-US" dirty="0" err="1"/>
              <a:t>R.csv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Places to 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http://www.gardenersown.co.uk/Education/Lectures/R/index.htm#introduction</a:t>
            </a:r>
            <a:endParaRPr lang="en-US" dirty="0"/>
          </a:p>
          <a:p>
            <a:r>
              <a:rPr lang="en-US" dirty="0">
                <a:hlinkClick r:id="rId3"/>
              </a:rPr>
              <a:t>http://cran.r-project.org/doc/manuals/R-intro.html#Top</a:t>
            </a:r>
            <a:endParaRPr lang="en-US" dirty="0"/>
          </a:p>
          <a:p>
            <a:r>
              <a:rPr lang="en-US" dirty="0">
                <a:hlinkClick r:id="rId4"/>
              </a:rPr>
              <a:t>http://www.ats.ucla.edu/stat/R/</a:t>
            </a:r>
            <a:endParaRPr lang="en-US" dirty="0"/>
          </a:p>
          <a:p>
            <a:r>
              <a:rPr lang="en-US" dirty="0">
                <a:hlinkClick r:id="rId5"/>
              </a:rPr>
              <a:t>http://cran.r-project.org/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of Lecture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CCDF8-70DE-C340-9E8B-8800E501E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I get it?!</a:t>
            </a:r>
          </a:p>
          <a:p>
            <a:pPr lvl="1"/>
            <a:r>
              <a:rPr lang="en-US" dirty="0">
                <a:hlinkClick r:id="rId2"/>
              </a:rPr>
              <a:t>http://www.r-project.org/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http://lib.stat.cmu.edu/R/CRAN/</a:t>
            </a:r>
            <a:endParaRPr lang="en-US" dirty="0"/>
          </a:p>
          <a:p>
            <a:r>
              <a:rPr lang="en-US" dirty="0"/>
              <a:t>Which version should I install?!</a:t>
            </a:r>
          </a:p>
          <a:p>
            <a:pPr lvl="1"/>
            <a:r>
              <a:rPr lang="en-US" dirty="0"/>
              <a:t>The 64bit version if possible.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R</a:t>
            </a:r>
          </a:p>
        </p:txBody>
      </p:sp>
      <p:pic>
        <p:nvPicPr>
          <p:cNvPr id="6" name="Content Placeholder 5" descr="r_gui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575050" y="895818"/>
            <a:ext cx="5111750" cy="4607577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You interact with R through the console, but you are not required to do so.</a:t>
            </a:r>
          </a:p>
          <a:p>
            <a:r>
              <a:rPr lang="en-US" dirty="0"/>
              <a:t>You can perform arithmetic operation just as you would with a calculator.</a:t>
            </a:r>
          </a:p>
          <a:p>
            <a:endParaRPr lang="en-US" dirty="0"/>
          </a:p>
          <a:p>
            <a:r>
              <a:rPr lang="en-US" dirty="0"/>
              <a:t>You can also assign values to a variable.</a:t>
            </a:r>
          </a:p>
          <a:p>
            <a:endParaRPr lang="en-US" dirty="0"/>
          </a:p>
          <a:p>
            <a:r>
              <a:rPr lang="en-US" dirty="0"/>
              <a:t>Give it a shot!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know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Expressions</a:t>
            </a:r>
          </a:p>
          <a:p>
            <a:pPr lvl="1"/>
            <a:r>
              <a:rPr lang="en-US" dirty="0"/>
              <a:t>Type anything at the prompt and R will evaluate it and print out the answer! </a:t>
            </a:r>
          </a:p>
          <a:p>
            <a:pPr lvl="2"/>
            <a:r>
              <a:rPr lang="en-US" dirty="0"/>
              <a:t>Lets try to use some simple math:  1 + 1</a:t>
            </a:r>
          </a:p>
          <a:p>
            <a:pPr lvl="2"/>
            <a:r>
              <a:rPr lang="en-US" dirty="0"/>
              <a:t>Lets try a string “</a:t>
            </a:r>
            <a:r>
              <a:rPr lang="en-US" dirty="0" err="1"/>
              <a:t>Arr</a:t>
            </a:r>
            <a:r>
              <a:rPr lang="en-US" dirty="0"/>
              <a:t>, </a:t>
            </a:r>
            <a:r>
              <a:rPr lang="en-US" dirty="0" err="1"/>
              <a:t>matey</a:t>
            </a:r>
            <a:r>
              <a:rPr lang="en-US" dirty="0"/>
              <a:t>!”(Don’t forget the quotes! Either single or double)</a:t>
            </a:r>
          </a:p>
          <a:p>
            <a:pPr lvl="2"/>
            <a:r>
              <a:rPr lang="en-US" dirty="0"/>
              <a:t>Lets try multiplication 6 * 9 (in R * is used for multiplication)</a:t>
            </a:r>
          </a:p>
          <a:p>
            <a:r>
              <a:rPr lang="en-US" dirty="0"/>
              <a:t>Logical Values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Some expressions return a logical value: TRUE of FALSE</a:t>
            </a:r>
          </a:p>
          <a:p>
            <a:pPr lvl="2"/>
            <a:r>
              <a:rPr lang="en-US" dirty="0"/>
              <a:t>3 &lt; 4</a:t>
            </a:r>
          </a:p>
          <a:p>
            <a:pPr lvl="2"/>
            <a:r>
              <a:rPr lang="en-US" dirty="0"/>
              <a:t>2 + 2 == 5</a:t>
            </a:r>
          </a:p>
          <a:p>
            <a:pPr lvl="2"/>
            <a:r>
              <a:rPr lang="en-US" dirty="0"/>
              <a:t>T == TRUE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variable is a sort of container for values</a:t>
            </a:r>
          </a:p>
          <a:p>
            <a:pPr lvl="2"/>
            <a:r>
              <a:rPr lang="en-US" dirty="0"/>
              <a:t>X &lt;- 42</a:t>
            </a:r>
          </a:p>
          <a:p>
            <a:pPr lvl="2"/>
            <a:r>
              <a:rPr lang="en-US" dirty="0"/>
              <a:t>X = 42</a:t>
            </a:r>
          </a:p>
          <a:p>
            <a:pPr lvl="2"/>
            <a:r>
              <a:rPr lang="en-US" dirty="0"/>
              <a:t>X &lt;- "</a:t>
            </a:r>
            <a:r>
              <a:rPr lang="en-US" dirty="0" err="1"/>
              <a:t>Arr</a:t>
            </a:r>
            <a:r>
              <a:rPr lang="en-US" dirty="0"/>
              <a:t>, </a:t>
            </a:r>
            <a:r>
              <a:rPr lang="en-US" dirty="0" err="1"/>
              <a:t>matey</a:t>
            </a:r>
            <a:r>
              <a:rPr lang="en-US" dirty="0"/>
              <a:t>!"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Now use the variable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0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to know the language: </a:t>
            </a:r>
            <a:r>
              <a:rPr lang="en-US" b="1" dirty="0">
                <a:solidFill>
                  <a:srgbClr val="00B050"/>
                </a:solidFill>
              </a:rPr>
              <a:t>Functions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5851" r="5851"/>
          <a:stretch>
            <a:fillRect/>
          </a:stretch>
        </p:blipFill>
        <p:spPr>
          <a:xfrm>
            <a:off x="457200" y="2133600"/>
            <a:ext cx="2406728" cy="269716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048000" y="1600200"/>
            <a:ext cx="5638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function takes an input performs some operation on that input and returns a result.  </a:t>
            </a:r>
          </a:p>
          <a:p>
            <a:r>
              <a:rPr lang="en-US" dirty="0"/>
              <a:t>R has built in functions, but you can also make your own.  </a:t>
            </a:r>
          </a:p>
          <a:p>
            <a:r>
              <a:rPr lang="en-US" dirty="0">
                <a:solidFill>
                  <a:srgbClr val="FF0000"/>
                </a:solidFill>
              </a:rPr>
              <a:t>For example try typing 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sum</a:t>
            </a:r>
            <a:r>
              <a:rPr lang="en-US" dirty="0"/>
              <a:t>(1,4,9) 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rep</a:t>
            </a:r>
            <a:r>
              <a:rPr lang="en-US" dirty="0"/>
              <a:t>(“happy”, times = 3)</a:t>
            </a:r>
          </a:p>
          <a:p>
            <a:r>
              <a:rPr lang="en-US" dirty="0"/>
              <a:t>If you’re not sure how to use a function type help(function name)</a:t>
            </a:r>
          </a:p>
          <a:p>
            <a:r>
              <a:rPr lang="en-US" dirty="0"/>
              <a:t>To see how you might use that function type example(function name)</a:t>
            </a:r>
          </a:p>
        </p:txBody>
      </p:sp>
    </p:spTree>
    <p:extLst>
      <p:ext uri="{BB962C8B-B14F-4D97-AF65-F5344CB8AC3E}">
        <p14:creationId xmlns:p14="http://schemas.microsoft.com/office/powerpoint/2010/main" val="388670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to know the language: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25000" lnSpcReduction="20000"/>
          </a:bodyPr>
          <a:lstStyle/>
          <a:p>
            <a:r>
              <a:rPr lang="en-US" sz="4200" dirty="0"/>
              <a:t>Vectors </a:t>
            </a:r>
          </a:p>
          <a:p>
            <a:pPr lvl="1"/>
            <a:r>
              <a:rPr lang="en-US" sz="4200" dirty="0">
                <a:solidFill>
                  <a:srgbClr val="FF0000"/>
                </a:solidFill>
              </a:rPr>
              <a:t>A vector's values can be numbers, strings, logical values, or any other type, as long as they're all the same type. To make it place your list within c() which means combine </a:t>
            </a:r>
            <a:r>
              <a:rPr lang="en-US" sz="4200" dirty="0">
                <a:solidFill>
                  <a:srgbClr val="FF0000"/>
                </a:solidFill>
                <a:sym typeface="Wingdings"/>
              </a:rPr>
              <a:t></a:t>
            </a:r>
            <a:endParaRPr lang="en-US" sz="4200" dirty="0">
              <a:solidFill>
                <a:srgbClr val="FF0000"/>
              </a:solidFill>
            </a:endParaRPr>
          </a:p>
          <a:p>
            <a:pPr lvl="2"/>
            <a:r>
              <a:rPr lang="en-US" sz="4200" dirty="0"/>
              <a:t>c(1,3,4,6,8)</a:t>
            </a:r>
          </a:p>
          <a:p>
            <a:pPr lvl="2"/>
            <a:r>
              <a:rPr lang="en-US" sz="4200" dirty="0"/>
              <a:t>c(‘</a:t>
            </a:r>
            <a:r>
              <a:rPr lang="en-US" sz="4200" dirty="0" err="1"/>
              <a:t>a’,’b’,’c</a:t>
            </a:r>
            <a:r>
              <a:rPr lang="en-US" sz="4200" dirty="0"/>
              <a:t>’)</a:t>
            </a:r>
          </a:p>
          <a:p>
            <a:pPr lvl="2"/>
            <a:r>
              <a:rPr lang="en-US" sz="4200" dirty="0"/>
              <a:t>c(1,TRUE,”three”)  </a:t>
            </a:r>
            <a:r>
              <a:rPr lang="en-US" sz="4200" dirty="0">
                <a:solidFill>
                  <a:srgbClr val="FF0000"/>
                </a:solidFill>
              </a:rPr>
              <a:t>What happened in this case? Try to access the values?  What was different in this case from the first?</a:t>
            </a:r>
          </a:p>
          <a:p>
            <a:pPr lvl="2"/>
            <a:r>
              <a:rPr lang="en-US" sz="4200" dirty="0"/>
              <a:t>1:10</a:t>
            </a:r>
          </a:p>
          <a:p>
            <a:r>
              <a:rPr lang="en-US" sz="4200" dirty="0"/>
              <a:t>Sequences</a:t>
            </a:r>
          </a:p>
          <a:p>
            <a:pPr lvl="1"/>
            <a:r>
              <a:rPr lang="en-US" sz="4200" dirty="0">
                <a:solidFill>
                  <a:srgbClr val="FF0000"/>
                </a:solidFill>
              </a:rPr>
              <a:t>You can create a sequence of numbers </a:t>
            </a:r>
          </a:p>
          <a:p>
            <a:pPr lvl="2"/>
            <a:r>
              <a:rPr lang="en-US" sz="4200" dirty="0"/>
              <a:t>N:M</a:t>
            </a:r>
          </a:p>
          <a:p>
            <a:pPr lvl="3"/>
            <a:r>
              <a:rPr lang="en-US" sz="4200" dirty="0"/>
              <a:t>For example try 5:9</a:t>
            </a:r>
          </a:p>
          <a:p>
            <a:pPr lvl="2"/>
            <a:r>
              <a:rPr lang="en-US" sz="4200" dirty="0">
                <a:solidFill>
                  <a:srgbClr val="FF0000"/>
                </a:solidFill>
              </a:rPr>
              <a:t>Or using the sequence function </a:t>
            </a:r>
            <a:r>
              <a:rPr lang="en-US" sz="4200" dirty="0" err="1">
                <a:solidFill>
                  <a:srgbClr val="FF0000"/>
                </a:solidFill>
              </a:rPr>
              <a:t>seq</a:t>
            </a:r>
            <a:r>
              <a:rPr lang="en-US" sz="4200" dirty="0">
                <a:solidFill>
                  <a:srgbClr val="FF0000"/>
                </a:solidFill>
              </a:rPr>
              <a:t>(N,M)</a:t>
            </a:r>
          </a:p>
          <a:p>
            <a:pPr lvl="3"/>
            <a:r>
              <a:rPr lang="en-US" sz="4200" b="1" dirty="0" err="1">
                <a:solidFill>
                  <a:srgbClr val="00B050"/>
                </a:solidFill>
              </a:rPr>
              <a:t>seq</a:t>
            </a:r>
            <a:r>
              <a:rPr lang="en-US" sz="4200" dirty="0"/>
              <a:t>(5,9)</a:t>
            </a:r>
          </a:p>
          <a:p>
            <a:pPr lvl="2"/>
            <a:r>
              <a:rPr lang="en-US" sz="4200" dirty="0"/>
              <a:t>You can change how the function is incremented as well for example </a:t>
            </a:r>
            <a:r>
              <a:rPr lang="en-US" sz="4200" dirty="0" err="1"/>
              <a:t>seq</a:t>
            </a:r>
            <a:r>
              <a:rPr lang="en-US" sz="4200" dirty="0"/>
              <a:t>(5,9,.5)</a:t>
            </a:r>
          </a:p>
          <a:p>
            <a:r>
              <a:rPr lang="en-US" sz="4200" dirty="0"/>
              <a:t>What if I want a particular element in my vector</a:t>
            </a:r>
          </a:p>
          <a:p>
            <a:pPr lvl="1"/>
            <a:r>
              <a:rPr lang="en-US" sz="4200" dirty="0">
                <a:solidFill>
                  <a:srgbClr val="FF0000"/>
                </a:solidFill>
              </a:rPr>
              <a:t>Create a new vector </a:t>
            </a:r>
            <a:r>
              <a:rPr lang="en-US" sz="4200" dirty="0"/>
              <a:t>sentence &lt;- c('walk', 'the', 'plank’)</a:t>
            </a:r>
          </a:p>
          <a:p>
            <a:pPr lvl="1"/>
            <a:r>
              <a:rPr lang="en-US" sz="4200" dirty="0">
                <a:solidFill>
                  <a:srgbClr val="FF0000"/>
                </a:solidFill>
              </a:rPr>
              <a:t>Type</a:t>
            </a:r>
            <a:r>
              <a:rPr lang="en-US" sz="4200" dirty="0"/>
              <a:t> sentence[3]</a:t>
            </a:r>
          </a:p>
          <a:p>
            <a:pPr lvl="1"/>
            <a:r>
              <a:rPr lang="en-US" sz="4200" dirty="0"/>
              <a:t>Keep in mind that R does not start its indexes at 0!</a:t>
            </a:r>
          </a:p>
          <a:p>
            <a:pPr lvl="1"/>
            <a:r>
              <a:rPr lang="en-US" sz="4200" dirty="0">
                <a:solidFill>
                  <a:srgbClr val="FF0000"/>
                </a:solidFill>
              </a:rPr>
              <a:t>You can change one of the values as well</a:t>
            </a:r>
          </a:p>
          <a:p>
            <a:pPr lvl="2"/>
            <a:r>
              <a:rPr lang="en-US" sz="4200" dirty="0"/>
              <a:t>sentence[3] &lt;- “dog”</a:t>
            </a:r>
          </a:p>
          <a:p>
            <a:pPr lvl="1"/>
            <a:r>
              <a:rPr lang="en-US" sz="4200" dirty="0">
                <a:solidFill>
                  <a:srgbClr val="FF0000"/>
                </a:solidFill>
              </a:rPr>
              <a:t>You can add to your vector</a:t>
            </a:r>
          </a:p>
          <a:p>
            <a:pPr lvl="2"/>
            <a:r>
              <a:rPr lang="en-US" sz="4200" dirty="0"/>
              <a:t>Sentence[4] &lt;- “to”</a:t>
            </a:r>
          </a:p>
          <a:p>
            <a:pPr lvl="1"/>
            <a:r>
              <a:rPr lang="en-US" sz="4200" dirty="0">
                <a:solidFill>
                  <a:srgbClr val="FF0000"/>
                </a:solidFill>
              </a:rPr>
              <a:t>You can use a vector within the square brackets to access multiple values.</a:t>
            </a:r>
          </a:p>
          <a:p>
            <a:pPr lvl="2"/>
            <a:r>
              <a:rPr lang="en-US" sz="4200" dirty="0"/>
              <a:t>For example sentence[c(1,3)]</a:t>
            </a:r>
          </a:p>
          <a:p>
            <a:pPr lvl="2"/>
            <a:r>
              <a:rPr lang="en-US" sz="4200" dirty="0"/>
              <a:t>Or sentence[2:4]</a:t>
            </a:r>
          </a:p>
          <a:p>
            <a:pPr lvl="1"/>
            <a:r>
              <a:rPr lang="en-US" sz="4200" dirty="0">
                <a:solidFill>
                  <a:srgbClr val="FF0000"/>
                </a:solidFill>
              </a:rPr>
              <a:t>You can also set ranges of values; just provide the values in a vector.</a:t>
            </a:r>
          </a:p>
          <a:p>
            <a:pPr lvl="2"/>
            <a:r>
              <a:rPr lang="tr-TR" sz="4200" dirty="0" err="1"/>
              <a:t>sentence</a:t>
            </a:r>
            <a:r>
              <a:rPr lang="tr-TR" sz="4200" dirty="0"/>
              <a:t>[5:7] &lt;- c('</a:t>
            </a:r>
            <a:r>
              <a:rPr lang="tr-TR" sz="4200" dirty="0" err="1"/>
              <a:t>the</a:t>
            </a:r>
            <a:r>
              <a:rPr lang="tr-TR" sz="4200" dirty="0"/>
              <a:t>', '</a:t>
            </a:r>
            <a:r>
              <a:rPr lang="tr-TR" sz="4200" dirty="0" err="1"/>
              <a:t>poop</a:t>
            </a:r>
            <a:r>
              <a:rPr lang="tr-TR" sz="4200" dirty="0"/>
              <a:t>', '</a:t>
            </a:r>
            <a:r>
              <a:rPr lang="tr-TR" sz="4200" dirty="0" err="1"/>
              <a:t>deck</a:t>
            </a:r>
            <a:r>
              <a:rPr lang="tr-TR" sz="4200" dirty="0"/>
              <a:t>')</a:t>
            </a:r>
            <a:endParaRPr lang="en-US" sz="4200" dirty="0"/>
          </a:p>
          <a:p>
            <a:pPr lvl="2"/>
            <a:endParaRPr lang="en-US" sz="4200" dirty="0"/>
          </a:p>
          <a:p>
            <a:pPr lvl="1"/>
            <a:r>
              <a:rPr lang="en-US" sz="4200" dirty="0">
                <a:solidFill>
                  <a:srgbClr val="FF0000"/>
                </a:solidFill>
              </a:rPr>
              <a:t>We can name the elements of a vector as well using the name function</a:t>
            </a:r>
          </a:p>
          <a:p>
            <a:pPr lvl="2"/>
            <a:r>
              <a:rPr lang="en-US" sz="4200" dirty="0"/>
              <a:t>ranks &lt;- 1:3 </a:t>
            </a:r>
          </a:p>
          <a:p>
            <a:pPr lvl="2"/>
            <a:r>
              <a:rPr lang="en-US" sz="4200" b="1" dirty="0">
                <a:solidFill>
                  <a:srgbClr val="00B050"/>
                </a:solidFill>
              </a:rPr>
              <a:t>names</a:t>
            </a:r>
            <a:r>
              <a:rPr lang="en-US" sz="4200" dirty="0"/>
              <a:t>(ranks) &lt;- c("first", "second", "third”)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9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to know the language: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n-US" dirty="0"/>
              <a:t>Now see if you can set the value for the "third" rank to something other than 3 using the name rather than the position.</a:t>
            </a:r>
          </a:p>
          <a:p>
            <a:pPr lvl="1">
              <a:buFont typeface="Arial"/>
              <a:buChar char="•"/>
            </a:pPr>
            <a:r>
              <a:rPr lang="en-US" dirty="0"/>
              <a:t>You can also use the names to access the vector's values. Try getting the value for the "first" rank: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5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to know the language: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0" defTabSz="4572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Solution to the first problem</a:t>
            </a:r>
          </a:p>
          <a:p>
            <a:pPr marL="0" lvl="2" indent="0" defTabSz="457200">
              <a:spcBef>
                <a:spcPts val="0"/>
              </a:spcBef>
              <a:buNone/>
              <a:defRPr/>
            </a:pPr>
            <a:r>
              <a:rPr lang="en-US" dirty="0"/>
              <a:t>&gt; ranks</a:t>
            </a:r>
          </a:p>
          <a:p>
            <a:pPr marL="0" lvl="2" indent="0" defTabSz="457200">
              <a:spcBef>
                <a:spcPts val="0"/>
              </a:spcBef>
              <a:buNone/>
              <a:defRPr/>
            </a:pPr>
            <a:r>
              <a:rPr lang="en-US" dirty="0"/>
              <a:t> first second  third </a:t>
            </a:r>
          </a:p>
          <a:p>
            <a:pPr marL="0" lvl="2" indent="0" defTabSz="457200">
              <a:spcBef>
                <a:spcPts val="0"/>
              </a:spcBef>
              <a:buNone/>
              <a:defRPr/>
            </a:pPr>
            <a:r>
              <a:rPr lang="en-US" dirty="0"/>
              <a:t>     1      2      3 </a:t>
            </a:r>
          </a:p>
          <a:p>
            <a:pPr marL="0" lvl="2" indent="0" defTabSz="457200">
              <a:spcBef>
                <a:spcPts val="0"/>
              </a:spcBef>
              <a:buNone/>
              <a:defRPr/>
            </a:pPr>
            <a:r>
              <a:rPr lang="en-US" dirty="0"/>
              <a:t>&gt; ranks["third"] = 5</a:t>
            </a:r>
          </a:p>
          <a:p>
            <a:pPr marL="0" lvl="2" indent="0" defTabSz="457200">
              <a:spcBef>
                <a:spcPts val="0"/>
              </a:spcBef>
              <a:buNone/>
              <a:defRPr/>
            </a:pPr>
            <a:r>
              <a:rPr lang="en-US" dirty="0"/>
              <a:t>&gt; ranks</a:t>
            </a:r>
          </a:p>
          <a:p>
            <a:pPr marL="0" lvl="2" indent="0" defTabSz="457200">
              <a:spcBef>
                <a:spcPts val="0"/>
              </a:spcBef>
              <a:buNone/>
              <a:defRPr/>
            </a:pPr>
            <a:r>
              <a:rPr lang="en-US" dirty="0"/>
              <a:t> first second  third </a:t>
            </a:r>
          </a:p>
          <a:p>
            <a:pPr marL="0" lvl="2" indent="0" defTabSz="457200">
              <a:spcBef>
                <a:spcPts val="0"/>
              </a:spcBef>
              <a:buNone/>
              <a:defRPr/>
            </a:pPr>
            <a:r>
              <a:rPr lang="en-US" dirty="0"/>
              <a:t>     1      2      5 </a:t>
            </a:r>
          </a:p>
          <a:p>
            <a:pPr marL="0" lvl="2" indent="0" defTabSz="4572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Solution to the Second problem</a:t>
            </a:r>
          </a:p>
          <a:p>
            <a:pPr marL="0" lvl="2" indent="0" defTabSz="457200">
              <a:spcBef>
                <a:spcPts val="0"/>
              </a:spcBef>
              <a:buNone/>
              <a:defRPr/>
            </a:pPr>
            <a:r>
              <a:rPr lang="en-US" dirty="0"/>
              <a:t>&gt; ranks["first"]</a:t>
            </a:r>
          </a:p>
          <a:p>
            <a:pPr marL="0" lvl="2" indent="0" defTabSz="457200">
              <a:spcBef>
                <a:spcPts val="0"/>
              </a:spcBef>
              <a:buNone/>
              <a:defRPr/>
            </a:pPr>
            <a:r>
              <a:rPr lang="en-US" dirty="0"/>
              <a:t>first </a:t>
            </a:r>
          </a:p>
          <a:p>
            <a:pPr marL="0" lvl="2" indent="0" defTabSz="457200">
              <a:spcBef>
                <a:spcPts val="0"/>
              </a:spcBef>
              <a:buNone/>
              <a:defRPr/>
            </a:pPr>
            <a:r>
              <a:rPr lang="en-US" dirty="0"/>
              <a:t>    1 </a:t>
            </a:r>
          </a:p>
        </p:txBody>
      </p:sp>
    </p:spTree>
    <p:extLst>
      <p:ext uri="{BB962C8B-B14F-4D97-AF65-F5344CB8AC3E}">
        <p14:creationId xmlns:p14="http://schemas.microsoft.com/office/powerpoint/2010/main" val="390804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19694</TotalTime>
  <Words>2151</Words>
  <Application>Microsoft Office PowerPoint</Application>
  <PresentationFormat>On-screen Show (4:3)</PresentationFormat>
  <Paragraphs>330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R tutorial</vt:lpstr>
      <vt:lpstr>Why would you use R</vt:lpstr>
      <vt:lpstr>Download and Install</vt:lpstr>
      <vt:lpstr>Interacting with R</vt:lpstr>
      <vt:lpstr>Getting to know the language</vt:lpstr>
      <vt:lpstr>Getting to know the language: Functions</vt:lpstr>
      <vt:lpstr>Getting to know the language: Vectors</vt:lpstr>
      <vt:lpstr>Getting to know the language: Vectors</vt:lpstr>
      <vt:lpstr>Getting to know the language: Vectors</vt:lpstr>
      <vt:lpstr>Getting to know the language: Vectors Barplot</vt:lpstr>
      <vt:lpstr>Getting to know the language: Vectors Math</vt:lpstr>
      <vt:lpstr>Getting to know the language: Vectors Plot exercises </vt:lpstr>
      <vt:lpstr>Getting to know the language: Vectors NA Values</vt:lpstr>
      <vt:lpstr>Finding and setting where you want R to look for your data</vt:lpstr>
      <vt:lpstr>Things to Keep in Mind</vt:lpstr>
      <vt:lpstr>Loading in your data</vt:lpstr>
      <vt:lpstr>Helpful Information</vt:lpstr>
      <vt:lpstr>Some basic functions in R</vt:lpstr>
      <vt:lpstr>Plotting in R</vt:lpstr>
      <vt:lpstr>Box Plot</vt:lpstr>
      <vt:lpstr>Histograms and Density plots </vt:lpstr>
      <vt:lpstr>K-means</vt:lpstr>
      <vt:lpstr>Network Visualization </vt:lpstr>
      <vt:lpstr>Output of your results</vt:lpstr>
      <vt:lpstr>Places to look</vt:lpstr>
      <vt:lpstr>The End of Lecture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R-Tutorial</dc:title>
  <dc:creator>Alos</dc:creator>
  <cp:lastModifiedBy>Alos Diallo</cp:lastModifiedBy>
  <cp:revision>584</cp:revision>
  <dcterms:created xsi:type="dcterms:W3CDTF">2012-06-01T12:23:12Z</dcterms:created>
  <dcterms:modified xsi:type="dcterms:W3CDTF">2020-02-05T22:31:16Z</dcterms:modified>
</cp:coreProperties>
</file>