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7" r:id="rId2"/>
    <p:sldId id="285" r:id="rId3"/>
    <p:sldId id="292" r:id="rId4"/>
    <p:sldId id="293" r:id="rId5"/>
    <p:sldId id="294" r:id="rId6"/>
    <p:sldId id="295" r:id="rId7"/>
    <p:sldId id="284" r:id="rId8"/>
    <p:sldId id="283" r:id="rId9"/>
    <p:sldId id="286" r:id="rId10"/>
    <p:sldId id="282" r:id="rId11"/>
    <p:sldId id="287" r:id="rId12"/>
    <p:sldId id="296" r:id="rId13"/>
    <p:sldId id="281" r:id="rId14"/>
    <p:sldId id="297" r:id="rId15"/>
    <p:sldId id="302" r:id="rId16"/>
    <p:sldId id="301" r:id="rId17"/>
    <p:sldId id="300" r:id="rId18"/>
    <p:sldId id="299" r:id="rId19"/>
    <p:sldId id="298" r:id="rId20"/>
    <p:sldId id="306" r:id="rId21"/>
    <p:sldId id="307" r:id="rId22"/>
    <p:sldId id="305" r:id="rId23"/>
    <p:sldId id="304" r:id="rId24"/>
    <p:sldId id="303" r:id="rId25"/>
    <p:sldId id="308" r:id="rId26"/>
    <p:sldId id="28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30"/>
    <p:restoredTop sz="93095"/>
  </p:normalViewPr>
  <p:slideViewPr>
    <p:cSldViewPr snapToGrid="0" snapToObjects="1">
      <p:cViewPr varScale="1">
        <p:scale>
          <a:sx n="72" d="100"/>
          <a:sy n="72" d="100"/>
        </p:scale>
        <p:origin x="66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035EDB-7B5B-7749-AEE9-C9840D3EAAC8}" type="datetimeFigureOut">
              <a:rPr lang="en-US" smtClean="0"/>
              <a:t>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A7869A-5EFA-274A-9CA5-A6ECF53E62E3}" type="slidenum">
              <a:rPr lang="en-US" smtClean="0"/>
              <a:t>‹#›</a:t>
            </a:fld>
            <a:endParaRPr lang="en-US"/>
          </a:p>
        </p:txBody>
      </p:sp>
    </p:spTree>
    <p:extLst>
      <p:ext uri="{BB962C8B-B14F-4D97-AF65-F5344CB8AC3E}">
        <p14:creationId xmlns:p14="http://schemas.microsoft.com/office/powerpoint/2010/main" val="6574740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A7869A-5EFA-274A-9CA5-A6ECF53E62E3}" type="slidenum">
              <a:rPr lang="en-US" smtClean="0"/>
              <a:t>1</a:t>
            </a:fld>
            <a:endParaRPr lang="en-US"/>
          </a:p>
        </p:txBody>
      </p:sp>
    </p:spTree>
    <p:extLst>
      <p:ext uri="{BB962C8B-B14F-4D97-AF65-F5344CB8AC3E}">
        <p14:creationId xmlns:p14="http://schemas.microsoft.com/office/powerpoint/2010/main" val="1322155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is in types?</a:t>
            </a:r>
          </a:p>
          <a:p>
            <a:r>
              <a:rPr lang="en-US" baseline="0" dirty="0"/>
              <a:t>What is </a:t>
            </a:r>
            <a:r>
              <a:rPr lang="en-US" baseline="0" dirty="0" err="1"/>
              <a:t>pch</a:t>
            </a:r>
            <a:r>
              <a:rPr lang="en-US" baseline="0" dirty="0"/>
              <a:t>?</a:t>
            </a:r>
          </a:p>
          <a:p>
            <a:r>
              <a:rPr lang="en-US" baseline="0" dirty="0"/>
              <a:t>!!! </a:t>
            </a:r>
            <a:r>
              <a:rPr lang="en-US" baseline="0"/>
              <a:t>We </a:t>
            </a:r>
            <a:r>
              <a:rPr lang="en-US" baseline="0" dirty="0"/>
              <a:t>had already created the </a:t>
            </a:r>
            <a:r>
              <a:rPr lang="en-US" baseline="0"/>
              <a:t>types factor</a:t>
            </a:r>
            <a:endParaRPr lang="en-US" dirty="0"/>
          </a:p>
        </p:txBody>
      </p:sp>
      <p:sp>
        <p:nvSpPr>
          <p:cNvPr id="4" name="Slide Number Placeholder 3"/>
          <p:cNvSpPr>
            <a:spLocks noGrp="1"/>
          </p:cNvSpPr>
          <p:nvPr>
            <p:ph type="sldNum" sz="quarter" idx="10"/>
          </p:nvPr>
        </p:nvSpPr>
        <p:spPr/>
        <p:txBody>
          <a:bodyPr/>
          <a:lstStyle/>
          <a:p>
            <a:fld id="{C2A7869A-5EFA-274A-9CA5-A6ECF53E62E3}" type="slidenum">
              <a:rPr lang="en-US" smtClean="0"/>
              <a:t>22</a:t>
            </a:fld>
            <a:endParaRPr lang="en-US"/>
          </a:p>
        </p:txBody>
      </p:sp>
    </p:spTree>
    <p:extLst>
      <p:ext uri="{BB962C8B-B14F-4D97-AF65-F5344CB8AC3E}">
        <p14:creationId xmlns:p14="http://schemas.microsoft.com/office/powerpoint/2010/main" val="1309020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Neat</a:t>
            </a:r>
            <a:r>
              <a:rPr lang="en-US" baseline="0"/>
              <a:t> hah! </a:t>
            </a:r>
          </a:p>
          <a:p>
            <a:r>
              <a:rPr lang="en-US" baseline="0"/>
              <a:t>So what is going on here?  </a:t>
            </a:r>
          </a:p>
          <a:p>
            <a:r>
              <a:rPr lang="en-US" baseline="0"/>
              <a:t>Where do the symbols come from?</a:t>
            </a:r>
            <a:endParaRPr lang="en-US" dirty="0"/>
          </a:p>
        </p:txBody>
      </p:sp>
      <p:sp>
        <p:nvSpPr>
          <p:cNvPr id="4" name="Slide Number Placeholder 3"/>
          <p:cNvSpPr>
            <a:spLocks noGrp="1"/>
          </p:cNvSpPr>
          <p:nvPr>
            <p:ph type="sldNum" sz="quarter" idx="10"/>
          </p:nvPr>
        </p:nvSpPr>
        <p:spPr/>
        <p:txBody>
          <a:bodyPr/>
          <a:lstStyle/>
          <a:p>
            <a:fld id="{C2A7869A-5EFA-274A-9CA5-A6ECF53E62E3}" type="slidenum">
              <a:rPr lang="en-US" smtClean="0"/>
              <a:t>23</a:t>
            </a:fld>
            <a:endParaRPr lang="en-US"/>
          </a:p>
        </p:txBody>
      </p:sp>
    </p:spTree>
    <p:extLst>
      <p:ext uri="{BB962C8B-B14F-4D97-AF65-F5344CB8AC3E}">
        <p14:creationId xmlns:p14="http://schemas.microsoft.com/office/powerpoint/2010/main" val="197869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group!</a:t>
            </a:r>
          </a:p>
        </p:txBody>
      </p:sp>
      <p:sp>
        <p:nvSpPr>
          <p:cNvPr id="4" name="Slide Number Placeholder 3"/>
          <p:cNvSpPr>
            <a:spLocks noGrp="1"/>
          </p:cNvSpPr>
          <p:nvPr>
            <p:ph type="sldNum" sz="quarter" idx="10"/>
          </p:nvPr>
        </p:nvSpPr>
        <p:spPr/>
        <p:txBody>
          <a:bodyPr/>
          <a:lstStyle/>
          <a:p>
            <a:fld id="{C2A7869A-5EFA-274A-9CA5-A6ECF53E62E3}" type="slidenum">
              <a:rPr lang="en-US" smtClean="0"/>
              <a:t>2</a:t>
            </a:fld>
            <a:endParaRPr lang="en-US"/>
          </a:p>
        </p:txBody>
      </p:sp>
    </p:spTree>
    <p:extLst>
      <p:ext uri="{BB962C8B-B14F-4D97-AF65-F5344CB8AC3E}">
        <p14:creationId xmlns:p14="http://schemas.microsoft.com/office/powerpoint/2010/main" val="3599002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pounds</a:t>
            </a:r>
            <a:r>
              <a:rPr lang="en-US" baseline="0" dirty="0"/>
              <a:t> vector </a:t>
            </a:r>
            <a:endParaRPr lang="en-US" dirty="0"/>
          </a:p>
        </p:txBody>
      </p:sp>
      <p:sp>
        <p:nvSpPr>
          <p:cNvPr id="4" name="Slide Number Placeholder 3"/>
          <p:cNvSpPr>
            <a:spLocks noGrp="1"/>
          </p:cNvSpPr>
          <p:nvPr>
            <p:ph type="sldNum" sz="quarter" idx="10"/>
          </p:nvPr>
        </p:nvSpPr>
        <p:spPr/>
        <p:txBody>
          <a:bodyPr/>
          <a:lstStyle/>
          <a:p>
            <a:fld id="{C2A7869A-5EFA-274A-9CA5-A6ECF53E62E3}" type="slidenum">
              <a:rPr lang="en-US" smtClean="0"/>
              <a:t>4</a:t>
            </a:fld>
            <a:endParaRPr lang="en-US"/>
          </a:p>
        </p:txBody>
      </p:sp>
    </p:spTree>
    <p:extLst>
      <p:ext uri="{BB962C8B-B14F-4D97-AF65-F5344CB8AC3E}">
        <p14:creationId xmlns:p14="http://schemas.microsoft.com/office/powerpoint/2010/main" val="2192173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forget that the data</a:t>
            </a:r>
            <a:r>
              <a:rPr lang="en-US" baseline="0" dirty="0"/>
              <a:t> is tab separated.</a:t>
            </a:r>
            <a:endParaRPr lang="en-US" dirty="0"/>
          </a:p>
        </p:txBody>
      </p:sp>
      <p:sp>
        <p:nvSpPr>
          <p:cNvPr id="4" name="Slide Number Placeholder 3"/>
          <p:cNvSpPr>
            <a:spLocks noGrp="1"/>
          </p:cNvSpPr>
          <p:nvPr>
            <p:ph type="sldNum" sz="quarter" idx="10"/>
          </p:nvPr>
        </p:nvSpPr>
        <p:spPr/>
        <p:txBody>
          <a:bodyPr/>
          <a:lstStyle/>
          <a:p>
            <a:fld id="{C2A7869A-5EFA-274A-9CA5-A6ECF53E62E3}" type="slidenum">
              <a:rPr lang="en-US" smtClean="0"/>
              <a:t>8</a:t>
            </a:fld>
            <a:endParaRPr lang="en-US"/>
          </a:p>
        </p:txBody>
      </p:sp>
    </p:spTree>
    <p:extLst>
      <p:ext uri="{BB962C8B-B14F-4D97-AF65-F5344CB8AC3E}">
        <p14:creationId xmlns:p14="http://schemas.microsoft.com/office/powerpoint/2010/main" val="3369205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up white board and go over 2 dimensional loops</a:t>
            </a:r>
            <a:r>
              <a:rPr lang="en-US" baseline="0" dirty="0"/>
              <a:t> on the </a:t>
            </a:r>
            <a:r>
              <a:rPr lang="en-US" baseline="0"/>
              <a:t>white board.  </a:t>
            </a:r>
            <a:endParaRPr lang="en-US" dirty="0"/>
          </a:p>
        </p:txBody>
      </p:sp>
      <p:sp>
        <p:nvSpPr>
          <p:cNvPr id="4" name="Slide Number Placeholder 3"/>
          <p:cNvSpPr>
            <a:spLocks noGrp="1"/>
          </p:cNvSpPr>
          <p:nvPr>
            <p:ph type="sldNum" sz="quarter" idx="10"/>
          </p:nvPr>
        </p:nvSpPr>
        <p:spPr/>
        <p:txBody>
          <a:bodyPr/>
          <a:lstStyle/>
          <a:p>
            <a:fld id="{C2A7869A-5EFA-274A-9CA5-A6ECF53E62E3}" type="slidenum">
              <a:rPr lang="en-US" smtClean="0"/>
              <a:t>9</a:t>
            </a:fld>
            <a:endParaRPr lang="en-US"/>
          </a:p>
        </p:txBody>
      </p:sp>
    </p:spTree>
    <p:extLst>
      <p:ext uri="{BB962C8B-B14F-4D97-AF65-F5344CB8AC3E}">
        <p14:creationId xmlns:p14="http://schemas.microsoft.com/office/powerpoint/2010/main" val="2925141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naming vectors</a:t>
            </a:r>
            <a:r>
              <a:rPr lang="en-US" baseline="0" dirty="0"/>
              <a:t> factors can take on numeric properties </a:t>
            </a:r>
            <a:endParaRPr lang="en-US" dirty="0"/>
          </a:p>
        </p:txBody>
      </p:sp>
      <p:sp>
        <p:nvSpPr>
          <p:cNvPr id="4" name="Slide Number Placeholder 3"/>
          <p:cNvSpPr>
            <a:spLocks noGrp="1"/>
          </p:cNvSpPr>
          <p:nvPr>
            <p:ph type="sldNum" sz="quarter" idx="10"/>
          </p:nvPr>
        </p:nvSpPr>
        <p:spPr/>
        <p:txBody>
          <a:bodyPr/>
          <a:lstStyle/>
          <a:p>
            <a:fld id="{C2A7869A-5EFA-274A-9CA5-A6ECF53E62E3}" type="slidenum">
              <a:rPr lang="en-US" smtClean="0"/>
              <a:t>14</a:t>
            </a:fld>
            <a:endParaRPr lang="en-US"/>
          </a:p>
        </p:txBody>
      </p:sp>
    </p:spTree>
    <p:extLst>
      <p:ext uri="{BB962C8B-B14F-4D97-AF65-F5344CB8AC3E}">
        <p14:creationId xmlns:p14="http://schemas.microsoft.com/office/powerpoint/2010/main" val="3120780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a:t>
            </a:r>
            <a:r>
              <a:rPr lang="en-US" baseline="0" dirty="0"/>
              <a:t> create a vector called chests </a:t>
            </a:r>
          </a:p>
          <a:p>
            <a:r>
              <a:rPr lang="en-US" baseline="0" dirty="0"/>
              <a:t>Then store the vector conversion in types</a:t>
            </a:r>
            <a:endParaRPr lang="en-US" dirty="0"/>
          </a:p>
        </p:txBody>
      </p:sp>
      <p:sp>
        <p:nvSpPr>
          <p:cNvPr id="4" name="Slide Number Placeholder 3"/>
          <p:cNvSpPr>
            <a:spLocks noGrp="1"/>
          </p:cNvSpPr>
          <p:nvPr>
            <p:ph type="sldNum" sz="quarter" idx="10"/>
          </p:nvPr>
        </p:nvSpPr>
        <p:spPr/>
        <p:txBody>
          <a:bodyPr/>
          <a:lstStyle/>
          <a:p>
            <a:fld id="{C2A7869A-5EFA-274A-9CA5-A6ECF53E62E3}" type="slidenum">
              <a:rPr lang="en-US" smtClean="0"/>
              <a:t>15</a:t>
            </a:fld>
            <a:endParaRPr lang="en-US"/>
          </a:p>
        </p:txBody>
      </p:sp>
    </p:spTree>
    <p:extLst>
      <p:ext uri="{BB962C8B-B14F-4D97-AF65-F5344CB8AC3E}">
        <p14:creationId xmlns:p14="http://schemas.microsoft.com/office/powerpoint/2010/main" val="151704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going on here?  Why do we see those</a:t>
            </a:r>
            <a:r>
              <a:rPr lang="en-US" baseline="0"/>
              <a:t> numbers?</a:t>
            </a:r>
            <a:endParaRPr lang="en-US" dirty="0"/>
          </a:p>
        </p:txBody>
      </p:sp>
      <p:sp>
        <p:nvSpPr>
          <p:cNvPr id="4" name="Slide Number Placeholder 3"/>
          <p:cNvSpPr>
            <a:spLocks noGrp="1"/>
          </p:cNvSpPr>
          <p:nvPr>
            <p:ph type="sldNum" sz="quarter" idx="10"/>
          </p:nvPr>
        </p:nvSpPr>
        <p:spPr/>
        <p:txBody>
          <a:bodyPr/>
          <a:lstStyle/>
          <a:p>
            <a:fld id="{C2A7869A-5EFA-274A-9CA5-A6ECF53E62E3}" type="slidenum">
              <a:rPr lang="en-US" smtClean="0"/>
              <a:t>18</a:t>
            </a:fld>
            <a:endParaRPr lang="en-US"/>
          </a:p>
        </p:txBody>
      </p:sp>
    </p:spTree>
    <p:extLst>
      <p:ext uri="{BB962C8B-B14F-4D97-AF65-F5344CB8AC3E}">
        <p14:creationId xmlns:p14="http://schemas.microsoft.com/office/powerpoint/2010/main" val="676174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Please create two vectors weights and prices</a:t>
            </a:r>
            <a:endParaRPr lang="en-US" dirty="0"/>
          </a:p>
        </p:txBody>
      </p:sp>
      <p:sp>
        <p:nvSpPr>
          <p:cNvPr id="4" name="Slide Number Placeholder 3"/>
          <p:cNvSpPr>
            <a:spLocks noGrp="1"/>
          </p:cNvSpPr>
          <p:nvPr>
            <p:ph type="sldNum" sz="quarter" idx="10"/>
          </p:nvPr>
        </p:nvSpPr>
        <p:spPr/>
        <p:txBody>
          <a:bodyPr/>
          <a:lstStyle/>
          <a:p>
            <a:fld id="{C2A7869A-5EFA-274A-9CA5-A6ECF53E62E3}" type="slidenum">
              <a:rPr lang="en-US" smtClean="0"/>
              <a:t>20</a:t>
            </a:fld>
            <a:endParaRPr lang="en-US"/>
          </a:p>
        </p:txBody>
      </p:sp>
    </p:spTree>
    <p:extLst>
      <p:ext uri="{BB962C8B-B14F-4D97-AF65-F5344CB8AC3E}">
        <p14:creationId xmlns:p14="http://schemas.microsoft.com/office/powerpoint/2010/main" val="1736097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846F2FE-F1EB-754C-8595-5EC3B1C74D7E}"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9ACC7-EE45-054A-8B4E-B37963F67493}" type="slidenum">
              <a:rPr lang="en-US" smtClean="0"/>
              <a:t>‹#›</a:t>
            </a:fld>
            <a:endParaRPr lang="en-US"/>
          </a:p>
        </p:txBody>
      </p:sp>
    </p:spTree>
    <p:extLst>
      <p:ext uri="{BB962C8B-B14F-4D97-AF65-F5344CB8AC3E}">
        <p14:creationId xmlns:p14="http://schemas.microsoft.com/office/powerpoint/2010/main" val="266822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46F2FE-F1EB-754C-8595-5EC3B1C74D7E}"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9ACC7-EE45-054A-8B4E-B37963F67493}" type="slidenum">
              <a:rPr lang="en-US" smtClean="0"/>
              <a:t>‹#›</a:t>
            </a:fld>
            <a:endParaRPr lang="en-US"/>
          </a:p>
        </p:txBody>
      </p:sp>
    </p:spTree>
    <p:extLst>
      <p:ext uri="{BB962C8B-B14F-4D97-AF65-F5344CB8AC3E}">
        <p14:creationId xmlns:p14="http://schemas.microsoft.com/office/powerpoint/2010/main" val="304442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46F2FE-F1EB-754C-8595-5EC3B1C74D7E}"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9ACC7-EE45-054A-8B4E-B37963F67493}" type="slidenum">
              <a:rPr lang="en-US" smtClean="0"/>
              <a:t>‹#›</a:t>
            </a:fld>
            <a:endParaRPr lang="en-US"/>
          </a:p>
        </p:txBody>
      </p:sp>
    </p:spTree>
    <p:extLst>
      <p:ext uri="{BB962C8B-B14F-4D97-AF65-F5344CB8AC3E}">
        <p14:creationId xmlns:p14="http://schemas.microsoft.com/office/powerpoint/2010/main" val="223550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46F2FE-F1EB-754C-8595-5EC3B1C74D7E}"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9ACC7-EE45-054A-8B4E-B37963F67493}" type="slidenum">
              <a:rPr lang="en-US" smtClean="0"/>
              <a:t>‹#›</a:t>
            </a:fld>
            <a:endParaRPr lang="en-US"/>
          </a:p>
        </p:txBody>
      </p:sp>
    </p:spTree>
    <p:extLst>
      <p:ext uri="{BB962C8B-B14F-4D97-AF65-F5344CB8AC3E}">
        <p14:creationId xmlns:p14="http://schemas.microsoft.com/office/powerpoint/2010/main" val="733154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6F2FE-F1EB-754C-8595-5EC3B1C74D7E}"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9ACC7-EE45-054A-8B4E-B37963F67493}" type="slidenum">
              <a:rPr lang="en-US" smtClean="0"/>
              <a:t>‹#›</a:t>
            </a:fld>
            <a:endParaRPr lang="en-US"/>
          </a:p>
        </p:txBody>
      </p:sp>
    </p:spTree>
    <p:extLst>
      <p:ext uri="{BB962C8B-B14F-4D97-AF65-F5344CB8AC3E}">
        <p14:creationId xmlns:p14="http://schemas.microsoft.com/office/powerpoint/2010/main" val="4278512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46F2FE-F1EB-754C-8595-5EC3B1C74D7E}"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9ACC7-EE45-054A-8B4E-B37963F67493}" type="slidenum">
              <a:rPr lang="en-US" smtClean="0"/>
              <a:t>‹#›</a:t>
            </a:fld>
            <a:endParaRPr lang="en-US"/>
          </a:p>
        </p:txBody>
      </p:sp>
    </p:spTree>
    <p:extLst>
      <p:ext uri="{BB962C8B-B14F-4D97-AF65-F5344CB8AC3E}">
        <p14:creationId xmlns:p14="http://schemas.microsoft.com/office/powerpoint/2010/main" val="1660820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46F2FE-F1EB-754C-8595-5EC3B1C74D7E}" type="datetimeFigureOut">
              <a:rPr lang="en-US" smtClean="0"/>
              <a:t>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99ACC7-EE45-054A-8B4E-B37963F67493}" type="slidenum">
              <a:rPr lang="en-US" smtClean="0"/>
              <a:t>‹#›</a:t>
            </a:fld>
            <a:endParaRPr lang="en-US"/>
          </a:p>
        </p:txBody>
      </p:sp>
    </p:spTree>
    <p:extLst>
      <p:ext uri="{BB962C8B-B14F-4D97-AF65-F5344CB8AC3E}">
        <p14:creationId xmlns:p14="http://schemas.microsoft.com/office/powerpoint/2010/main" val="327150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46F2FE-F1EB-754C-8595-5EC3B1C74D7E}" type="datetimeFigureOut">
              <a:rPr lang="en-US" smtClean="0"/>
              <a:t>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99ACC7-EE45-054A-8B4E-B37963F67493}" type="slidenum">
              <a:rPr lang="en-US" smtClean="0"/>
              <a:t>‹#›</a:t>
            </a:fld>
            <a:endParaRPr lang="en-US"/>
          </a:p>
        </p:txBody>
      </p:sp>
    </p:spTree>
    <p:extLst>
      <p:ext uri="{BB962C8B-B14F-4D97-AF65-F5344CB8AC3E}">
        <p14:creationId xmlns:p14="http://schemas.microsoft.com/office/powerpoint/2010/main" val="4008787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6F2FE-F1EB-754C-8595-5EC3B1C74D7E}" type="datetimeFigureOut">
              <a:rPr lang="en-US" smtClean="0"/>
              <a:t>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99ACC7-EE45-054A-8B4E-B37963F67493}" type="slidenum">
              <a:rPr lang="en-US" smtClean="0"/>
              <a:t>‹#›</a:t>
            </a:fld>
            <a:endParaRPr lang="en-US"/>
          </a:p>
        </p:txBody>
      </p:sp>
    </p:spTree>
    <p:extLst>
      <p:ext uri="{BB962C8B-B14F-4D97-AF65-F5344CB8AC3E}">
        <p14:creationId xmlns:p14="http://schemas.microsoft.com/office/powerpoint/2010/main" val="158682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46F2FE-F1EB-754C-8595-5EC3B1C74D7E}"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9ACC7-EE45-054A-8B4E-B37963F67493}" type="slidenum">
              <a:rPr lang="en-US" smtClean="0"/>
              <a:t>‹#›</a:t>
            </a:fld>
            <a:endParaRPr lang="en-US"/>
          </a:p>
        </p:txBody>
      </p:sp>
    </p:spTree>
    <p:extLst>
      <p:ext uri="{BB962C8B-B14F-4D97-AF65-F5344CB8AC3E}">
        <p14:creationId xmlns:p14="http://schemas.microsoft.com/office/powerpoint/2010/main" val="292374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46F2FE-F1EB-754C-8595-5EC3B1C74D7E}"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9ACC7-EE45-054A-8B4E-B37963F67493}" type="slidenum">
              <a:rPr lang="en-US" smtClean="0"/>
              <a:t>‹#›</a:t>
            </a:fld>
            <a:endParaRPr lang="en-US"/>
          </a:p>
        </p:txBody>
      </p:sp>
    </p:spTree>
    <p:extLst>
      <p:ext uri="{BB962C8B-B14F-4D97-AF65-F5344CB8AC3E}">
        <p14:creationId xmlns:p14="http://schemas.microsoft.com/office/powerpoint/2010/main" val="4195893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6F2FE-F1EB-754C-8595-5EC3B1C74D7E}" type="datetimeFigureOut">
              <a:rPr lang="en-US" smtClean="0"/>
              <a:t>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9ACC7-EE45-054A-8B4E-B37963F67493}" type="slidenum">
              <a:rPr lang="en-US" smtClean="0"/>
              <a:t>‹#›</a:t>
            </a:fld>
            <a:endParaRPr lang="en-US"/>
          </a:p>
        </p:txBody>
      </p:sp>
    </p:spTree>
    <p:extLst>
      <p:ext uri="{BB962C8B-B14F-4D97-AF65-F5344CB8AC3E}">
        <p14:creationId xmlns:p14="http://schemas.microsoft.com/office/powerpoint/2010/main" val="3127425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45761"/>
            <a:ext cx="7772400" cy="1470025"/>
          </a:xfrm>
        </p:spPr>
        <p:txBody>
          <a:bodyPr>
            <a:normAutofit fontScale="90000"/>
          </a:bodyPr>
          <a:lstStyle/>
          <a:p>
            <a:r>
              <a:rPr lang="en-US" dirty="0"/>
              <a:t>R The Tutorial</a:t>
            </a:r>
            <a:br>
              <a:rPr lang="en-US" dirty="0"/>
            </a:br>
            <a:r>
              <a:rPr lang="en-US" dirty="0"/>
              <a:t>Class </a:t>
            </a:r>
            <a:r>
              <a:rPr lang="en-US" dirty="0" smtClean="0"/>
              <a:t>2 </a:t>
            </a:r>
            <a:r>
              <a:rPr lang="en-US" dirty="0"/>
              <a:t>Loops and Factors	</a:t>
            </a:r>
            <a:br>
              <a:rPr lang="en-US" dirty="0"/>
            </a:br>
            <a:endParaRPr lang="en-US" dirty="0"/>
          </a:p>
        </p:txBody>
      </p:sp>
      <p:sp>
        <p:nvSpPr>
          <p:cNvPr id="3" name="Subtitle 2"/>
          <p:cNvSpPr>
            <a:spLocks noGrp="1"/>
          </p:cNvSpPr>
          <p:nvPr>
            <p:ph type="subTitle" idx="1"/>
          </p:nvPr>
        </p:nvSpPr>
        <p:spPr/>
        <p:txBody>
          <a:bodyPr>
            <a:normAutofit/>
          </a:bodyPr>
          <a:lstStyle/>
          <a:p>
            <a:endParaRPr lang="en-US" dirty="0">
              <a:solidFill>
                <a:srgbClr val="FF0000"/>
              </a:solidFill>
            </a:endParaRPr>
          </a:p>
          <a:p>
            <a:r>
              <a:rPr lang="en-US" dirty="0">
                <a:solidFill>
                  <a:srgbClr val="FF0000"/>
                </a:solidFill>
              </a:rPr>
              <a:t>Alos Diallo</a:t>
            </a:r>
          </a:p>
        </p:txBody>
      </p:sp>
      <p:pic>
        <p:nvPicPr>
          <p:cNvPr id="5" name="Picture 4" descr="Screen Shot 2014-01-26 at 4.41.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900" y="194128"/>
            <a:ext cx="2717800" cy="7239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26" y="262494"/>
            <a:ext cx="4877944" cy="655534"/>
          </a:xfrm>
          <a:prstGeom prst="rect">
            <a:avLst/>
          </a:prstGeom>
        </p:spPr>
      </p:pic>
    </p:spTree>
    <p:extLst>
      <p:ext uri="{BB962C8B-B14F-4D97-AF65-F5344CB8AC3E}">
        <p14:creationId xmlns:p14="http://schemas.microsoft.com/office/powerpoint/2010/main" val="1129741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lstStyle/>
          <a:p>
            <a:r>
              <a:rPr lang="en-US" dirty="0"/>
              <a:t>We will now want to create a blank matrix to hold our z-scores!  </a:t>
            </a:r>
          </a:p>
          <a:p>
            <a:pPr lvl="1"/>
            <a:r>
              <a:rPr lang="en-US" dirty="0"/>
              <a:t>Create a blank matrix called </a:t>
            </a:r>
            <a:r>
              <a:rPr lang="en-US" dirty="0" err="1"/>
              <a:t>z_score</a:t>
            </a:r>
            <a:endParaRPr lang="en-US" dirty="0"/>
          </a:p>
          <a:p>
            <a:pPr lvl="2"/>
            <a:r>
              <a:rPr lang="en-US" dirty="0"/>
              <a:t>Remember that the image data is a 32 by 48 matrix!</a:t>
            </a:r>
          </a:p>
        </p:txBody>
      </p:sp>
    </p:spTree>
    <p:extLst>
      <p:ext uri="{BB962C8B-B14F-4D97-AF65-F5344CB8AC3E}">
        <p14:creationId xmlns:p14="http://schemas.microsoft.com/office/powerpoint/2010/main" val="3030436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r>
              <a:rPr lang="fr-FR" dirty="0" err="1"/>
              <a:t>z_score</a:t>
            </a:r>
            <a:r>
              <a:rPr lang="fr-FR" dirty="0"/>
              <a:t> = </a:t>
            </a:r>
            <a:r>
              <a:rPr lang="fr-FR" dirty="0">
                <a:solidFill>
                  <a:srgbClr val="008000"/>
                </a:solidFill>
              </a:rPr>
              <a:t>matrix</a:t>
            </a:r>
            <a:r>
              <a:rPr lang="fr-FR" dirty="0"/>
              <a:t>(0,32,48)</a:t>
            </a:r>
            <a:endParaRPr lang="en-US" dirty="0"/>
          </a:p>
        </p:txBody>
      </p:sp>
    </p:spTree>
    <p:extLst>
      <p:ext uri="{BB962C8B-B14F-4D97-AF65-F5344CB8AC3E}">
        <p14:creationId xmlns:p14="http://schemas.microsoft.com/office/powerpoint/2010/main" val="546726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a:xfrm>
            <a:off x="457200" y="2248680"/>
            <a:ext cx="8229600" cy="4525963"/>
          </a:xfrm>
        </p:spPr>
        <p:txBody>
          <a:bodyPr>
            <a:normAutofit fontScale="85000" lnSpcReduction="20000"/>
          </a:bodyPr>
          <a:lstStyle/>
          <a:p>
            <a:r>
              <a:rPr lang="en-US" dirty="0"/>
              <a:t>In the first example we were able to get by with 1 for loop well it’s time to </a:t>
            </a:r>
            <a:r>
              <a:rPr lang="en-US" b="1" dirty="0">
                <a:solidFill>
                  <a:srgbClr val="FF0000"/>
                </a:solidFill>
              </a:rPr>
              <a:t>KICK IT UP A NOTCH!!!</a:t>
            </a:r>
          </a:p>
          <a:p>
            <a:r>
              <a:rPr lang="en-US" dirty="0"/>
              <a:t>We will need 2 in our case one for the rows and one for the columns</a:t>
            </a:r>
          </a:p>
          <a:p>
            <a:r>
              <a:rPr lang="en-US" dirty="0"/>
              <a:t>And if we are going to calculate z-scores we will need the formula for that:</a:t>
            </a:r>
          </a:p>
          <a:p>
            <a:pPr marL="457200" lvl="1" indent="0">
              <a:buNone/>
            </a:pPr>
            <a:r>
              <a:rPr lang="en-US" dirty="0"/>
              <a:t>(Value – mean) / standard deviation</a:t>
            </a:r>
          </a:p>
          <a:p>
            <a:r>
              <a:rPr lang="en-US" dirty="0"/>
              <a:t>With that and the magic of the matrix I would like you to populate your </a:t>
            </a:r>
            <a:r>
              <a:rPr lang="en-US" dirty="0" err="1"/>
              <a:t>z_score</a:t>
            </a:r>
            <a:r>
              <a:rPr lang="en-US" dirty="0"/>
              <a:t> matrix with z scores </a:t>
            </a:r>
            <a:r>
              <a:rPr lang="en-US" dirty="0">
                <a:sym typeface="Wingdings"/>
              </a:rPr>
              <a:t></a:t>
            </a:r>
          </a:p>
          <a:p>
            <a:endParaRPr lang="en-US" dirty="0">
              <a:sym typeface="Wingdings"/>
            </a:endParaRPr>
          </a:p>
          <a:p>
            <a:r>
              <a:rPr lang="en-US" b="1" dirty="0">
                <a:solidFill>
                  <a:srgbClr val="FF0000"/>
                </a:solidFill>
                <a:sym typeface="Wingdings"/>
              </a:rPr>
              <a:t>You Can Do IT!</a:t>
            </a:r>
            <a:endParaRPr lang="en-US" b="1" dirty="0">
              <a:solidFill>
                <a:srgbClr val="FF0000"/>
              </a:solidFill>
            </a:endParaRPr>
          </a:p>
          <a:p>
            <a:endParaRPr lang="en-US" b="1" dirty="0">
              <a:solidFill>
                <a:srgbClr val="FF0000"/>
              </a:solidFill>
            </a:endParaRPr>
          </a:p>
        </p:txBody>
      </p:sp>
      <p:pic>
        <p:nvPicPr>
          <p:cNvPr id="4" name="Picture 3"/>
          <p:cNvPicPr>
            <a:picLocks noChangeAspect="1"/>
          </p:cNvPicPr>
          <p:nvPr/>
        </p:nvPicPr>
        <p:blipFill>
          <a:blip r:embed="rId2"/>
          <a:stretch>
            <a:fillRect/>
          </a:stretch>
        </p:blipFill>
        <p:spPr>
          <a:xfrm>
            <a:off x="148245" y="46273"/>
            <a:ext cx="1712983" cy="2202407"/>
          </a:xfrm>
          <a:prstGeom prst="rect">
            <a:avLst/>
          </a:prstGeom>
        </p:spPr>
      </p:pic>
      <p:pic>
        <p:nvPicPr>
          <p:cNvPr id="6" name="Picture 5"/>
          <p:cNvPicPr>
            <a:picLocks noChangeAspect="1"/>
          </p:cNvPicPr>
          <p:nvPr/>
        </p:nvPicPr>
        <p:blipFill>
          <a:blip r:embed="rId2"/>
          <a:stretch>
            <a:fillRect/>
          </a:stretch>
        </p:blipFill>
        <p:spPr>
          <a:xfrm>
            <a:off x="7431017" y="46273"/>
            <a:ext cx="1712983" cy="2202407"/>
          </a:xfrm>
          <a:prstGeom prst="rect">
            <a:avLst/>
          </a:prstGeom>
        </p:spPr>
      </p:pic>
    </p:spTree>
    <p:extLst>
      <p:ext uri="{BB962C8B-B14F-4D97-AF65-F5344CB8AC3E}">
        <p14:creationId xmlns:p14="http://schemas.microsoft.com/office/powerpoint/2010/main" val="208444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r>
              <a:rPr lang="nl-NL" dirty="0" err="1">
                <a:solidFill>
                  <a:srgbClr val="008000"/>
                </a:solidFill>
              </a:rPr>
              <a:t>for</a:t>
            </a:r>
            <a:r>
              <a:rPr lang="nl-NL" dirty="0"/>
              <a:t>(i in 1:32){</a:t>
            </a:r>
          </a:p>
          <a:p>
            <a:pPr marL="0" indent="0">
              <a:buNone/>
            </a:pPr>
            <a:r>
              <a:rPr lang="nl-NL" dirty="0"/>
              <a:t>		 </a:t>
            </a:r>
            <a:r>
              <a:rPr lang="nl-NL" dirty="0" err="1">
                <a:solidFill>
                  <a:srgbClr val="008000"/>
                </a:solidFill>
              </a:rPr>
              <a:t>for</a:t>
            </a:r>
            <a:r>
              <a:rPr lang="nl-NL" dirty="0"/>
              <a:t>(j in 1:48){</a:t>
            </a:r>
          </a:p>
          <a:p>
            <a:pPr marL="0" indent="0">
              <a:buNone/>
            </a:pPr>
            <a:r>
              <a:rPr lang="nl-NL" dirty="0"/>
              <a:t>			</a:t>
            </a:r>
            <a:r>
              <a:rPr lang="nl-NL" dirty="0" err="1"/>
              <a:t>z_score</a:t>
            </a:r>
            <a:r>
              <a:rPr lang="nl-NL" dirty="0"/>
              <a:t>[</a:t>
            </a:r>
            <a:r>
              <a:rPr lang="nl-NL" dirty="0" err="1"/>
              <a:t>i,j</a:t>
            </a:r>
            <a:r>
              <a:rPr lang="nl-NL" dirty="0"/>
              <a:t>] &lt;- (</a:t>
            </a:r>
            <a:r>
              <a:rPr lang="nl-NL" dirty="0" err="1"/>
              <a:t>image_data</a:t>
            </a:r>
            <a:r>
              <a:rPr lang="nl-NL" dirty="0"/>
              <a:t>[</a:t>
            </a:r>
            <a:r>
              <a:rPr lang="nl-NL" dirty="0" err="1"/>
              <a:t>i,j</a:t>
            </a:r>
            <a:r>
              <a:rPr lang="nl-NL" dirty="0"/>
              <a:t>] - 					     </a:t>
            </a:r>
            <a:r>
              <a:rPr lang="nl-NL" dirty="0" err="1"/>
              <a:t>mean_data</a:t>
            </a:r>
            <a:r>
              <a:rPr lang="nl-NL" dirty="0"/>
              <a:t>)/</a:t>
            </a:r>
            <a:r>
              <a:rPr lang="nl-NL" dirty="0" err="1"/>
              <a:t>sd_data</a:t>
            </a:r>
            <a:endParaRPr lang="nl-NL" dirty="0"/>
          </a:p>
          <a:p>
            <a:pPr marL="0" indent="0">
              <a:buNone/>
            </a:pPr>
            <a:r>
              <a:rPr lang="nl-NL" dirty="0"/>
              <a:t>		}</a:t>
            </a:r>
          </a:p>
          <a:p>
            <a:pPr marL="0" indent="0">
              <a:buNone/>
            </a:pPr>
            <a:r>
              <a:rPr lang="nl-NL" dirty="0"/>
              <a:t>	}</a:t>
            </a:r>
            <a:endParaRPr lang="en-US" dirty="0"/>
          </a:p>
        </p:txBody>
      </p:sp>
    </p:spTree>
    <p:extLst>
      <p:ext uri="{BB962C8B-B14F-4D97-AF65-F5344CB8AC3E}">
        <p14:creationId xmlns:p14="http://schemas.microsoft.com/office/powerpoint/2010/main" val="2693411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a:t>
            </a:r>
          </a:p>
        </p:txBody>
      </p:sp>
      <p:sp>
        <p:nvSpPr>
          <p:cNvPr id="3" name="Content Placeholder 2"/>
          <p:cNvSpPr>
            <a:spLocks noGrp="1"/>
          </p:cNvSpPr>
          <p:nvPr>
            <p:ph idx="1"/>
          </p:nvPr>
        </p:nvSpPr>
        <p:spPr/>
        <p:txBody>
          <a:bodyPr/>
          <a:lstStyle/>
          <a:p>
            <a:r>
              <a:rPr lang="en-US" dirty="0"/>
              <a:t>Often your data needs to be grouped by category: blood pressure by age range, accidents by auto manufacturer, and so forth. R has a special collection type called a </a:t>
            </a:r>
            <a:r>
              <a:rPr lang="en-US" i="1" dirty="0">
                <a:solidFill>
                  <a:srgbClr val="008000"/>
                </a:solidFill>
              </a:rPr>
              <a:t>factor</a:t>
            </a:r>
            <a:r>
              <a:rPr lang="en-US" dirty="0">
                <a:solidFill>
                  <a:srgbClr val="008000"/>
                </a:solidFill>
              </a:rPr>
              <a:t> </a:t>
            </a:r>
            <a:r>
              <a:rPr lang="en-US" dirty="0"/>
              <a:t>to track these categorized values.</a:t>
            </a:r>
          </a:p>
          <a:p>
            <a:endParaRPr lang="en-US" dirty="0"/>
          </a:p>
        </p:txBody>
      </p:sp>
    </p:spTree>
    <p:extLst>
      <p:ext uri="{BB962C8B-B14F-4D97-AF65-F5344CB8AC3E}">
        <p14:creationId xmlns:p14="http://schemas.microsoft.com/office/powerpoint/2010/main" val="15308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Factors</a:t>
            </a:r>
          </a:p>
        </p:txBody>
      </p:sp>
      <p:sp>
        <p:nvSpPr>
          <p:cNvPr id="3" name="Content Placeholder 2"/>
          <p:cNvSpPr>
            <a:spLocks noGrp="1"/>
          </p:cNvSpPr>
          <p:nvPr>
            <p:ph idx="1"/>
          </p:nvPr>
        </p:nvSpPr>
        <p:spPr/>
        <p:txBody>
          <a:bodyPr/>
          <a:lstStyle/>
          <a:p>
            <a:pPr fontAlgn="base"/>
            <a:r>
              <a:rPr lang="en-US" dirty="0"/>
              <a:t>It's time to take inventory of the ship's hold. We'll make a vector with the type of booty in each chest.</a:t>
            </a:r>
          </a:p>
          <a:p>
            <a:pPr fontAlgn="base"/>
            <a:r>
              <a:rPr lang="en-US" dirty="0"/>
              <a:t>To categorize the values, simply pass the vector to the factor function:</a:t>
            </a:r>
          </a:p>
          <a:p>
            <a:pPr lvl="1"/>
            <a:r>
              <a:rPr lang="en-US" dirty="0"/>
              <a:t>chests &lt;-</a:t>
            </a:r>
            <a:r>
              <a:rPr lang="en-US" dirty="0">
                <a:solidFill>
                  <a:srgbClr val="008000"/>
                </a:solidFill>
              </a:rPr>
              <a:t> c</a:t>
            </a:r>
            <a:r>
              <a:rPr lang="en-US" dirty="0"/>
              <a:t>('gold', 'silver', 'gems', 'gold', 'gems')</a:t>
            </a:r>
          </a:p>
          <a:p>
            <a:pPr lvl="1"/>
            <a:r>
              <a:rPr lang="en-US" dirty="0"/>
              <a:t>types &lt;- </a:t>
            </a:r>
            <a:r>
              <a:rPr lang="en-US" dirty="0">
                <a:solidFill>
                  <a:srgbClr val="008000"/>
                </a:solidFill>
              </a:rPr>
              <a:t>factor</a:t>
            </a:r>
            <a:r>
              <a:rPr lang="en-US" dirty="0"/>
              <a:t>(chests)</a:t>
            </a:r>
          </a:p>
          <a:p>
            <a:endParaRPr lang="en-US" dirty="0"/>
          </a:p>
        </p:txBody>
      </p:sp>
    </p:spTree>
    <p:extLst>
      <p:ext uri="{BB962C8B-B14F-4D97-AF65-F5344CB8AC3E}">
        <p14:creationId xmlns:p14="http://schemas.microsoft.com/office/powerpoint/2010/main" val="3970227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Factors</a:t>
            </a:r>
          </a:p>
        </p:txBody>
      </p:sp>
      <p:sp>
        <p:nvSpPr>
          <p:cNvPr id="3" name="Content Placeholder 2"/>
          <p:cNvSpPr>
            <a:spLocks noGrp="1"/>
          </p:cNvSpPr>
          <p:nvPr>
            <p:ph idx="1"/>
          </p:nvPr>
        </p:nvSpPr>
        <p:spPr/>
        <p:txBody>
          <a:bodyPr/>
          <a:lstStyle/>
          <a:p>
            <a:r>
              <a:rPr lang="en-US" dirty="0"/>
              <a:t>There are a couple differences between the original vector and the new factor that are worth noting. </a:t>
            </a:r>
            <a:r>
              <a:rPr lang="en-US" dirty="0">
                <a:solidFill>
                  <a:srgbClr val="008000"/>
                </a:solidFill>
              </a:rPr>
              <a:t>Print</a:t>
            </a:r>
            <a:r>
              <a:rPr lang="en-US" dirty="0"/>
              <a:t> the chests vector:</a:t>
            </a:r>
          </a:p>
          <a:p>
            <a:pPr lvl="1"/>
            <a:r>
              <a:rPr lang="en-US" dirty="0">
                <a:solidFill>
                  <a:srgbClr val="008000"/>
                </a:solidFill>
              </a:rPr>
              <a:t>print</a:t>
            </a:r>
            <a:r>
              <a:rPr lang="en-US" dirty="0"/>
              <a:t>(chests)</a:t>
            </a:r>
          </a:p>
          <a:p>
            <a:pPr lvl="1"/>
            <a:r>
              <a:rPr lang="en-US" dirty="0"/>
              <a:t>[1] "gold"   "silver" "gems"   "gold"   "gems" </a:t>
            </a:r>
          </a:p>
          <a:p>
            <a:r>
              <a:rPr lang="en-US" dirty="0"/>
              <a:t>You see the raw list of strings, repeated values and all. Now </a:t>
            </a:r>
            <a:r>
              <a:rPr lang="en-US" dirty="0">
                <a:solidFill>
                  <a:srgbClr val="008000"/>
                </a:solidFill>
              </a:rPr>
              <a:t>print</a:t>
            </a:r>
            <a:r>
              <a:rPr lang="en-US" dirty="0"/>
              <a:t> the types factor:</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29533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Factors</a:t>
            </a:r>
          </a:p>
        </p:txBody>
      </p:sp>
      <p:sp>
        <p:nvSpPr>
          <p:cNvPr id="3" name="Content Placeholder 2"/>
          <p:cNvSpPr>
            <a:spLocks noGrp="1"/>
          </p:cNvSpPr>
          <p:nvPr>
            <p:ph idx="1"/>
          </p:nvPr>
        </p:nvSpPr>
        <p:spPr/>
        <p:txBody>
          <a:bodyPr>
            <a:normAutofit lnSpcReduction="10000"/>
          </a:bodyPr>
          <a:lstStyle/>
          <a:p>
            <a:r>
              <a:rPr lang="en-US" dirty="0">
                <a:solidFill>
                  <a:srgbClr val="008000"/>
                </a:solidFill>
              </a:rPr>
              <a:t>print</a:t>
            </a:r>
            <a:r>
              <a:rPr lang="en-US" dirty="0"/>
              <a:t>(types)</a:t>
            </a:r>
          </a:p>
          <a:p>
            <a:pPr lvl="1"/>
            <a:r>
              <a:rPr lang="en-US" dirty="0"/>
              <a:t>[1] gold   silver gems   gold   gems  </a:t>
            </a:r>
          </a:p>
          <a:p>
            <a:pPr lvl="1"/>
            <a:r>
              <a:rPr lang="en-US" dirty="0">
                <a:solidFill>
                  <a:srgbClr val="008000"/>
                </a:solidFill>
              </a:rPr>
              <a:t>Levels</a:t>
            </a:r>
            <a:r>
              <a:rPr lang="en-US" dirty="0"/>
              <a:t>: gems gold silver</a:t>
            </a:r>
          </a:p>
          <a:p>
            <a:pPr lvl="0" fontAlgn="base"/>
            <a:r>
              <a:rPr lang="en-US" dirty="0"/>
              <a:t>Printed at the bottom, you'll see the factor's "</a:t>
            </a:r>
            <a:r>
              <a:rPr lang="en-US" dirty="0">
                <a:solidFill>
                  <a:srgbClr val="008000"/>
                </a:solidFill>
              </a:rPr>
              <a:t>levels</a:t>
            </a:r>
            <a:r>
              <a:rPr lang="en-US" dirty="0"/>
              <a:t>" - groups of unique values. Notice also that there are no quotes around the values. That's because </a:t>
            </a:r>
            <a:r>
              <a:rPr lang="en-US" dirty="0">
                <a:solidFill>
                  <a:srgbClr val="FF0000"/>
                </a:solidFill>
              </a:rPr>
              <a:t>they're not strings</a:t>
            </a:r>
            <a:r>
              <a:rPr lang="en-US" dirty="0"/>
              <a:t>; they're actually </a:t>
            </a:r>
            <a:r>
              <a:rPr lang="en-US" dirty="0">
                <a:solidFill>
                  <a:srgbClr val="FF0000"/>
                </a:solidFill>
              </a:rPr>
              <a:t>integer</a:t>
            </a:r>
            <a:r>
              <a:rPr lang="en-US" dirty="0"/>
              <a:t> references to one of the factor's levels.</a:t>
            </a:r>
          </a:p>
          <a:p>
            <a:pPr marL="0" indent="0">
              <a:buNone/>
            </a:pPr>
            <a:endParaRPr lang="en-US" dirty="0"/>
          </a:p>
        </p:txBody>
      </p:sp>
    </p:spTree>
    <p:extLst>
      <p:ext uri="{BB962C8B-B14F-4D97-AF65-F5344CB8AC3E}">
        <p14:creationId xmlns:p14="http://schemas.microsoft.com/office/powerpoint/2010/main" val="2781382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Factors</a:t>
            </a:r>
          </a:p>
        </p:txBody>
      </p:sp>
      <p:sp>
        <p:nvSpPr>
          <p:cNvPr id="3" name="Content Placeholder 2"/>
          <p:cNvSpPr>
            <a:spLocks noGrp="1"/>
          </p:cNvSpPr>
          <p:nvPr>
            <p:ph idx="1"/>
          </p:nvPr>
        </p:nvSpPr>
        <p:spPr/>
        <p:txBody>
          <a:bodyPr/>
          <a:lstStyle/>
          <a:p>
            <a:pPr lvl="0"/>
            <a:r>
              <a:rPr lang="en-US" dirty="0"/>
              <a:t>Let's take a look at the underlying integers. Pass the factor to the </a:t>
            </a:r>
            <a:r>
              <a:rPr lang="en-US" dirty="0" err="1">
                <a:solidFill>
                  <a:srgbClr val="008000"/>
                </a:solidFill>
              </a:rPr>
              <a:t>as.integer</a:t>
            </a:r>
            <a:r>
              <a:rPr lang="en-US" dirty="0">
                <a:solidFill>
                  <a:srgbClr val="008000"/>
                </a:solidFill>
              </a:rPr>
              <a:t> </a:t>
            </a:r>
            <a:r>
              <a:rPr lang="en-US" dirty="0"/>
              <a:t>function:</a:t>
            </a:r>
          </a:p>
          <a:p>
            <a:pPr lvl="1"/>
            <a:r>
              <a:rPr lang="pl-PL" dirty="0" err="1">
                <a:solidFill>
                  <a:srgbClr val="008000"/>
                </a:solidFill>
              </a:rPr>
              <a:t>as.integer</a:t>
            </a:r>
            <a:r>
              <a:rPr lang="pl-PL" dirty="0"/>
              <a:t>(</a:t>
            </a:r>
            <a:r>
              <a:rPr lang="pl-PL" dirty="0" err="1"/>
              <a:t>types</a:t>
            </a:r>
            <a:r>
              <a:rPr lang="pl-PL" dirty="0"/>
              <a:t>)</a:t>
            </a:r>
          </a:p>
          <a:p>
            <a:pPr lvl="1"/>
            <a:r>
              <a:rPr lang="pl-PL" dirty="0"/>
              <a:t>[1] 2 3 1 2 1</a:t>
            </a:r>
            <a:endParaRPr lang="en-US" dirty="0"/>
          </a:p>
        </p:txBody>
      </p:sp>
    </p:spTree>
    <p:extLst>
      <p:ext uri="{BB962C8B-B14F-4D97-AF65-F5344CB8AC3E}">
        <p14:creationId xmlns:p14="http://schemas.microsoft.com/office/powerpoint/2010/main" val="3642853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Factors</a:t>
            </a:r>
          </a:p>
        </p:txBody>
      </p:sp>
      <p:sp>
        <p:nvSpPr>
          <p:cNvPr id="3" name="Content Placeholder 2"/>
          <p:cNvSpPr>
            <a:spLocks noGrp="1"/>
          </p:cNvSpPr>
          <p:nvPr>
            <p:ph idx="1"/>
          </p:nvPr>
        </p:nvSpPr>
        <p:spPr/>
        <p:txBody>
          <a:bodyPr/>
          <a:lstStyle/>
          <a:p>
            <a:r>
              <a:rPr lang="en-US" dirty="0"/>
              <a:t>You can get only the factor levels with the levels function:</a:t>
            </a:r>
          </a:p>
          <a:p>
            <a:pPr lvl="1"/>
            <a:r>
              <a:rPr lang="en-US" dirty="0"/>
              <a:t> </a:t>
            </a:r>
            <a:r>
              <a:rPr lang="en-US" dirty="0">
                <a:solidFill>
                  <a:srgbClr val="008000"/>
                </a:solidFill>
              </a:rPr>
              <a:t>levels</a:t>
            </a:r>
            <a:r>
              <a:rPr lang="en-US" dirty="0"/>
              <a:t>(types)</a:t>
            </a:r>
          </a:p>
          <a:p>
            <a:pPr lvl="1"/>
            <a:r>
              <a:rPr lang="en-US" dirty="0"/>
              <a:t>[1] "gems"   "gold"   "silver”</a:t>
            </a:r>
          </a:p>
          <a:p>
            <a:endParaRPr lang="en-US" dirty="0"/>
          </a:p>
        </p:txBody>
      </p:sp>
    </p:spTree>
    <p:extLst>
      <p:ext uri="{BB962C8B-B14F-4D97-AF65-F5344CB8AC3E}">
        <p14:creationId xmlns:p14="http://schemas.microsoft.com/office/powerpoint/2010/main" val="1979380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lstStyle/>
          <a:p>
            <a:r>
              <a:rPr lang="en-US" dirty="0"/>
              <a:t>Often you will want to carry out the same operation on all of the elements of your matrix.  This is where loops really come in handy!  </a:t>
            </a:r>
          </a:p>
          <a:p>
            <a:r>
              <a:rPr lang="en-US" dirty="0"/>
              <a:t>What is a loop?  </a:t>
            </a:r>
          </a:p>
          <a:p>
            <a:pPr lvl="1"/>
            <a:r>
              <a:rPr lang="en-US" dirty="0"/>
              <a:t>You can think of it like an assembly line where you’re carrying out the same task over and over.  </a:t>
            </a:r>
          </a:p>
        </p:txBody>
      </p:sp>
    </p:spTree>
    <p:extLst>
      <p:ext uri="{BB962C8B-B14F-4D97-AF65-F5344CB8AC3E}">
        <p14:creationId xmlns:p14="http://schemas.microsoft.com/office/powerpoint/2010/main" val="3243108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Plotting Factors</a:t>
            </a:r>
          </a:p>
        </p:txBody>
      </p:sp>
      <p:sp>
        <p:nvSpPr>
          <p:cNvPr id="3" name="Content Placeholder 2"/>
          <p:cNvSpPr>
            <a:spLocks noGrp="1"/>
          </p:cNvSpPr>
          <p:nvPr>
            <p:ph idx="1"/>
          </p:nvPr>
        </p:nvSpPr>
        <p:spPr/>
        <p:txBody>
          <a:bodyPr>
            <a:normAutofit fontScale="92500" lnSpcReduction="20000"/>
          </a:bodyPr>
          <a:lstStyle/>
          <a:p>
            <a:pPr fontAlgn="base"/>
            <a:r>
              <a:rPr lang="en-US" dirty="0"/>
              <a:t>You can use a factor to separate plots into categories. Let's graph our five </a:t>
            </a:r>
            <a:r>
              <a:rPr lang="en-US" dirty="0">
                <a:solidFill>
                  <a:srgbClr val="FF6600"/>
                </a:solidFill>
              </a:rPr>
              <a:t>chests</a:t>
            </a:r>
            <a:r>
              <a:rPr lang="en-US" dirty="0"/>
              <a:t> by </a:t>
            </a:r>
            <a:r>
              <a:rPr lang="en-US" dirty="0">
                <a:solidFill>
                  <a:srgbClr val="3366FF"/>
                </a:solidFill>
              </a:rPr>
              <a:t>weight</a:t>
            </a:r>
            <a:r>
              <a:rPr lang="en-US" dirty="0"/>
              <a:t> and </a:t>
            </a:r>
            <a:r>
              <a:rPr lang="en-US" dirty="0">
                <a:solidFill>
                  <a:srgbClr val="3366FF"/>
                </a:solidFill>
              </a:rPr>
              <a:t>value</a:t>
            </a:r>
            <a:r>
              <a:rPr lang="en-US" dirty="0"/>
              <a:t>, and show their type as well. Lets create two vectors; weights will contain the weight of each chest, and prices will track how much the chests are worth.</a:t>
            </a:r>
          </a:p>
          <a:p>
            <a:pPr fontAlgn="base"/>
            <a:r>
              <a:rPr lang="en-US" dirty="0"/>
              <a:t>Now, try calling plot to graph the chests by weight and value.</a:t>
            </a:r>
          </a:p>
          <a:p>
            <a:pPr lvl="1" fontAlgn="base"/>
            <a:r>
              <a:rPr lang="en-US" dirty="0"/>
              <a:t>weights &lt;- </a:t>
            </a:r>
            <a:r>
              <a:rPr lang="en-US" dirty="0">
                <a:solidFill>
                  <a:srgbClr val="008000"/>
                </a:solidFill>
              </a:rPr>
              <a:t>c</a:t>
            </a:r>
            <a:r>
              <a:rPr lang="en-US" dirty="0"/>
              <a:t>(300, 200, 100, 250, 150)</a:t>
            </a:r>
          </a:p>
          <a:p>
            <a:pPr lvl="1" fontAlgn="base"/>
            <a:r>
              <a:rPr lang="en-US" dirty="0"/>
              <a:t>prices &lt;- </a:t>
            </a:r>
            <a:r>
              <a:rPr lang="en-US" dirty="0">
                <a:solidFill>
                  <a:srgbClr val="008000"/>
                </a:solidFill>
              </a:rPr>
              <a:t>c</a:t>
            </a:r>
            <a:r>
              <a:rPr lang="en-US" dirty="0"/>
              <a:t>(9000, 5000, 12000, 7500, 18000)</a:t>
            </a:r>
          </a:p>
          <a:p>
            <a:pPr lvl="1" fontAlgn="base"/>
            <a:r>
              <a:rPr lang="en-US" dirty="0">
                <a:solidFill>
                  <a:srgbClr val="008000"/>
                </a:solidFill>
              </a:rPr>
              <a:t>plot</a:t>
            </a:r>
            <a:r>
              <a:rPr lang="en-US" dirty="0"/>
              <a:t>(weights, prices)</a:t>
            </a:r>
          </a:p>
          <a:p>
            <a:endParaRPr lang="en-US" dirty="0"/>
          </a:p>
        </p:txBody>
      </p:sp>
    </p:spTree>
    <p:extLst>
      <p:ext uri="{BB962C8B-B14F-4D97-AF65-F5344CB8AC3E}">
        <p14:creationId xmlns:p14="http://schemas.microsoft.com/office/powerpoint/2010/main" val="48221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Plotting Factors</a:t>
            </a:r>
          </a:p>
        </p:txBody>
      </p:sp>
      <p:pic>
        <p:nvPicPr>
          <p:cNvPr id="4" name="Content Placeholder 3" descr="plot1.pdf"/>
          <p:cNvPicPr>
            <a:picLocks noGrp="1" noChangeAspect="1"/>
          </p:cNvPicPr>
          <p:nvPr>
            <p:ph idx="1"/>
          </p:nvPr>
        </p:nvPicPr>
        <p:blipFill>
          <a:blip r:embed="rId2">
            <a:extLst>
              <a:ext uri="{28A0092B-C50C-407E-A947-70E740481C1C}">
                <a14:useLocalDpi xmlns:a14="http://schemas.microsoft.com/office/drawing/2010/main" val="0"/>
              </a:ext>
            </a:extLst>
          </a:blip>
          <a:srcRect l="-40915" r="-40915"/>
          <a:stretch>
            <a:fillRect/>
          </a:stretch>
        </p:blipFill>
        <p:spPr>
          <a:xfrm>
            <a:off x="-658580" y="957762"/>
            <a:ext cx="10131584" cy="5571981"/>
          </a:xfrm>
        </p:spPr>
      </p:pic>
    </p:spTree>
    <p:extLst>
      <p:ext uri="{BB962C8B-B14F-4D97-AF65-F5344CB8AC3E}">
        <p14:creationId xmlns:p14="http://schemas.microsoft.com/office/powerpoint/2010/main" val="1773018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Plotting Factors</a:t>
            </a:r>
          </a:p>
        </p:txBody>
      </p:sp>
      <p:sp>
        <p:nvSpPr>
          <p:cNvPr id="3" name="Content Placeholder 2"/>
          <p:cNvSpPr>
            <a:spLocks noGrp="1"/>
          </p:cNvSpPr>
          <p:nvPr>
            <p:ph idx="1"/>
          </p:nvPr>
        </p:nvSpPr>
        <p:spPr/>
        <p:txBody>
          <a:bodyPr/>
          <a:lstStyle/>
          <a:p>
            <a:r>
              <a:rPr lang="en-US" dirty="0"/>
              <a:t>We can't tell which chest is which, though. Fortunately, we can use different plot characters for each type by converting the factor to integers, and passing it to the </a:t>
            </a:r>
            <a:r>
              <a:rPr lang="en-US" dirty="0" err="1">
                <a:solidFill>
                  <a:srgbClr val="008000"/>
                </a:solidFill>
              </a:rPr>
              <a:t>pch</a:t>
            </a:r>
            <a:r>
              <a:rPr lang="en-US" dirty="0"/>
              <a:t> argument of </a:t>
            </a:r>
            <a:r>
              <a:rPr lang="en-US" dirty="0">
                <a:solidFill>
                  <a:srgbClr val="008000"/>
                </a:solidFill>
              </a:rPr>
              <a:t>plot</a:t>
            </a:r>
            <a:r>
              <a:rPr lang="en-US" dirty="0"/>
              <a:t>.</a:t>
            </a:r>
          </a:p>
          <a:p>
            <a:pPr lvl="1"/>
            <a:r>
              <a:rPr lang="en-US" dirty="0">
                <a:solidFill>
                  <a:srgbClr val="008000"/>
                </a:solidFill>
              </a:rPr>
              <a:t>plot</a:t>
            </a:r>
            <a:r>
              <a:rPr lang="en-US" dirty="0"/>
              <a:t>(weights, prices, </a:t>
            </a:r>
            <a:r>
              <a:rPr lang="en-US" dirty="0" err="1">
                <a:solidFill>
                  <a:srgbClr val="008000"/>
                </a:solidFill>
              </a:rPr>
              <a:t>pch</a:t>
            </a:r>
            <a:r>
              <a:rPr lang="en-US" dirty="0"/>
              <a:t>=</a:t>
            </a:r>
            <a:r>
              <a:rPr lang="en-US" dirty="0" err="1">
                <a:solidFill>
                  <a:srgbClr val="008000"/>
                </a:solidFill>
              </a:rPr>
              <a:t>as.integer</a:t>
            </a:r>
            <a:r>
              <a:rPr lang="en-US" dirty="0"/>
              <a:t>(types))</a:t>
            </a:r>
          </a:p>
          <a:p>
            <a:endParaRPr lang="en-US" dirty="0"/>
          </a:p>
        </p:txBody>
      </p:sp>
    </p:spTree>
    <p:extLst>
      <p:ext uri="{BB962C8B-B14F-4D97-AF65-F5344CB8AC3E}">
        <p14:creationId xmlns:p14="http://schemas.microsoft.com/office/powerpoint/2010/main" val="2536041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Plotting Factors</a:t>
            </a:r>
          </a:p>
        </p:txBody>
      </p:sp>
      <p:pic>
        <p:nvPicPr>
          <p:cNvPr id="7" name="Content Placeholder 6" descr="plot2.pdf"/>
          <p:cNvPicPr>
            <a:picLocks noGrp="1" noChangeAspect="1"/>
          </p:cNvPicPr>
          <p:nvPr>
            <p:ph idx="1"/>
          </p:nvPr>
        </p:nvPicPr>
        <p:blipFill>
          <a:blip r:embed="rId3">
            <a:extLst>
              <a:ext uri="{28A0092B-C50C-407E-A947-70E740481C1C}">
                <a14:useLocalDpi xmlns:a14="http://schemas.microsoft.com/office/drawing/2010/main" val="0"/>
              </a:ext>
            </a:extLst>
          </a:blip>
          <a:srcRect l="-40915" r="-40915"/>
          <a:stretch>
            <a:fillRect/>
          </a:stretch>
        </p:blipFill>
        <p:spPr>
          <a:xfrm>
            <a:off x="-537505" y="1417638"/>
            <a:ext cx="9942645" cy="5468072"/>
          </a:xfrm>
        </p:spPr>
      </p:pic>
    </p:spTree>
    <p:extLst>
      <p:ext uri="{BB962C8B-B14F-4D97-AF65-F5344CB8AC3E}">
        <p14:creationId xmlns:p14="http://schemas.microsoft.com/office/powerpoint/2010/main" val="1500241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Plotting Factors</a:t>
            </a:r>
          </a:p>
        </p:txBody>
      </p:sp>
      <p:sp>
        <p:nvSpPr>
          <p:cNvPr id="3" name="Content Placeholder 2"/>
          <p:cNvSpPr>
            <a:spLocks noGrp="1"/>
          </p:cNvSpPr>
          <p:nvPr>
            <p:ph idx="1"/>
          </p:nvPr>
        </p:nvSpPr>
        <p:spPr/>
        <p:txBody>
          <a:bodyPr/>
          <a:lstStyle/>
          <a:p>
            <a:pPr lvl="0" fontAlgn="base"/>
            <a:r>
              <a:rPr lang="en-US" dirty="0"/>
              <a:t>"</a:t>
            </a:r>
            <a:r>
              <a:rPr lang="en-US" dirty="0">
                <a:solidFill>
                  <a:srgbClr val="FF6600"/>
                </a:solidFill>
              </a:rPr>
              <a:t>Circle</a:t>
            </a:r>
            <a:r>
              <a:rPr lang="en-US" dirty="0"/>
              <a:t>", "</a:t>
            </a:r>
            <a:r>
              <a:rPr lang="en-US" dirty="0">
                <a:solidFill>
                  <a:srgbClr val="FF6600"/>
                </a:solidFill>
              </a:rPr>
              <a:t>Triangle</a:t>
            </a:r>
            <a:r>
              <a:rPr lang="en-US" dirty="0"/>
              <a:t>", and "</a:t>
            </a:r>
            <a:r>
              <a:rPr lang="en-US" dirty="0">
                <a:solidFill>
                  <a:srgbClr val="FF6600"/>
                </a:solidFill>
              </a:rPr>
              <a:t>Plus Sign</a:t>
            </a:r>
            <a:r>
              <a:rPr lang="en-US" dirty="0"/>
              <a:t>" still aren't great descriptions for treasure, though. Let's add a legend to show what the symbols mean.</a:t>
            </a:r>
          </a:p>
          <a:p>
            <a:pPr lvl="0" fontAlgn="base"/>
            <a:r>
              <a:rPr lang="en-US" dirty="0"/>
              <a:t>The </a:t>
            </a:r>
            <a:r>
              <a:rPr lang="en-US" dirty="0">
                <a:solidFill>
                  <a:srgbClr val="008000"/>
                </a:solidFill>
              </a:rPr>
              <a:t>legend</a:t>
            </a:r>
            <a:r>
              <a:rPr lang="en-US" dirty="0"/>
              <a:t> function takes a location to draw in, a vector with label names, and a vector with numeric plot character IDs.</a:t>
            </a:r>
          </a:p>
          <a:p>
            <a:pPr lvl="1"/>
            <a:r>
              <a:rPr lang="en-US" dirty="0"/>
              <a:t>&gt; </a:t>
            </a:r>
            <a:r>
              <a:rPr lang="en-US" dirty="0">
                <a:solidFill>
                  <a:srgbClr val="008000"/>
                </a:solidFill>
              </a:rPr>
              <a:t>legend</a:t>
            </a:r>
            <a:r>
              <a:rPr lang="en-US" dirty="0"/>
              <a:t>("</a:t>
            </a:r>
            <a:r>
              <a:rPr lang="en-US" dirty="0" err="1"/>
              <a:t>topright</a:t>
            </a:r>
            <a:r>
              <a:rPr lang="en-US" dirty="0"/>
              <a:t>", </a:t>
            </a:r>
            <a:r>
              <a:rPr lang="en-US" dirty="0">
                <a:solidFill>
                  <a:srgbClr val="008000"/>
                </a:solidFill>
              </a:rPr>
              <a:t>c</a:t>
            </a:r>
            <a:r>
              <a:rPr lang="en-US" dirty="0"/>
              <a:t>("gems", "gold", "silver"), </a:t>
            </a:r>
            <a:r>
              <a:rPr lang="en-US" dirty="0" err="1">
                <a:solidFill>
                  <a:srgbClr val="008000"/>
                </a:solidFill>
              </a:rPr>
              <a:t>pch</a:t>
            </a:r>
            <a:r>
              <a:rPr lang="en-US" dirty="0"/>
              <a:t>=1:3)</a:t>
            </a:r>
          </a:p>
          <a:p>
            <a:endParaRPr lang="en-US" dirty="0"/>
          </a:p>
        </p:txBody>
      </p:sp>
    </p:spTree>
    <p:extLst>
      <p:ext uri="{BB962C8B-B14F-4D97-AF65-F5344CB8AC3E}">
        <p14:creationId xmlns:p14="http://schemas.microsoft.com/office/powerpoint/2010/main" val="3724909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130300" y="708172"/>
            <a:ext cx="6166427" cy="6149828"/>
          </a:xfrm>
          <a:prstGeom prst="rect">
            <a:avLst/>
          </a:prstGeom>
        </p:spPr>
      </p:pic>
      <p:sp>
        <p:nvSpPr>
          <p:cNvPr id="2" name="Title 1"/>
          <p:cNvSpPr>
            <a:spLocks noGrp="1"/>
          </p:cNvSpPr>
          <p:nvPr>
            <p:ph type="title"/>
          </p:nvPr>
        </p:nvSpPr>
        <p:spPr/>
        <p:txBody>
          <a:bodyPr/>
          <a:lstStyle/>
          <a:p>
            <a:r>
              <a:rPr lang="en-US" dirty="0"/>
              <a:t>Plotting Factors</a:t>
            </a:r>
          </a:p>
        </p:txBody>
      </p:sp>
    </p:spTree>
    <p:extLst>
      <p:ext uri="{BB962C8B-B14F-4D97-AF65-F5344CB8AC3E}">
        <p14:creationId xmlns:p14="http://schemas.microsoft.com/office/powerpoint/2010/main" val="2871407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End of </a:t>
            </a:r>
            <a:r>
              <a:rPr lang="en-US"/>
              <a:t>Lecture </a:t>
            </a:r>
            <a:r>
              <a:rPr lang="en-US" smtClean="0"/>
              <a:t>2</a:t>
            </a:r>
            <a:endParaRPr lang="en-US" dirty="0"/>
          </a:p>
        </p:txBody>
      </p:sp>
    </p:spTree>
    <p:extLst>
      <p:ext uri="{BB962C8B-B14F-4D97-AF65-F5344CB8AC3E}">
        <p14:creationId xmlns:p14="http://schemas.microsoft.com/office/powerpoint/2010/main" val="186384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04887"/>
            <a:ext cx="5111750" cy="5853113"/>
          </a:xfrm>
        </p:spPr>
        <p:txBody>
          <a:bodyPr>
            <a:normAutofit/>
          </a:bodyPr>
          <a:lstStyle/>
          <a:p>
            <a:r>
              <a:rPr lang="en-US" dirty="0"/>
              <a:t>Since we have our treasure how can we use loops with it?!</a:t>
            </a:r>
          </a:p>
          <a:p>
            <a:r>
              <a:rPr lang="en-US" dirty="0"/>
              <a:t>In this example we will use </a:t>
            </a:r>
            <a:r>
              <a:rPr lang="en-US" dirty="0">
                <a:solidFill>
                  <a:srgbClr val="008000"/>
                </a:solidFill>
              </a:rPr>
              <a:t>for</a:t>
            </a:r>
            <a:r>
              <a:rPr lang="en-US" dirty="0"/>
              <a:t> loops</a:t>
            </a:r>
          </a:p>
          <a:p>
            <a:r>
              <a:rPr lang="en-US" dirty="0"/>
              <a:t>Here is the general form</a:t>
            </a:r>
          </a:p>
          <a:p>
            <a:pPr lvl="1"/>
            <a:r>
              <a:rPr lang="en-US" dirty="0">
                <a:solidFill>
                  <a:srgbClr val="008000"/>
                </a:solidFill>
              </a:rPr>
              <a:t>for</a:t>
            </a:r>
            <a:r>
              <a:rPr lang="en-US" dirty="0"/>
              <a:t> (counter in vector) {commands}</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214313" y="1573730"/>
            <a:ext cx="3251200" cy="3251200"/>
          </a:xfrm>
          <a:prstGeom prst="rect">
            <a:avLst/>
          </a:prstGeom>
        </p:spPr>
      </p:pic>
      <p:sp>
        <p:nvSpPr>
          <p:cNvPr id="8" name="Title 1"/>
          <p:cNvSpPr>
            <a:spLocks noGrp="1"/>
          </p:cNvSpPr>
          <p:nvPr>
            <p:ph type="title"/>
          </p:nvPr>
        </p:nvSpPr>
        <p:spPr>
          <a:xfrm>
            <a:off x="457200" y="-279272"/>
            <a:ext cx="8229600" cy="1143000"/>
          </a:xfrm>
        </p:spPr>
        <p:txBody>
          <a:bodyPr>
            <a:normAutofit/>
          </a:bodyPr>
          <a:lstStyle/>
          <a:p>
            <a:pPr algn="ctr"/>
            <a:r>
              <a:rPr lang="en-US" sz="6000" dirty="0"/>
              <a:t>Loops</a:t>
            </a:r>
          </a:p>
        </p:txBody>
      </p:sp>
    </p:spTree>
    <p:extLst>
      <p:ext uri="{BB962C8B-B14F-4D97-AF65-F5344CB8AC3E}">
        <p14:creationId xmlns:p14="http://schemas.microsoft.com/office/powerpoint/2010/main" val="1532769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Loops tutorial</a:t>
            </a:r>
          </a:p>
        </p:txBody>
      </p:sp>
      <p:sp>
        <p:nvSpPr>
          <p:cNvPr id="6" name="Content Placeholder 5"/>
          <p:cNvSpPr>
            <a:spLocks noGrp="1"/>
          </p:cNvSpPr>
          <p:nvPr>
            <p:ph idx="1"/>
          </p:nvPr>
        </p:nvSpPr>
        <p:spPr/>
        <p:txBody>
          <a:bodyPr/>
          <a:lstStyle/>
          <a:p>
            <a:r>
              <a:rPr lang="en-US" dirty="0"/>
              <a:t>Spending some time on our pirate ship our current captain Dread Pirate Roberts would like an easy way to look through all of the gold that we have plundered this year. Here's a vector with the values of our latest hauls:</a:t>
            </a:r>
          </a:p>
          <a:p>
            <a:r>
              <a:rPr lang="en-US" dirty="0"/>
              <a:t>pounds &lt;- </a:t>
            </a:r>
            <a:r>
              <a:rPr lang="en-US" dirty="0">
                <a:solidFill>
                  <a:srgbClr val="008000"/>
                </a:solidFill>
              </a:rPr>
              <a:t>c</a:t>
            </a:r>
            <a:r>
              <a:rPr lang="en-US" dirty="0"/>
              <a:t>(45000, 50000, 35000, 40000, 35000, 45000, 10000, 15000) </a:t>
            </a:r>
          </a:p>
          <a:p>
            <a:endParaRPr lang="en-US" dirty="0"/>
          </a:p>
        </p:txBody>
      </p:sp>
    </p:spTree>
    <p:extLst>
      <p:ext uri="{BB962C8B-B14F-4D97-AF65-F5344CB8AC3E}">
        <p14:creationId xmlns:p14="http://schemas.microsoft.com/office/powerpoint/2010/main" val="449320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tutorial</a:t>
            </a:r>
          </a:p>
        </p:txBody>
      </p:sp>
      <p:sp>
        <p:nvSpPr>
          <p:cNvPr id="3" name="Content Placeholder 2"/>
          <p:cNvSpPr>
            <a:spLocks noGrp="1"/>
          </p:cNvSpPr>
          <p:nvPr>
            <p:ph idx="1"/>
          </p:nvPr>
        </p:nvSpPr>
        <p:spPr/>
        <p:txBody>
          <a:bodyPr/>
          <a:lstStyle/>
          <a:p>
            <a:r>
              <a:rPr lang="en-US" dirty="0"/>
              <a:t>Now that we have our vector here is how we would use a loop to print each value out on the screen!</a:t>
            </a:r>
          </a:p>
          <a:p>
            <a:r>
              <a:rPr lang="en-US" dirty="0">
                <a:solidFill>
                  <a:srgbClr val="008000"/>
                </a:solidFill>
              </a:rPr>
              <a:t>for</a:t>
            </a:r>
            <a:r>
              <a:rPr lang="en-US" dirty="0"/>
              <a:t>(</a:t>
            </a:r>
            <a:r>
              <a:rPr lang="en-US" dirty="0" err="1"/>
              <a:t>i</a:t>
            </a:r>
            <a:r>
              <a:rPr lang="en-US" dirty="0"/>
              <a:t> in 1:</a:t>
            </a:r>
            <a:r>
              <a:rPr lang="en-US" dirty="0">
                <a:solidFill>
                  <a:srgbClr val="008000"/>
                </a:solidFill>
              </a:rPr>
              <a:t>length</a:t>
            </a:r>
            <a:r>
              <a:rPr lang="en-US" dirty="0"/>
              <a:t>(pounds)){</a:t>
            </a:r>
          </a:p>
          <a:p>
            <a:pPr marL="457200" lvl="1" indent="0">
              <a:buNone/>
            </a:pPr>
            <a:r>
              <a:rPr lang="en-US" dirty="0"/>
              <a:t>         </a:t>
            </a:r>
            <a:r>
              <a:rPr lang="en-US" dirty="0">
                <a:solidFill>
                  <a:srgbClr val="008000"/>
                </a:solidFill>
              </a:rPr>
              <a:t>print</a:t>
            </a:r>
            <a:r>
              <a:rPr lang="en-US" dirty="0"/>
              <a:t>(pounds[</a:t>
            </a:r>
            <a:r>
              <a:rPr lang="en-US" dirty="0" err="1"/>
              <a:t>i</a:t>
            </a:r>
            <a:r>
              <a:rPr lang="en-US" dirty="0"/>
              <a:t>])</a:t>
            </a:r>
          </a:p>
          <a:p>
            <a:pPr marL="0" indent="0">
              <a:buNone/>
            </a:pPr>
            <a:r>
              <a:rPr lang="en-US" dirty="0"/>
              <a:t>    }</a:t>
            </a:r>
          </a:p>
          <a:p>
            <a:pPr marL="0" indent="0">
              <a:buNone/>
            </a:pPr>
            <a:r>
              <a:rPr lang="en-US" dirty="0"/>
              <a:t>Create the following for loop </a:t>
            </a:r>
            <a:r>
              <a:rPr lang="en-US" dirty="0">
                <a:sym typeface="Wingdings"/>
              </a:rPr>
              <a:t></a:t>
            </a:r>
            <a:endParaRPr lang="en-US" dirty="0"/>
          </a:p>
          <a:p>
            <a:pPr marL="0" indent="0">
              <a:buNone/>
            </a:pPr>
            <a:endParaRPr lang="en-US" dirty="0"/>
          </a:p>
        </p:txBody>
      </p:sp>
    </p:spTree>
    <p:extLst>
      <p:ext uri="{BB962C8B-B14F-4D97-AF65-F5344CB8AC3E}">
        <p14:creationId xmlns:p14="http://schemas.microsoft.com/office/powerpoint/2010/main" val="3006121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a:xfrm>
            <a:off x="457200" y="1600201"/>
            <a:ext cx="8229600" cy="1196364"/>
          </a:xfrm>
        </p:spPr>
        <p:txBody>
          <a:bodyPr>
            <a:normAutofit fontScale="85000" lnSpcReduction="20000"/>
          </a:bodyPr>
          <a:lstStyle/>
          <a:p>
            <a:r>
              <a:rPr lang="en-US" dirty="0"/>
              <a:t>Now that we are experts at creating for loops lets take a look back at our plate data </a:t>
            </a:r>
            <a:r>
              <a:rPr lang="en-US" dirty="0">
                <a:sym typeface="Wingdings"/>
              </a:rPr>
              <a:t></a:t>
            </a:r>
          </a:p>
          <a:p>
            <a:pPr marL="0" indent="0">
              <a:buNone/>
            </a:pPr>
            <a:r>
              <a:rPr lang="en-US" dirty="0"/>
              <a:t> </a:t>
            </a:r>
          </a:p>
        </p:txBody>
      </p:sp>
      <p:pic>
        <p:nvPicPr>
          <p:cNvPr id="4" name="Picture 3" descr="Screen Shot 2014-03-12 at 11.59.0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1573"/>
            <a:ext cx="9144000" cy="4296427"/>
          </a:xfrm>
          <a:prstGeom prst="rect">
            <a:avLst/>
          </a:prstGeom>
        </p:spPr>
      </p:pic>
    </p:spTree>
    <p:extLst>
      <p:ext uri="{BB962C8B-B14F-4D97-AF65-F5344CB8AC3E}">
        <p14:creationId xmlns:p14="http://schemas.microsoft.com/office/powerpoint/2010/main" val="165221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lstStyle/>
          <a:p>
            <a:r>
              <a:rPr lang="en-US" dirty="0"/>
              <a:t>In the last class we looked at using Standard Deviation(SD) and Standard Error, today we’re going to take a look at calculating z-scores.  </a:t>
            </a:r>
          </a:p>
          <a:p>
            <a:r>
              <a:rPr lang="en-US" dirty="0"/>
              <a:t>Often you want to have some measure for determining if an event is rare or not, the z-score is a great measure for this because it tells you how many SD’s from the mean you are!</a:t>
            </a:r>
          </a:p>
        </p:txBody>
      </p:sp>
    </p:spTree>
    <p:extLst>
      <p:ext uri="{BB962C8B-B14F-4D97-AF65-F5344CB8AC3E}">
        <p14:creationId xmlns:p14="http://schemas.microsoft.com/office/powerpoint/2010/main" val="409047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lstStyle/>
          <a:p>
            <a:r>
              <a:rPr lang="en-US" dirty="0"/>
              <a:t>To convert our data to what are essentially distances we will need some help!  </a:t>
            </a:r>
          </a:p>
          <a:p>
            <a:r>
              <a:rPr lang="en-US" dirty="0"/>
              <a:t>First we will need some data to play with!</a:t>
            </a:r>
          </a:p>
          <a:p>
            <a:pPr lvl="1"/>
            <a:r>
              <a:rPr lang="en-US" dirty="0"/>
              <a:t>Import your plate data using </a:t>
            </a:r>
            <a:r>
              <a:rPr lang="en-US" dirty="0" err="1">
                <a:solidFill>
                  <a:srgbClr val="008000"/>
                </a:solidFill>
              </a:rPr>
              <a:t>read.table</a:t>
            </a:r>
            <a:r>
              <a:rPr lang="en-US" dirty="0">
                <a:solidFill>
                  <a:srgbClr val="008000"/>
                </a:solidFill>
              </a:rPr>
              <a:t>()</a:t>
            </a:r>
          </a:p>
          <a:p>
            <a:pPr lvl="2"/>
            <a:r>
              <a:rPr lang="en-US" dirty="0"/>
              <a:t>Make sure that you say that the data is tab separated!</a:t>
            </a:r>
          </a:p>
          <a:p>
            <a:pPr lvl="1"/>
            <a:r>
              <a:rPr lang="en-US" dirty="0"/>
              <a:t>Make sure that you convert your data to a matrix</a:t>
            </a:r>
          </a:p>
          <a:p>
            <a:pPr lvl="2"/>
            <a:r>
              <a:rPr lang="en-US" dirty="0">
                <a:solidFill>
                  <a:srgbClr val="000000"/>
                </a:solidFill>
              </a:rPr>
              <a:t>data</a:t>
            </a:r>
            <a:r>
              <a:rPr lang="en-US" dirty="0">
                <a:solidFill>
                  <a:srgbClr val="008000"/>
                </a:solidFill>
              </a:rPr>
              <a:t> </a:t>
            </a:r>
            <a:r>
              <a:rPr lang="en-US" dirty="0">
                <a:solidFill>
                  <a:srgbClr val="000000"/>
                </a:solidFill>
              </a:rPr>
              <a:t>&lt;-</a:t>
            </a:r>
            <a:r>
              <a:rPr lang="en-US" dirty="0">
                <a:solidFill>
                  <a:srgbClr val="008000"/>
                </a:solidFill>
              </a:rPr>
              <a:t> </a:t>
            </a:r>
            <a:r>
              <a:rPr lang="en-US" dirty="0" err="1">
                <a:solidFill>
                  <a:srgbClr val="008000"/>
                </a:solidFill>
              </a:rPr>
              <a:t>as.matrix</a:t>
            </a:r>
            <a:r>
              <a:rPr lang="en-US" dirty="0">
                <a:solidFill>
                  <a:srgbClr val="008000"/>
                </a:solidFill>
              </a:rPr>
              <a:t>(</a:t>
            </a:r>
            <a:r>
              <a:rPr lang="en-US" dirty="0">
                <a:solidFill>
                  <a:srgbClr val="000000"/>
                </a:solidFill>
              </a:rPr>
              <a:t>data</a:t>
            </a:r>
            <a:r>
              <a:rPr lang="en-US" dirty="0">
                <a:solidFill>
                  <a:srgbClr val="008000"/>
                </a:solidFill>
              </a:rPr>
              <a:t>)</a:t>
            </a:r>
          </a:p>
          <a:p>
            <a:pPr lvl="1"/>
            <a:r>
              <a:rPr lang="en-US" dirty="0"/>
              <a:t>Calculate the </a:t>
            </a:r>
            <a:r>
              <a:rPr lang="en-US" dirty="0">
                <a:solidFill>
                  <a:srgbClr val="008000"/>
                </a:solidFill>
              </a:rPr>
              <a:t>mean()</a:t>
            </a:r>
            <a:r>
              <a:rPr lang="en-US" dirty="0"/>
              <a:t> and </a:t>
            </a:r>
            <a:r>
              <a:rPr lang="en-US" dirty="0" err="1">
                <a:solidFill>
                  <a:srgbClr val="008000"/>
                </a:solidFill>
              </a:rPr>
              <a:t>sd</a:t>
            </a:r>
            <a:r>
              <a:rPr lang="en-US" dirty="0">
                <a:solidFill>
                  <a:srgbClr val="008000"/>
                </a:solidFill>
              </a:rPr>
              <a:t>()</a:t>
            </a:r>
            <a:r>
              <a:rPr lang="en-US" dirty="0"/>
              <a:t> for the data</a:t>
            </a:r>
          </a:p>
          <a:p>
            <a:endParaRPr lang="en-US" dirty="0"/>
          </a:p>
        </p:txBody>
      </p:sp>
    </p:spTree>
    <p:extLst>
      <p:ext uri="{BB962C8B-B14F-4D97-AF65-F5344CB8AC3E}">
        <p14:creationId xmlns:p14="http://schemas.microsoft.com/office/powerpoint/2010/main" val="1812842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r>
              <a:rPr lang="en-US" dirty="0" err="1"/>
              <a:t>image_data</a:t>
            </a:r>
            <a:r>
              <a:rPr lang="en-US" dirty="0"/>
              <a:t> &lt;- </a:t>
            </a:r>
            <a:r>
              <a:rPr lang="en-US" dirty="0" err="1">
                <a:solidFill>
                  <a:srgbClr val="008000"/>
                </a:solidFill>
              </a:rPr>
              <a:t>read.table</a:t>
            </a:r>
            <a:r>
              <a:rPr lang="en-US" dirty="0"/>
              <a:t>("</a:t>
            </a:r>
            <a:r>
              <a:rPr lang="en-US" dirty="0" err="1"/>
              <a:t>image_data.txt</a:t>
            </a:r>
            <a:r>
              <a:rPr lang="en-US" dirty="0"/>
              <a:t>", </a:t>
            </a:r>
            <a:r>
              <a:rPr lang="en-US" dirty="0" err="1">
                <a:solidFill>
                  <a:srgbClr val="008000"/>
                </a:solidFill>
              </a:rPr>
              <a:t>sep</a:t>
            </a:r>
            <a:r>
              <a:rPr lang="en-US" dirty="0"/>
              <a:t>="\t")</a:t>
            </a:r>
          </a:p>
          <a:p>
            <a:r>
              <a:rPr lang="en-US" dirty="0" err="1"/>
              <a:t>Image_data</a:t>
            </a:r>
            <a:r>
              <a:rPr lang="en-US" dirty="0"/>
              <a:t> &lt;- </a:t>
            </a:r>
            <a:r>
              <a:rPr lang="en-US" dirty="0" err="1">
                <a:solidFill>
                  <a:srgbClr val="008000"/>
                </a:solidFill>
              </a:rPr>
              <a:t>as.matrix</a:t>
            </a:r>
            <a:r>
              <a:rPr lang="en-US" dirty="0"/>
              <a:t>(</a:t>
            </a:r>
            <a:r>
              <a:rPr lang="en-US" dirty="0" err="1"/>
              <a:t>image_data</a:t>
            </a:r>
            <a:r>
              <a:rPr lang="en-US" dirty="0"/>
              <a:t>)</a:t>
            </a:r>
          </a:p>
          <a:p>
            <a:r>
              <a:rPr lang="en-US" dirty="0" err="1"/>
              <a:t>mean_data</a:t>
            </a:r>
            <a:r>
              <a:rPr lang="en-US" dirty="0"/>
              <a:t> &lt;- </a:t>
            </a:r>
            <a:r>
              <a:rPr lang="en-US" dirty="0">
                <a:solidFill>
                  <a:srgbClr val="008000"/>
                </a:solidFill>
              </a:rPr>
              <a:t>mean</a:t>
            </a:r>
            <a:r>
              <a:rPr lang="en-US" dirty="0"/>
              <a:t>(</a:t>
            </a:r>
            <a:r>
              <a:rPr lang="en-US" dirty="0" err="1"/>
              <a:t>image_data</a:t>
            </a:r>
            <a:r>
              <a:rPr lang="en-US" dirty="0"/>
              <a:t>)</a:t>
            </a:r>
          </a:p>
          <a:p>
            <a:r>
              <a:rPr lang="en-US" dirty="0" err="1"/>
              <a:t>sd_data</a:t>
            </a:r>
            <a:r>
              <a:rPr lang="en-US" dirty="0"/>
              <a:t> &lt;- </a:t>
            </a:r>
            <a:r>
              <a:rPr lang="en-US" dirty="0" err="1">
                <a:solidFill>
                  <a:srgbClr val="008000"/>
                </a:solidFill>
              </a:rPr>
              <a:t>sd</a:t>
            </a:r>
            <a:r>
              <a:rPr lang="en-US" dirty="0"/>
              <a:t>(</a:t>
            </a:r>
            <a:r>
              <a:rPr lang="en-US" dirty="0" err="1"/>
              <a:t>image_data</a:t>
            </a:r>
            <a:r>
              <a:rPr lang="en-US" dirty="0"/>
              <a:t>)</a:t>
            </a:r>
          </a:p>
          <a:p>
            <a:endParaRPr lang="en-US" dirty="0"/>
          </a:p>
        </p:txBody>
      </p:sp>
    </p:spTree>
    <p:extLst>
      <p:ext uri="{BB962C8B-B14F-4D97-AF65-F5344CB8AC3E}">
        <p14:creationId xmlns:p14="http://schemas.microsoft.com/office/powerpoint/2010/main" val="498390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32551</TotalTime>
  <Words>1200</Words>
  <Application>Microsoft Office PowerPoint</Application>
  <PresentationFormat>On-screen Show (4:3)</PresentationFormat>
  <Paragraphs>129</Paragraphs>
  <Slides>26</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Office Theme</vt:lpstr>
      <vt:lpstr>R The Tutorial Class 2 Loops and Factors  </vt:lpstr>
      <vt:lpstr>Loops</vt:lpstr>
      <vt:lpstr>Loops</vt:lpstr>
      <vt:lpstr>Loops tutorial</vt:lpstr>
      <vt:lpstr>Loops tutorial</vt:lpstr>
      <vt:lpstr>Loops</vt:lpstr>
      <vt:lpstr>Loops</vt:lpstr>
      <vt:lpstr>Loops</vt:lpstr>
      <vt:lpstr>Results</vt:lpstr>
      <vt:lpstr>Loops</vt:lpstr>
      <vt:lpstr>Results</vt:lpstr>
      <vt:lpstr>Loops</vt:lpstr>
      <vt:lpstr>Results</vt:lpstr>
      <vt:lpstr>Factors</vt:lpstr>
      <vt:lpstr>Creating Factors</vt:lpstr>
      <vt:lpstr>Creating Factors</vt:lpstr>
      <vt:lpstr>Creating Factors</vt:lpstr>
      <vt:lpstr>Creating Factors</vt:lpstr>
      <vt:lpstr>Creating Factors</vt:lpstr>
      <vt:lpstr>Plotting Factors</vt:lpstr>
      <vt:lpstr>Plotting Factors</vt:lpstr>
      <vt:lpstr>Plotting Factors</vt:lpstr>
      <vt:lpstr>Plotting Factors</vt:lpstr>
      <vt:lpstr>Plotting Factors</vt:lpstr>
      <vt:lpstr>Plotting Factors</vt:lpstr>
      <vt:lpstr>End of Lecture 2</vt:lpstr>
    </vt:vector>
  </TitlesOfParts>
  <Company>Harvard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The Tutorial Class 2</dc:title>
  <dc:creator>Alos Diallo</dc:creator>
  <cp:lastModifiedBy>Alos Diallo</cp:lastModifiedBy>
  <cp:revision>93</cp:revision>
  <dcterms:created xsi:type="dcterms:W3CDTF">2014-01-26T16:56:05Z</dcterms:created>
  <dcterms:modified xsi:type="dcterms:W3CDTF">2020-02-05T22:34:09Z</dcterms:modified>
</cp:coreProperties>
</file>