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B327E7-2B8D-4F4F-AF54-73CCEC11188F}">
  <a:tblStyle styleId="{55B327E7-2B8D-4F4F-AF54-73CCEC1118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71d53f5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71d53f5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a71d53f5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a71d53f5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a71d53f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a71d53f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stuff like structure of course, prerequisites, expectations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71d53f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71d53f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stuff like structure of course, prerequisites, expectations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a71d53f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a71d53f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a71d53f5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a71d53f5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a71d53f5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a71d53f5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71d53f5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a71d53f5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71d53f5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a71d53f5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a71d53f5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a71d53f5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stuff like structure of course, prerequisites, expectations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71d53f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71d53f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personalized welcome?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71d53f5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71d53f5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71d53f5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71d53f5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a71d53f5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a71d53f5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71d53f5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a71d53f5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71d53f5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71d53f5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a71d53f5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a71d53f5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a71d53f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a71d53f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stuff like structure of course, prerequisites, expectations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71d53f5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a71d53f5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71d53f5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a71d53f5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a71d53f5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a71d53f5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stuff like structure of course, prerequisites, expectations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71d53f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71d53f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stuff like structure of course, prerequisites, expectations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a71d53f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a71d53f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a71d53f5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a71d53f5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stuff like structure of course, prerequisites, expectations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71d53f5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71d53f5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stuff like structure of course, prerequisites, expectations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71d53f5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a71d53f5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1f66b9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1f66b9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71d53f4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71d53f4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71d53f4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71d53f4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71d53f5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71d53f5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71d53f5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71d53f5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a71d53f5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a71d53f5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71d53f5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71d53f5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html/html_elements.asp" TargetMode="External"/><Relationship Id="rId4" Type="http://schemas.openxmlformats.org/officeDocument/2006/relationships/hyperlink" Target="https://developer.mozilla.org/en-US/docs/Web/HTML/Elemen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cssref/default.asp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etbootstrap.com/docs/4.5/getting-started/introduction/" TargetMode="External"/><Relationship Id="rId4" Type="http://schemas.openxmlformats.org/officeDocument/2006/relationships/hyperlink" Target="https://getbootstrap.com/docs/4.5/components/alerts/" TargetMode="External"/><Relationship Id="rId5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ass-lang.com/instal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w3schools.com/tags/att_form_action.asp" TargetMode="External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s50.harvard.edu/summer/web/2020/syllabu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E-33a Section 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and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Command Line / Terminal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ls 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Lists all files and directories in the current folder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“ls -a” lists </a:t>
            </a:r>
            <a:r>
              <a:rPr b="1"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all </a:t>
            </a: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files and directories, including hidden files. (These can include files that contain formatting details, as well as a git file, which we normally do not need to worry about)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mv &lt;old file path&gt; &lt;new file path&gt;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Used to move or rename files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moving to another directory, make sure to put at “/” at the end of the new file path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CTRL-C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Aborts the current command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Command Line / Terminal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touch &lt;file name&gt;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creates a new file in your current directory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isn’t really a command, but if you have a large file/directory name, beginning to type the name and then pressing TAB will autocomplete. 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clear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clears up what is currently displayed to reduce clutter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UP and DOWN arrows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Use these to toggle through past commands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Edit files using nano or vim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Review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Markup Language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429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the </a:t>
            </a:r>
            <a:r>
              <a:rPr b="1" lang="en"/>
              <a:t>structure</a:t>
            </a:r>
            <a:r>
              <a:rPr lang="en"/>
              <a:t> of a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Tags</a:t>
            </a:r>
            <a:r>
              <a:rPr lang="en"/>
              <a:t> are used to outline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Attributes </a:t>
            </a:r>
            <a:r>
              <a:rPr lang="en"/>
              <a:t>are used to describe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are </a:t>
            </a:r>
            <a:r>
              <a:rPr b="1" lang="en"/>
              <a:t>nested</a:t>
            </a:r>
            <a:r>
              <a:rPr lang="en"/>
              <a:t> within other tags</a:t>
            </a:r>
            <a:endParaRPr/>
          </a:p>
        </p:txBody>
      </p:sp>
      <p:pic>
        <p:nvPicPr>
          <p:cNvPr descr="HTML - Wikipedia"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250" y="362300"/>
            <a:ext cx="4418900" cy="44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(DOM)</a:t>
            </a:r>
            <a:endParaRPr/>
          </a:p>
        </p:txBody>
      </p:sp>
      <p:pic>
        <p:nvPicPr>
          <p:cNvPr descr="JavaScript DOM Nodes - Tutorial Republic"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225" y="1166400"/>
            <a:ext cx="5586350" cy="37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Overview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429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&lt;!DOCTYPE html&gt;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/>
              <a:t>&lt;html lang=“en”&gt;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/>
              <a:t>	&lt;head&gt;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/>
              <a:t>		&lt;title&gt;Page Title&lt;/title&gt;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/>
              <a:t>	&lt;/head&gt;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/>
              <a:t>	&lt;body&gt;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/>
              <a:t>		Page Content Here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/>
              <a:t>	&lt;/body&gt;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1600"/>
              <a:t>&lt;/html&gt;</a:t>
            </a:r>
            <a:endParaRPr sz="1600"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300" y="355925"/>
            <a:ext cx="3528024" cy="436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Commonly Used Tags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Headings (h1 -&gt; h6)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(a)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Paragraphs (p)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(img)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Ordered/Unordered Lists and List items (ol, ul, li)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Tables (table)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Forms (form)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 (input)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about more tags: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“How to include _______ in an HTML page”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out sites like</a:t>
            </a:r>
            <a:r>
              <a:rPr lang="en" u="sng">
                <a:solidFill>
                  <a:schemeClr val="hlink"/>
                </a:solidFill>
                <a:hlinkClick r:id="rId3"/>
              </a:rPr>
              <a:t> W3 Schools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Mozilla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web page with at least 4 different tags within the body.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in-class example (</a:t>
            </a:r>
            <a:r>
              <a:rPr b="1" lang="en"/>
              <a:t>section.html</a:t>
            </a:r>
            <a:r>
              <a:rPr lang="en"/>
              <a:t>), we’ll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heading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unordered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paragraph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table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64" name="Google Shape;164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429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add style to our web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added by: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style attributes to HTML tags (worst)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Writing within a style tag in the page head (better)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Writing in a separate </a:t>
            </a:r>
            <a:r>
              <a:rPr b="1" lang="en"/>
              <a:t>.css</a:t>
            </a:r>
            <a:r>
              <a:rPr lang="en"/>
              <a:t> file and linking to that file in the page head (best)</a:t>
            </a:r>
            <a:endParaRPr/>
          </a:p>
        </p:txBody>
      </p:sp>
      <p:pic>
        <p:nvPicPr>
          <p:cNvPr descr="CSS Courses and Learning Path | Pluralsight"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950" y="-359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 and Specificity</a:t>
            </a:r>
            <a:endParaRPr/>
          </a:p>
        </p:txBody>
      </p:sp>
      <p:graphicFrame>
        <p:nvGraphicFramePr>
          <p:cNvPr id="177" name="Google Shape;177;p33"/>
          <p:cNvGraphicFramePr/>
          <p:nvPr/>
        </p:nvGraphicFramePr>
        <p:xfrm>
          <a:off x="3419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{55B327E7-2B8D-4F4F-AF54-73CCEC11188F}</a:tableStyleId>
              </a:tblPr>
              <a:tblGrid>
                <a:gridCol w="2616525"/>
                <a:gridCol w="2616525"/>
                <a:gridCol w="2616525"/>
              </a:tblGrid>
              <a:tr h="53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Selector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How to Reference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Priority Given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In-line CSS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Within tag (eg: &lt;p style=”...”&gt;)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First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Hashtag (eg: #some_id {...})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Second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class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Period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(eg: .some_class {...})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Third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Element Type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Element Name (eg: h1 {...})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63" y="551475"/>
            <a:ext cx="8413475" cy="41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Attributes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text-align (center, left, right)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font-size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background-color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margin/border/padding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height, 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Many More!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Style to our HTML page: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the color of the heading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 the heading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Challenge: highlight rows on mouse hover (We can use the CSS </a:t>
            </a:r>
            <a:r>
              <a:rPr lang="en"/>
              <a:t>pseudo class</a:t>
            </a:r>
            <a:r>
              <a:rPr lang="en"/>
              <a:t> :hover)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4572000" y="11176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 Software useful for styling websites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Started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out </a:t>
            </a:r>
            <a:r>
              <a:rPr lang="en"/>
              <a:t>components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Exercise: Let’s work on making our page look even nicer with Bootstrap!</a:t>
            </a:r>
            <a:endParaRPr/>
          </a:p>
        </p:txBody>
      </p:sp>
      <p:pic>
        <p:nvPicPr>
          <p:cNvPr descr="Upgrade Bootstrap 4 Alpha 6 to Beta - WDstack - Medium" id="201" name="Google Shape;2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25" y="1236002"/>
            <a:ext cx="3927151" cy="329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Design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for styling only applied when certain conditions are met.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Query for applying styling only on a </a:t>
            </a:r>
            <a:r>
              <a:rPr lang="en"/>
              <a:t>small mobile screen: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@media only screen and (max-width: 600px)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Exercise: Here we’ll use the </a:t>
            </a:r>
            <a:r>
              <a:rPr b="1" lang="en"/>
              <a:t>display </a:t>
            </a:r>
            <a:r>
              <a:rPr lang="en"/>
              <a:t>tag to show hidden content only on small screens.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Responsive Methods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152475"/>
            <a:ext cx="377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 Boxes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Demonstration: Let’s take a look at how we can implement these!</a:t>
            </a:r>
            <a:endParaRPr/>
          </a:p>
        </p:txBody>
      </p:sp>
      <p:pic>
        <p:nvPicPr>
          <p:cNvPr descr="How the Bootstrap 4 Grid Works - UX Planet"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23" y="1183600"/>
            <a:ext cx="4593550" cy="32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</a:t>
            </a:r>
            <a:endParaRPr/>
          </a:p>
        </p:txBody>
      </p:sp>
      <p:sp>
        <p:nvSpPr>
          <p:cNvPr id="225" name="Google Shape;225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Syntactically Awesome Style Sheets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Declaration of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Nesting of CSS Selectors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</a:t>
            </a:r>
            <a:r>
              <a:rPr lang="en"/>
              <a:t>Styling</a:t>
            </a:r>
            <a:r>
              <a:rPr lang="en"/>
              <a:t> Classes that can be Extended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compiled into a CSS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First, make sure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download Sass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 with command </a:t>
            </a:r>
            <a:r>
              <a:rPr b="1" lang="en"/>
              <a:t>sass file.scss:file.css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track changes with </a:t>
            </a:r>
            <a:r>
              <a:rPr b="1" lang="en"/>
              <a:t>sass --watch </a:t>
            </a:r>
            <a:r>
              <a:rPr b="1" lang="en"/>
              <a:t>file.scss:file.css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Sass file to replace our current CSS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variables to describe colors or width/heights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inheritance to make each set of </a:t>
            </a:r>
            <a:r>
              <a:rPr b="1" lang="en"/>
              <a:t>div</a:t>
            </a:r>
            <a:r>
              <a:rPr lang="en"/>
              <a:t>s a different color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Preview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Re-Making Google</a:t>
            </a:r>
            <a:endParaRPr/>
          </a:p>
        </p:txBody>
      </p:sp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311700" y="1152475"/>
            <a:ext cx="404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be creating a functional Google Search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be useful to look up and get an idea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Form </a:t>
            </a:r>
            <a:r>
              <a:rPr lang="en" u="sng">
                <a:solidFill>
                  <a:schemeClr val="hlink"/>
                </a:solidFill>
                <a:hlinkClick r:id="rId3"/>
              </a:rPr>
              <a:t>Action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when you make a google search. Try the Chrome Inspector and the URL bar for this.</a:t>
            </a:r>
            <a:endParaRPr/>
          </a:p>
        </p:txBody>
      </p:sp>
      <p:pic>
        <p:nvPicPr>
          <p:cNvPr descr="Google Search - Wikipedia" id="248" name="Google Shape;24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250" y="1591125"/>
            <a:ext cx="4377050" cy="27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E-33a Section 0</a:t>
            </a:r>
            <a:endParaRPr/>
          </a:p>
        </p:txBody>
      </p:sp>
      <p:sp>
        <p:nvSpPr>
          <p:cNvPr id="254" name="Google Shape;254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and CSS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Logistics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to sign up for 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out the syllabus at </a:t>
            </a:r>
            <a:r>
              <a:rPr lang="en" sz="1700" u="sng">
                <a:solidFill>
                  <a:schemeClr val="accent5"/>
                </a:solidFill>
                <a:hlinkClick r:id="rId3"/>
              </a:rPr>
              <a:t>cs50.harvard.edu/summer/web/2020/syllabus/</a:t>
            </a:r>
            <a:r>
              <a:rPr lang="en"/>
              <a:t> for: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Lecture Release Dates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Project Release/Due Dates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Collaboration Policy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Grading Policy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Watch Lectures 0, 1, and 2 this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0 due at 11:59pm on June 28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 Logistics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join the meeting, your microphone will automatically be muted, but feel free to unmute it when you wish to speak, then mute it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I’ll pause for questions periodically, but feel free to use the “Raise Hand” feature if you have a question and I’m still talking!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is encouraged, but of course not required.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Preparation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AEAEAE"/>
                </a:solidFill>
              </a:rPr>
              <a:t>Sections prep:</a:t>
            </a:r>
            <a:endParaRPr b="1" sz="1750">
              <a:solidFill>
                <a:srgbClr val="AEAE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AEAEAE"/>
                </a:solidFill>
              </a:rPr>
              <a:t>● Watch the lecture ahead of the section</a:t>
            </a:r>
            <a:endParaRPr sz="1750">
              <a:solidFill>
                <a:srgbClr val="AEAE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AEAEAE"/>
                </a:solidFill>
              </a:rPr>
              <a:t>● Review the project requirements early</a:t>
            </a:r>
            <a:endParaRPr sz="1750">
              <a:solidFill>
                <a:srgbClr val="AEAE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AEAE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AEAE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AEAEAE"/>
                </a:solidFill>
              </a:rPr>
              <a:t>Office hours prep:</a:t>
            </a:r>
            <a:endParaRPr b="1" sz="1750">
              <a:solidFill>
                <a:srgbClr val="AEAE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AEAEAE"/>
                </a:solidFill>
              </a:rPr>
              <a:t>● List your questions ahead of time to streamline the discussion and assure all</a:t>
            </a:r>
            <a:endParaRPr sz="1750">
              <a:solidFill>
                <a:srgbClr val="AEAE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AEAEAE"/>
                </a:solidFill>
              </a:rPr>
              <a:t>questions are answered</a:t>
            </a:r>
            <a:endParaRPr sz="1750">
              <a:solidFill>
                <a:srgbClr val="AEAE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AEAEAE"/>
                </a:solidFill>
              </a:rPr>
              <a:t>● Write your questions down the moment they come to mind and address later</a:t>
            </a:r>
            <a:endParaRPr sz="1750">
              <a:solidFill>
                <a:srgbClr val="AEAE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Grading/Projects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projects with equal weight + 1 final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Correctness, Design, and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Tips for Projects: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all requirements!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early!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online searches, Ed, office hours, and peers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Correctness &gt; Design &gt; 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a Google Form with each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new Git Repository for each project and commit regularly! (You’ll learn how to do this in the next lecture)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to submit all files associated with that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 Tools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 Inspector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Q&amp;A Forums (Stack Overflow, GitHub,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 (Your questions and other questions)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 Hours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Command Line / Terminal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2"/>
                </a:solidFill>
              </a:rPr>
              <a:t>cd &lt;directory name&gt;</a:t>
            </a:r>
            <a:endParaRPr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accent2"/>
                </a:solidFill>
              </a:rPr>
              <a:t>stands for “change directory” and moves you into the directory passed as an argument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2"/>
                </a:solidFill>
              </a:rPr>
              <a:t>current directory/parent directory:</a:t>
            </a:r>
            <a:endParaRPr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accent2"/>
                </a:solidFill>
              </a:rPr>
              <a:t>“.” can be used in place of the current directory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accent2"/>
                </a:solidFill>
              </a:rPr>
              <a:t>“..” can be used in place of the parent directory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2"/>
                </a:solidFill>
              </a:rPr>
              <a:t>mkdir &lt;directory name&gt;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accent2"/>
                </a:solidFill>
              </a:rPr>
              <a:t>Used to create a new Directory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2"/>
                </a:solidFill>
              </a:rPr>
              <a:t>rm &lt;file name&gt;</a:t>
            </a:r>
            <a:endParaRPr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accent2"/>
                </a:solidFill>
              </a:rPr>
              <a:t>permanently removes file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accent2"/>
                </a:solidFill>
              </a:rPr>
              <a:t>to remove an entire directory: “rm -r &lt;directory name&gt;” (the -r stands for ‘recursive’)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