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Laura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Lucas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Lucas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Louis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/>
              <a:t>Louis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Loic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Loic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/>
              <a:t>Loic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Laura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Louis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Loic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Laura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3000"/>
              <a:t>Laura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Découpé en 3 ibjectifs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2400"/>
              <a:t>Laura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2400"/>
              <a:t>Loic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2400"/>
              <a:t>Louis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/>
              <a:t>Louis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Lucas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2400"/>
              <a:t>Lucas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0" y="-5953"/>
            <a:ext cx="9144066" cy="5149217"/>
            <a:chOff x="0" y="-8466"/>
            <a:chExt cx="12192088" cy="6866539"/>
          </a:xfrm>
        </p:grpSpPr>
        <p:sp>
          <p:nvSpPr>
            <p:cNvPr id="23" name="Shape 23"/>
            <p:cNvSpPr/>
            <p:nvPr/>
          </p:nvSpPr>
          <p:spPr>
            <a:xfrm>
              <a:off x="0" y="-8466"/>
              <a:ext cx="863700" cy="5697899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24" name="Shape 24"/>
            <p:cNvCxnSpPr/>
            <p:nvPr/>
          </p:nvCxnSpPr>
          <p:spPr>
            <a:xfrm>
              <a:off x="9371013" y="-528"/>
              <a:ext cx="1219199" cy="68586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4824" y="3681167"/>
              <a:ext cx="4764000" cy="3176699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2100" y="-8466"/>
              <a:ext cx="30066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2788" y="-8466"/>
              <a:ext cx="2589299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863" y="3047706"/>
              <a:ext cx="3259200" cy="38102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199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188" y="-8466"/>
              <a:ext cx="12906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9463" y="-8466"/>
              <a:ext cx="12495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138" y="3589085"/>
              <a:ext cx="1817699" cy="32687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x="1130300" y="1803400"/>
            <a:ext cx="5825099" cy="1234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0" baseline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0" baseline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0" baseline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0" baseline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2"/>
                </a:solidFill>
              </a:defRPr>
            </a:lvl6pPr>
            <a:lvl7pPr indent="0" marL="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2"/>
                </a:solidFill>
              </a:defRPr>
            </a:lvl7pPr>
            <a:lvl8pPr indent="0" marL="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2"/>
                </a:solidFill>
              </a:defRPr>
            </a:lvl8pPr>
            <a:lvl9pPr indent="0" marL="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130300" y="3038124"/>
            <a:ext cx="5825099" cy="8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  <a:defRPr b="0" baseline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  <a:defRPr b="0" baseline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  <a:defRPr b="0" baseline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  <a:defRPr b="0" baseline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  <a:defRPr b="0" baseline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  <a:defRPr b="0" baseline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  <a:defRPr b="0" baseline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  <a:defRPr b="0" baseline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  <a:defRPr b="0" baseline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re et légen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508001" y="457200"/>
            <a:ext cx="6447599" cy="25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spcBef>
                <a:spcPts val="0"/>
              </a:spcBef>
              <a:defRPr b="0" sz="3300" cap="none"/>
            </a:lvl1pPr>
            <a:lvl2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508001" y="3352800"/>
            <a:ext cx="6447599" cy="117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 algn="l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1400">
                <a:solidFill>
                  <a:srgbClr val="3F3F3F"/>
                </a:solidFill>
              </a:defRPr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200">
                <a:solidFill>
                  <a:srgbClr val="888888"/>
                </a:solidFill>
              </a:defRPr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tion avec légen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06003" y="592931"/>
            <a:ext cx="457200" cy="43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fr" sz="6000" u="none" cap="none" strike="noStrik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669881" y="2164556"/>
            <a:ext cx="457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fr" sz="6000" u="none" cap="none" strike="noStrik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698500" y="457200"/>
            <a:ext cx="6070499" cy="22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spcBef>
                <a:spcPts val="0"/>
              </a:spcBef>
              <a:defRPr b="0" sz="3300" cap="none"/>
            </a:lvl1pPr>
            <a:lvl2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024604" y="2724150"/>
            <a:ext cx="5418300" cy="28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0" marL="342900" rtl="0">
              <a:spcBef>
                <a:spcPts val="0"/>
              </a:spcBef>
              <a:buFont typeface="Trebuchet MS"/>
              <a:buNone/>
              <a:defRPr/>
            </a:lvl2pPr>
            <a:lvl3pPr indent="0" marL="685800" rtl="0">
              <a:spcBef>
                <a:spcPts val="0"/>
              </a:spcBef>
              <a:buFont typeface="Trebuchet MS"/>
              <a:buNone/>
              <a:defRPr/>
            </a:lvl3pPr>
            <a:lvl4pPr indent="0" marL="1028700" rtl="0">
              <a:spcBef>
                <a:spcPts val="0"/>
              </a:spcBef>
              <a:buFont typeface="Trebuchet MS"/>
              <a:buNone/>
              <a:defRPr/>
            </a:lvl4pPr>
            <a:lvl5pPr indent="0" marL="137160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08001" y="3352800"/>
            <a:ext cx="6447599" cy="117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 algn="l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1400">
                <a:solidFill>
                  <a:srgbClr val="3F3F3F"/>
                </a:solidFill>
              </a:defRPr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200">
                <a:solidFill>
                  <a:srgbClr val="888888"/>
                </a:solidFill>
              </a:defRPr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rte n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08001" y="1448991"/>
            <a:ext cx="6447599" cy="1946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spcBef>
                <a:spcPts val="0"/>
              </a:spcBef>
              <a:defRPr b="0" sz="3300" cap="none"/>
            </a:lvl1pPr>
            <a:lvl2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08001" y="3395585"/>
            <a:ext cx="6447599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 algn="l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1400">
                <a:solidFill>
                  <a:srgbClr val="3F3F3F"/>
                </a:solidFill>
              </a:defRPr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200">
                <a:solidFill>
                  <a:srgbClr val="888888"/>
                </a:solidFill>
              </a:defRPr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rte nom cita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06003" y="592931"/>
            <a:ext cx="457200" cy="43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fr" sz="6000" u="none" cap="none" strike="noStrik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669881" y="2164556"/>
            <a:ext cx="457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fr" sz="6000" u="none" cap="none" strike="noStrik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698500" y="457200"/>
            <a:ext cx="6070499" cy="22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spcBef>
                <a:spcPts val="0"/>
              </a:spcBef>
              <a:defRPr b="0" sz="3300" cap="none"/>
            </a:lvl1pPr>
            <a:lvl2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07998" y="3009900"/>
            <a:ext cx="6447599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0" marL="342900" rtl="0">
              <a:spcBef>
                <a:spcPts val="0"/>
              </a:spcBef>
              <a:buFont typeface="Trebuchet MS"/>
              <a:buNone/>
              <a:defRPr/>
            </a:lvl2pPr>
            <a:lvl3pPr indent="0" marL="685800" rtl="0">
              <a:spcBef>
                <a:spcPts val="0"/>
              </a:spcBef>
              <a:buFont typeface="Trebuchet MS"/>
              <a:buNone/>
              <a:defRPr/>
            </a:lvl3pPr>
            <a:lvl4pPr indent="0" marL="1028700" rtl="0">
              <a:spcBef>
                <a:spcPts val="0"/>
              </a:spcBef>
              <a:buFont typeface="Trebuchet MS"/>
              <a:buNone/>
              <a:defRPr/>
            </a:lvl4pPr>
            <a:lvl5pPr indent="0" marL="137160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508001" y="3395585"/>
            <a:ext cx="6447599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 algn="l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400">
                <a:solidFill>
                  <a:srgbClr val="7F7F7F"/>
                </a:solidFill>
              </a:defRPr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200">
                <a:solidFill>
                  <a:srgbClr val="888888"/>
                </a:solidFill>
              </a:defRPr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rai ou faux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514349" y="457200"/>
            <a:ext cx="6441299" cy="22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spcBef>
                <a:spcPts val="0"/>
              </a:spcBef>
              <a:defRPr b="0" sz="3300" cap="none"/>
            </a:lvl1pPr>
            <a:lvl2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07998" y="3009900"/>
            <a:ext cx="6447599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0" marL="342900" rtl="0">
              <a:spcBef>
                <a:spcPts val="0"/>
              </a:spcBef>
              <a:buFont typeface="Trebuchet MS"/>
              <a:buNone/>
              <a:defRPr/>
            </a:lvl2pPr>
            <a:lvl3pPr indent="0" marL="685800" rtl="0">
              <a:spcBef>
                <a:spcPts val="0"/>
              </a:spcBef>
              <a:buFont typeface="Trebuchet MS"/>
              <a:buNone/>
              <a:defRPr/>
            </a:lvl3pPr>
            <a:lvl4pPr indent="0" marL="1028700" rtl="0">
              <a:spcBef>
                <a:spcPts val="0"/>
              </a:spcBef>
              <a:buFont typeface="Trebuchet MS"/>
              <a:buNone/>
              <a:defRPr/>
            </a:lvl4pPr>
            <a:lvl5pPr indent="0" marL="137160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508001" y="3395585"/>
            <a:ext cx="6447599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 algn="l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400">
                <a:solidFill>
                  <a:srgbClr val="7F7F7F"/>
                </a:solidFill>
              </a:defRPr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200">
                <a:solidFill>
                  <a:srgbClr val="888888"/>
                </a:solidFill>
              </a:defRPr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08397" y="457200"/>
            <a:ext cx="64473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2276381" y="-147609"/>
            <a:ext cx="2911199" cy="6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4495661" y="1937249"/>
            <a:ext cx="3938699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1186264" y="-220950"/>
            <a:ext cx="3938699" cy="5294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5200"/>
            </a:lvl1pPr>
            <a:lvl2pPr rtl="0" algn="ctr">
              <a:spcBef>
                <a:spcPts val="0"/>
              </a:spcBef>
              <a:buSzPct val="100000"/>
              <a:defRPr sz="5200"/>
            </a:lvl2pPr>
            <a:lvl3pPr rtl="0" algn="ctr">
              <a:spcBef>
                <a:spcPts val="0"/>
              </a:spcBef>
              <a:buSzPct val="100000"/>
              <a:defRPr sz="5200"/>
            </a:lvl3pPr>
            <a:lvl4pPr rtl="0" algn="ctr">
              <a:spcBef>
                <a:spcPts val="0"/>
              </a:spcBef>
              <a:buSzPct val="100000"/>
              <a:defRPr sz="5200"/>
            </a:lvl4pPr>
            <a:lvl5pPr rtl="0" algn="ctr">
              <a:spcBef>
                <a:spcPts val="0"/>
              </a:spcBef>
              <a:buSzPct val="100000"/>
              <a:defRPr sz="5200"/>
            </a:lvl5pPr>
            <a:lvl6pPr rtl="0" algn="ctr">
              <a:spcBef>
                <a:spcPts val="0"/>
              </a:spcBef>
              <a:buSzPct val="100000"/>
              <a:defRPr sz="5200"/>
            </a:lvl6pPr>
            <a:lvl7pPr rtl="0" algn="ctr">
              <a:spcBef>
                <a:spcPts val="0"/>
              </a:spcBef>
              <a:buSzPct val="100000"/>
              <a:defRPr sz="5200"/>
            </a:lvl7pPr>
            <a:lvl8pPr rtl="0" algn="ctr">
              <a:spcBef>
                <a:spcPts val="0"/>
              </a:spcBef>
              <a:buSzPct val="100000"/>
              <a:defRPr sz="5200"/>
            </a:lvl8pPr>
            <a:lvl9pPr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92" name="Shape 29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3600"/>
            </a:lvl1pPr>
            <a:lvl2pPr rtl="0" algn="ctr">
              <a:spcBef>
                <a:spcPts val="0"/>
              </a:spcBef>
              <a:buSzPct val="100000"/>
              <a:defRPr sz="3600"/>
            </a:lvl2pPr>
            <a:lvl3pPr rtl="0" algn="ctr">
              <a:spcBef>
                <a:spcPts val="0"/>
              </a:spcBef>
              <a:buSzPct val="100000"/>
              <a:defRPr sz="3600"/>
            </a:lvl3pPr>
            <a:lvl4pPr rtl="0" algn="ctr">
              <a:spcBef>
                <a:spcPts val="0"/>
              </a:spcBef>
              <a:buSzPct val="100000"/>
              <a:defRPr sz="3600"/>
            </a:lvl4pPr>
            <a:lvl5pPr rtl="0" algn="ctr">
              <a:spcBef>
                <a:spcPts val="0"/>
              </a:spcBef>
              <a:buSzPct val="100000"/>
              <a:defRPr sz="3600"/>
            </a:lvl5pPr>
            <a:lvl6pPr rtl="0" algn="ctr">
              <a:spcBef>
                <a:spcPts val="0"/>
              </a:spcBef>
              <a:buSzPct val="100000"/>
              <a:defRPr sz="3600"/>
            </a:lvl6pPr>
            <a:lvl7pPr rtl="0" algn="ctr">
              <a:spcBef>
                <a:spcPts val="0"/>
              </a:spcBef>
              <a:buSzPct val="100000"/>
              <a:defRPr sz="3600"/>
            </a:lvl7pPr>
            <a:lvl8pPr rtl="0" algn="ctr">
              <a:spcBef>
                <a:spcPts val="0"/>
              </a:spcBef>
              <a:buSzPct val="100000"/>
              <a:defRPr sz="3600"/>
            </a:lvl8pPr>
            <a:lvl9pPr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08397" y="457200"/>
            <a:ext cx="64473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08397" y="1620441"/>
            <a:ext cx="6447300" cy="29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200"/>
            </a:lvl1pPr>
            <a:lvl2pPr rtl="0" algn="ctr">
              <a:spcBef>
                <a:spcPts val="0"/>
              </a:spcBef>
              <a:buSzPct val="100000"/>
              <a:defRPr sz="4200"/>
            </a:lvl2pPr>
            <a:lvl3pPr rtl="0" algn="ctr">
              <a:spcBef>
                <a:spcPts val="0"/>
              </a:spcBef>
              <a:buSzPct val="100000"/>
              <a:defRPr sz="4200"/>
            </a:lvl3pPr>
            <a:lvl4pPr rtl="0" algn="ctr">
              <a:spcBef>
                <a:spcPts val="0"/>
              </a:spcBef>
              <a:buSzPct val="100000"/>
              <a:defRPr sz="4200"/>
            </a:lvl4pPr>
            <a:lvl5pPr rtl="0" algn="ctr">
              <a:spcBef>
                <a:spcPts val="0"/>
              </a:spcBef>
              <a:buSzPct val="100000"/>
              <a:defRPr sz="4200"/>
            </a:lvl5pPr>
            <a:lvl6pPr rtl="0" algn="ctr">
              <a:spcBef>
                <a:spcPts val="0"/>
              </a:spcBef>
              <a:buSzPct val="100000"/>
              <a:defRPr sz="4200"/>
            </a:lvl6pPr>
            <a:lvl7pPr rtl="0" algn="ctr">
              <a:spcBef>
                <a:spcPts val="0"/>
              </a:spcBef>
              <a:buSzPct val="100000"/>
              <a:defRPr sz="4200"/>
            </a:lvl7pPr>
            <a:lvl8pPr rtl="0" algn="ctr">
              <a:spcBef>
                <a:spcPts val="0"/>
              </a:spcBef>
              <a:buSzPct val="100000"/>
              <a:defRPr sz="4200"/>
            </a:lvl8pPr>
            <a:lvl9pPr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0" name="Shape 320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12000"/>
            </a:lvl1pPr>
            <a:lvl2pPr rtl="0" algn="ctr">
              <a:spcBef>
                <a:spcPts val="0"/>
              </a:spcBef>
              <a:buSzPct val="100000"/>
              <a:defRPr sz="12000"/>
            </a:lvl2pPr>
            <a:lvl3pPr rtl="0" algn="ctr">
              <a:spcBef>
                <a:spcPts val="0"/>
              </a:spcBef>
              <a:buSzPct val="100000"/>
              <a:defRPr sz="12000"/>
            </a:lvl3pPr>
            <a:lvl4pPr rtl="0" algn="ctr">
              <a:spcBef>
                <a:spcPts val="0"/>
              </a:spcBef>
              <a:buSzPct val="100000"/>
              <a:defRPr sz="12000"/>
            </a:lvl4pPr>
            <a:lvl5pPr rtl="0" algn="ctr">
              <a:spcBef>
                <a:spcPts val="0"/>
              </a:spcBef>
              <a:buSzPct val="100000"/>
              <a:defRPr sz="12000"/>
            </a:lvl5pPr>
            <a:lvl6pPr rtl="0" algn="ctr">
              <a:spcBef>
                <a:spcPts val="0"/>
              </a:spcBef>
              <a:buSzPct val="100000"/>
              <a:defRPr sz="12000"/>
            </a:lvl6pPr>
            <a:lvl7pPr rtl="0" algn="ctr">
              <a:spcBef>
                <a:spcPts val="0"/>
              </a:spcBef>
              <a:buSzPct val="100000"/>
              <a:defRPr sz="12000"/>
            </a:lvl7pPr>
            <a:lvl8pPr rtl="0" algn="ctr">
              <a:spcBef>
                <a:spcPts val="0"/>
              </a:spcBef>
              <a:buSzPct val="100000"/>
              <a:defRPr sz="12000"/>
            </a:lvl8pPr>
            <a:lvl9pPr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508001" y="2025650"/>
            <a:ext cx="6447599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spcBef>
                <a:spcPts val="0"/>
              </a:spcBef>
              <a:defRPr b="0" sz="3000" cap="none"/>
            </a:lvl1pPr>
            <a:lvl2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08001" y="3395585"/>
            <a:ext cx="64475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 algn="l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500">
                <a:solidFill>
                  <a:srgbClr val="7F7F7F"/>
                </a:solidFill>
              </a:defRPr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200">
                <a:solidFill>
                  <a:srgbClr val="888888"/>
                </a:solidFill>
              </a:defRPr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08397" y="457200"/>
            <a:ext cx="64473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508000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3817477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508397" y="457200"/>
            <a:ext cx="64473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06808" y="1620737"/>
            <a:ext cx="3139199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Font typeface="Trebuchet MS"/>
              <a:buNone/>
              <a:defRPr b="0" sz="1800"/>
            </a:lvl1pPr>
            <a:lvl2pPr indent="0" marL="342900" rtl="0">
              <a:spcBef>
                <a:spcPts val="0"/>
              </a:spcBef>
              <a:buFont typeface="Trebuchet MS"/>
              <a:buNone/>
              <a:defRPr b="1" sz="1500"/>
            </a:lvl2pPr>
            <a:lvl3pPr indent="0" marL="685800" rtl="0">
              <a:spcBef>
                <a:spcPts val="0"/>
              </a:spcBef>
              <a:buFont typeface="Trebuchet MS"/>
              <a:buNone/>
              <a:defRPr b="1" sz="1400"/>
            </a:lvl3pPr>
            <a:lvl4pPr indent="0" marL="1028700" rtl="0">
              <a:spcBef>
                <a:spcPts val="0"/>
              </a:spcBef>
              <a:buFont typeface="Trebuchet MS"/>
              <a:buNone/>
              <a:defRPr b="1" sz="1200"/>
            </a:lvl4pPr>
            <a:lvl5pPr indent="0" marL="1371600" rtl="0">
              <a:spcBef>
                <a:spcPts val="0"/>
              </a:spcBef>
              <a:buFont typeface="Trebuchet MS"/>
              <a:buNone/>
              <a:defRPr b="1" sz="1200"/>
            </a:lvl5pPr>
            <a:lvl6pPr indent="0" marL="1714500" rtl="0">
              <a:spcBef>
                <a:spcPts val="0"/>
              </a:spcBef>
              <a:buFont typeface="Trebuchet MS"/>
              <a:buNone/>
              <a:defRPr b="1" sz="1200"/>
            </a:lvl6pPr>
            <a:lvl7pPr indent="0" marL="2057400" rtl="0">
              <a:spcBef>
                <a:spcPts val="0"/>
              </a:spcBef>
              <a:buFont typeface="Trebuchet MS"/>
              <a:buNone/>
              <a:defRPr b="1" sz="1200"/>
            </a:lvl7pPr>
            <a:lvl8pPr indent="0" marL="2400300" rtl="0">
              <a:spcBef>
                <a:spcPts val="0"/>
              </a:spcBef>
              <a:buFont typeface="Trebuchet MS"/>
              <a:buNone/>
              <a:defRPr b="1" sz="1200"/>
            </a:lvl8pPr>
            <a:lvl9pPr indent="0" marL="2743200" rtl="0">
              <a:spcBef>
                <a:spcPts val="0"/>
              </a:spcBef>
              <a:buFont typeface="Trebuchet MS"/>
              <a:buNone/>
              <a:defRPr b="1" sz="12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506808" y="2052933"/>
            <a:ext cx="3139199" cy="24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3816287" y="1620737"/>
            <a:ext cx="3139199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Font typeface="Trebuchet MS"/>
              <a:buNone/>
              <a:defRPr b="0" sz="1800"/>
            </a:lvl1pPr>
            <a:lvl2pPr indent="0" marL="342900" rtl="0">
              <a:spcBef>
                <a:spcPts val="0"/>
              </a:spcBef>
              <a:buFont typeface="Trebuchet MS"/>
              <a:buNone/>
              <a:defRPr b="1" sz="1500"/>
            </a:lvl2pPr>
            <a:lvl3pPr indent="0" marL="685800" rtl="0">
              <a:spcBef>
                <a:spcPts val="0"/>
              </a:spcBef>
              <a:buFont typeface="Trebuchet MS"/>
              <a:buNone/>
              <a:defRPr b="1" sz="1400"/>
            </a:lvl3pPr>
            <a:lvl4pPr indent="0" marL="1028700" rtl="0">
              <a:spcBef>
                <a:spcPts val="0"/>
              </a:spcBef>
              <a:buFont typeface="Trebuchet MS"/>
              <a:buNone/>
              <a:defRPr b="1" sz="1200"/>
            </a:lvl4pPr>
            <a:lvl5pPr indent="0" marL="1371600" rtl="0">
              <a:spcBef>
                <a:spcPts val="0"/>
              </a:spcBef>
              <a:buFont typeface="Trebuchet MS"/>
              <a:buNone/>
              <a:defRPr b="1" sz="1200"/>
            </a:lvl5pPr>
            <a:lvl6pPr indent="0" marL="1714500" rtl="0">
              <a:spcBef>
                <a:spcPts val="0"/>
              </a:spcBef>
              <a:buFont typeface="Trebuchet MS"/>
              <a:buNone/>
              <a:defRPr b="1" sz="1200"/>
            </a:lvl6pPr>
            <a:lvl7pPr indent="0" marL="2057400" rtl="0">
              <a:spcBef>
                <a:spcPts val="0"/>
              </a:spcBef>
              <a:buFont typeface="Trebuchet MS"/>
              <a:buNone/>
              <a:defRPr b="1" sz="1200"/>
            </a:lvl7pPr>
            <a:lvl8pPr indent="0" marL="2400300" rtl="0">
              <a:spcBef>
                <a:spcPts val="0"/>
              </a:spcBef>
              <a:buFont typeface="Trebuchet MS"/>
              <a:buNone/>
              <a:defRPr b="1" sz="1200"/>
            </a:lvl8pPr>
            <a:lvl9pPr indent="0" marL="2743200" rtl="0">
              <a:spcBef>
                <a:spcPts val="0"/>
              </a:spcBef>
              <a:buFont typeface="Trebuchet MS"/>
              <a:buNone/>
              <a:defRPr b="1" sz="1200"/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3816287" y="2052933"/>
            <a:ext cx="3139199" cy="24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08000" y="457200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08000" y="1123953"/>
            <a:ext cx="2890799" cy="958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 sz="1500"/>
            </a:lvl1pPr>
            <a:lvl2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570345" y="386193"/>
            <a:ext cx="3385199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1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508000" y="2082801"/>
            <a:ext cx="2890799" cy="19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Font typeface="Trebuchet MS"/>
              <a:buNone/>
              <a:defRPr sz="1100"/>
            </a:lvl1pPr>
            <a:lvl2pPr indent="-12700" marL="342900" rtl="0">
              <a:spcBef>
                <a:spcPts val="0"/>
              </a:spcBef>
              <a:buFont typeface="Trebuchet MS"/>
              <a:buNone/>
              <a:defRPr sz="1100"/>
            </a:lvl2pPr>
            <a:lvl3pPr indent="-12700" marL="685800" rtl="0">
              <a:spcBef>
                <a:spcPts val="0"/>
              </a:spcBef>
              <a:buFont typeface="Trebuchet MS"/>
              <a:buNone/>
              <a:defRPr sz="900"/>
            </a:lvl3pPr>
            <a:lvl4pPr indent="-12700" marL="1028700" rtl="0">
              <a:spcBef>
                <a:spcPts val="0"/>
              </a:spcBef>
              <a:buFont typeface="Trebuchet MS"/>
              <a:buNone/>
              <a:defRPr sz="800"/>
            </a:lvl4pPr>
            <a:lvl5pPr indent="-12700" marL="1371600" rtl="0">
              <a:spcBef>
                <a:spcPts val="0"/>
              </a:spcBef>
              <a:buFont typeface="Trebuchet MS"/>
              <a:buNone/>
              <a:defRPr sz="800"/>
            </a:lvl5pPr>
            <a:lvl6pPr indent="-12700" marL="1714500" rtl="0">
              <a:spcBef>
                <a:spcPts val="0"/>
              </a:spcBef>
              <a:buFont typeface="Trebuchet MS"/>
              <a:buNone/>
              <a:defRPr sz="800"/>
            </a:lvl6pPr>
            <a:lvl7pPr indent="-12700" marL="2057400" rtl="0">
              <a:spcBef>
                <a:spcPts val="0"/>
              </a:spcBef>
              <a:buFont typeface="Trebuchet MS"/>
              <a:buNone/>
              <a:defRPr sz="800"/>
            </a:lvl7pPr>
            <a:lvl8pPr indent="-12700" marL="2400300" rtl="0">
              <a:spcBef>
                <a:spcPts val="0"/>
              </a:spcBef>
              <a:buFont typeface="Trebuchet MS"/>
              <a:buNone/>
              <a:defRPr sz="800"/>
            </a:lvl8pPr>
            <a:lvl9pPr indent="-12700" marL="2743200" rtl="0">
              <a:spcBef>
                <a:spcPts val="0"/>
              </a:spcBef>
              <a:buFont typeface="Trebuchet MS"/>
              <a:buNone/>
              <a:defRPr sz="8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08000" y="3600450"/>
            <a:ext cx="64475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spcBef>
                <a:spcPts val="0"/>
              </a:spcBef>
              <a:defRPr b="0" sz="1800"/>
            </a:lvl1pPr>
            <a:lvl2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defRPr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508000" y="457200"/>
            <a:ext cx="6447599" cy="288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1666"/>
              <a:buFont typeface="Trebuchet MS"/>
              <a:buNone/>
              <a:defRPr b="0" baseline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Trebuchet MS"/>
              <a:buNone/>
              <a:defRPr b="0" baseline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Trebuchet MS"/>
              <a:buNone/>
              <a:defRPr b="0" baseline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Trebuchet MS"/>
              <a:buNone/>
              <a:defRPr b="0" baseline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Trebuchet MS"/>
              <a:buNone/>
              <a:defRPr b="0" baseline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Trebuchet MS"/>
              <a:buNone/>
              <a:defRPr b="0" baseline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Trebuchet MS"/>
              <a:buNone/>
              <a:defRPr b="0" baseline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Trebuchet MS"/>
              <a:buNone/>
              <a:defRPr b="0" baseline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Trebuchet MS"/>
              <a:buNone/>
              <a:defRPr b="0" baseline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508000" y="4025503"/>
            <a:ext cx="6447599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Font typeface="Trebuchet MS"/>
              <a:buNone/>
              <a:defRPr sz="900"/>
            </a:lvl1pPr>
            <a:lvl2pPr indent="0" marL="342900" rtl="0">
              <a:spcBef>
                <a:spcPts val="0"/>
              </a:spcBef>
              <a:buFont typeface="Trebuchet MS"/>
              <a:buNone/>
              <a:defRPr sz="900"/>
            </a:lvl2pPr>
            <a:lvl3pPr indent="0" marL="685800" rtl="0">
              <a:spcBef>
                <a:spcPts val="0"/>
              </a:spcBef>
              <a:buFont typeface="Trebuchet MS"/>
              <a:buNone/>
              <a:defRPr sz="800"/>
            </a:lvl3pPr>
            <a:lvl4pPr indent="0" marL="1028700" rtl="0">
              <a:spcBef>
                <a:spcPts val="0"/>
              </a:spcBef>
              <a:buFont typeface="Trebuchet MS"/>
              <a:buNone/>
              <a:defRPr sz="700"/>
            </a:lvl4pPr>
            <a:lvl5pPr indent="0" marL="1371600" rtl="0">
              <a:spcBef>
                <a:spcPts val="0"/>
              </a:spcBef>
              <a:buFont typeface="Trebuchet MS"/>
              <a:buNone/>
              <a:defRPr sz="700"/>
            </a:lvl5pPr>
            <a:lvl6pPr indent="0" marL="1714500" rtl="0">
              <a:spcBef>
                <a:spcPts val="0"/>
              </a:spcBef>
              <a:buFont typeface="Trebuchet MS"/>
              <a:buNone/>
              <a:defRPr sz="700"/>
            </a:lvl6pPr>
            <a:lvl7pPr indent="0" marL="2057400" rtl="0">
              <a:spcBef>
                <a:spcPts val="0"/>
              </a:spcBef>
              <a:buFont typeface="Trebuchet MS"/>
              <a:buNone/>
              <a:defRPr sz="700"/>
            </a:lvl7pPr>
            <a:lvl8pPr indent="0" marL="2400300" rtl="0">
              <a:spcBef>
                <a:spcPts val="0"/>
              </a:spcBef>
              <a:buFont typeface="Trebuchet MS"/>
              <a:buNone/>
              <a:defRPr sz="700"/>
            </a:lvl8pPr>
            <a:lvl9pPr indent="0" marL="2743200" rtl="0">
              <a:spcBef>
                <a:spcPts val="0"/>
              </a:spcBef>
              <a:buFont typeface="Trebuchet MS"/>
              <a:buNone/>
              <a:defRPr sz="700"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-5953"/>
            <a:ext cx="9144066" cy="5149217"/>
            <a:chOff x="0" y="-8466"/>
            <a:chExt cx="12192088" cy="6866539"/>
          </a:xfrm>
        </p:grpSpPr>
        <p:cxnSp>
          <p:nvCxnSpPr>
            <p:cNvPr id="6" name="Shape 6"/>
            <p:cNvCxnSpPr/>
            <p:nvPr/>
          </p:nvCxnSpPr>
          <p:spPr>
            <a:xfrm>
              <a:off x="9371013" y="-528"/>
              <a:ext cx="1219199" cy="68586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x="7424824" y="3681167"/>
              <a:ext cx="4764000" cy="3176699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" name="Shape 8"/>
            <p:cNvSpPr/>
            <p:nvPr/>
          </p:nvSpPr>
          <p:spPr>
            <a:xfrm>
              <a:off x="9182100" y="-8466"/>
              <a:ext cx="30066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9602788" y="-8466"/>
              <a:ext cx="2589299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8932863" y="3047706"/>
              <a:ext cx="3259200" cy="38102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9334500" y="-8466"/>
              <a:ext cx="2854199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0898188" y="-8466"/>
              <a:ext cx="12906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939463" y="-8466"/>
              <a:ext cx="12495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371138" y="3589085"/>
              <a:ext cx="1817699" cy="32687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12980"/>
              <a:ext cx="4494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508397" y="457200"/>
            <a:ext cx="64473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SzPct val="40740"/>
              <a:defRPr b="0" baseline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buSzPct val="40740"/>
              <a:defRPr b="0" baseline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buSzPct val="40740"/>
              <a:defRPr b="0" baseline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buSzPct val="40740"/>
              <a:defRPr b="0" baseline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buSzPct val="40740"/>
              <a:defRPr b="0" baseline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2"/>
                </a:solidFill>
              </a:defRPr>
            </a:lvl6pPr>
            <a:lvl7pPr indent="0" marL="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2"/>
                </a:solidFill>
              </a:defRPr>
            </a:lvl7pPr>
            <a:lvl8pPr indent="0" marL="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2"/>
                </a:solidFill>
              </a:defRPr>
            </a:lvl8pPr>
            <a:lvl9pPr indent="0" marL="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8397" y="1620441"/>
            <a:ext cx="6447300" cy="29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"/>
              <a:buChar char="●"/>
              <a:defRPr b="0" baseline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"/>
              <a:buChar char="●"/>
              <a:defRPr b="0" baseline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"/>
              <a:buChar char="●"/>
              <a:defRPr b="0" baseline="0" i="0" sz="11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2222"/>
              <a:buFont typeface="Noto Sans Symbol"/>
              <a:buChar char="●"/>
              <a:defRPr b="0" baseline="0" i="0" sz="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2222"/>
              <a:buFont typeface="Noto Sans Symbol"/>
              <a:buChar char="●"/>
              <a:defRPr b="0" baseline="0" i="0" sz="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2222"/>
              <a:buFont typeface="Noto Sans Symbol"/>
              <a:buChar char="●"/>
              <a:defRPr b="0" baseline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2222"/>
              <a:buFont typeface="Noto Sans Symbol"/>
              <a:buChar char="●"/>
              <a:defRPr b="0" baseline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2222"/>
              <a:buFont typeface="Noto Sans Symbol"/>
              <a:buChar char="●"/>
              <a:defRPr b="0" baseline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2222"/>
              <a:buFont typeface="Noto Sans Symbol"/>
              <a:buChar char="●"/>
              <a:defRPr b="0" baseline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5404247" y="4531518"/>
            <a:ext cx="68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buSzPct val="157142"/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08397" y="4531518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SzPct val="157142"/>
              <a:defRPr b="0" baseline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marL="342900" marR="0" rtl="0" algn="l">
              <a:spcBef>
                <a:spcPts val="0"/>
              </a:spcBef>
              <a:spcAft>
                <a:spcPts val="0"/>
              </a:spcAft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marL="685800" marR="0" rtl="0" algn="l">
              <a:spcBef>
                <a:spcPts val="0"/>
              </a:spcBef>
              <a:spcAft>
                <a:spcPts val="0"/>
              </a:spcAft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marL="1028700" marR="0" rtl="0" algn="l">
              <a:spcBef>
                <a:spcPts val="0"/>
              </a:spcBef>
              <a:spcAft>
                <a:spcPts val="0"/>
              </a:spcAft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marL="1371600" marR="0" rtl="0" algn="l">
              <a:spcBef>
                <a:spcPts val="0"/>
              </a:spcBef>
              <a:spcAft>
                <a:spcPts val="0"/>
              </a:spcAft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marL="17145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marL="20574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marL="24003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marL="27432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f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Relationship Id="rId4" Type="http://schemas.openxmlformats.org/officeDocument/2006/relationships/image" Target="../media/image02.png"/><Relationship Id="rId5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723825" y="790426"/>
            <a:ext cx="63246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fr" sz="4800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S22 : Jeu d’aventure</a:t>
            </a:r>
            <a:br>
              <a:rPr b="0" baseline="0" i="0" lang="fr" sz="4800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baseline="0" i="0" lang="fr" sz="4800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textuelle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658475" y="2649850"/>
            <a:ext cx="4455300" cy="1386000"/>
          </a:xfrm>
          <a:prstGeom prst="rect">
            <a:avLst/>
          </a:prstGeom>
          <a:noFill/>
          <a:ln cap="flat" cmpd="sng" w="9525">
            <a:solidFill>
              <a:srgbClr val="16B0E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"/>
              <a:buNone/>
            </a:pPr>
            <a:r>
              <a:rPr lang="fr" sz="1800">
                <a:solidFill>
                  <a:srgbClr val="5FCBEF"/>
                </a:solidFill>
              </a:rPr>
              <a:t>Membres du groupe 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"/>
              <a:buNone/>
            </a:pPr>
            <a:r>
              <a:rPr b="0" baseline="0" i="0" lang="fr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Lucas GÉRARD</a:t>
            </a:r>
            <a:r>
              <a:rPr lang="fr" sz="1800">
                <a:solidFill>
                  <a:schemeClr val="accent2"/>
                </a:solidFill>
              </a:rPr>
              <a:t>	Loïc LEPRIEUR</a:t>
            </a:r>
          </a:p>
          <a:p>
            <a:pPr lvl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"/>
              <a:buNone/>
            </a:pPr>
            <a:r>
              <a:rPr lang="fr" sz="1800">
                <a:solidFill>
                  <a:schemeClr val="accent2"/>
                </a:solidFill>
              </a:rPr>
              <a:t>Louis ZWAWIAK		Laura TRIVINO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45" name="Shape 145"/>
          <p:cNvSpPr txBox="1"/>
          <p:nvPr>
            <p:ph idx="2" type="subTitle"/>
          </p:nvPr>
        </p:nvSpPr>
        <p:spPr>
          <a:xfrm>
            <a:off x="2530725" y="4094712"/>
            <a:ext cx="2710799" cy="436800"/>
          </a:xfrm>
          <a:prstGeom prst="rect">
            <a:avLst/>
          </a:prstGeom>
          <a:noFill/>
          <a:ln cap="flat" cmpd="sng" w="9525">
            <a:solidFill>
              <a:srgbClr val="16B0E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"/>
              <a:buNone/>
            </a:pPr>
            <a:r>
              <a:rPr lang="fr" sz="1800">
                <a:solidFill>
                  <a:srgbClr val="5FCBEF"/>
                </a:solidFill>
              </a:rPr>
              <a:t>Tuteur :</a:t>
            </a:r>
            <a:r>
              <a:rPr lang="fr" sz="1800">
                <a:solidFill>
                  <a:schemeClr val="accent2"/>
                </a:solidFill>
              </a:rPr>
              <a:t> </a:t>
            </a: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"/>
              <a:buNone/>
            </a:pPr>
            <a:r>
              <a:rPr lang="fr" sz="1800">
                <a:solidFill>
                  <a:schemeClr val="accent2"/>
                </a:solidFill>
              </a:rPr>
              <a:t>Vincent THOMAS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x="1130300" y="1803400"/>
            <a:ext cx="5825099" cy="1234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chemeClr val="accent2"/>
                </a:solidFill>
              </a:rPr>
              <a:t>Partie 1 : Description du sujet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1130300" y="3038124"/>
            <a:ext cx="5825099" cy="8225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c) Étude de l’existant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53125" y="250025"/>
            <a:ext cx="6447300" cy="755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Étude de l’existant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508398" y="1620450"/>
            <a:ext cx="3881700" cy="29111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75" y="1168200"/>
            <a:ext cx="5007600" cy="375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223" name="Shape 223"/>
          <p:cNvSpPr txBox="1"/>
          <p:nvPr/>
        </p:nvSpPr>
        <p:spPr>
          <a:xfrm>
            <a:off x="5325975" y="1005425"/>
            <a:ext cx="38817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fr" sz="2400">
                <a:latin typeface="Trebuchet MS"/>
                <a:ea typeface="Trebuchet MS"/>
                <a:cs typeface="Trebuchet MS"/>
                <a:sym typeface="Trebuchet MS"/>
              </a:rPr>
              <a:t>CPC-6128 : SRAM (1986)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fr" sz="2400">
                <a:latin typeface="Trebuchet MS"/>
                <a:ea typeface="Trebuchet MS"/>
                <a:cs typeface="Trebuchet MS"/>
                <a:sym typeface="Trebuchet MS"/>
              </a:rPr>
              <a:t>La chose de Grotemburg (1987)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74" y="1228200"/>
            <a:ext cx="5087599" cy="35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>
            <a:hlinkClick/>
          </p:cNvPr>
          <p:cNvSpPr/>
          <p:nvPr/>
        </p:nvSpPr>
        <p:spPr>
          <a:xfrm>
            <a:off x="153125" y="1005425"/>
            <a:ext cx="5172849" cy="3918474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1130300" y="1803400"/>
            <a:ext cx="5825099" cy="1234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chemeClr val="accent2"/>
                </a:solidFill>
              </a:rPr>
              <a:t>Partie 2 : Analyse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1130300" y="3038124"/>
            <a:ext cx="5825099" cy="8225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a) Diagrammes des use cases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56000" y="457200"/>
            <a:ext cx="4832100" cy="4937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/>
              <a:t>Diagrammes des use cases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218325" y="1620450"/>
            <a:ext cx="4182899" cy="29111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Trebuchet MS"/>
            </a:pPr>
            <a:r>
              <a:rPr b="1" lang="fr" sz="2400">
                <a:solidFill>
                  <a:srgbClr val="000000"/>
                </a:solidFill>
              </a:rPr>
              <a:t>Éditeur de niveau:</a:t>
            </a:r>
          </a:p>
          <a:p>
            <a:pPr indent="-228600" lvl="1" marL="914400" rtl="0">
              <a:spcBef>
                <a:spcPts val="0"/>
              </a:spcBef>
              <a:buSzPct val="100000"/>
              <a:buFont typeface="Arial"/>
            </a:pPr>
            <a:r>
              <a:rPr lang="fr" sz="2000">
                <a:solidFill>
                  <a:srgbClr val="000000"/>
                </a:solidFill>
              </a:rPr>
              <a:t>Créer un élément</a:t>
            </a:r>
          </a:p>
          <a:p>
            <a:pPr indent="-228600" lvl="2" marL="1371600" rtl="0">
              <a:spcBef>
                <a:spcPts val="0"/>
              </a:spcBef>
              <a:buSzPct val="100000"/>
              <a:buFont typeface="Arial"/>
            </a:pPr>
            <a:r>
              <a:rPr lang="fr" sz="1800">
                <a:solidFill>
                  <a:srgbClr val="000000"/>
                </a:solidFill>
              </a:rPr>
              <a:t>Action</a:t>
            </a:r>
          </a:p>
          <a:p>
            <a:pPr indent="-228600" lvl="2" marL="1371600" rtl="0">
              <a:spcBef>
                <a:spcPts val="0"/>
              </a:spcBef>
              <a:buSzPct val="100000"/>
              <a:buFont typeface="Arial"/>
            </a:pPr>
            <a:r>
              <a:rPr lang="fr" sz="1800">
                <a:solidFill>
                  <a:srgbClr val="000000"/>
                </a:solidFill>
              </a:rPr>
              <a:t>Objet</a:t>
            </a:r>
          </a:p>
          <a:p>
            <a:pPr indent="-228600" lvl="2" marL="1371600" rtl="0">
              <a:spcBef>
                <a:spcPts val="0"/>
              </a:spcBef>
              <a:buSzPct val="100000"/>
              <a:buFont typeface="Arial"/>
            </a:pPr>
            <a:r>
              <a:rPr lang="fr" sz="1800">
                <a:solidFill>
                  <a:srgbClr val="000000"/>
                </a:solidFill>
              </a:rPr>
              <a:t>Jonction</a:t>
            </a:r>
          </a:p>
          <a:p>
            <a:pPr indent="-228600" lvl="2" marL="1371600" rtl="0">
              <a:spcBef>
                <a:spcPts val="0"/>
              </a:spcBef>
              <a:buSzPct val="100000"/>
              <a:buFont typeface="Arial"/>
            </a:pPr>
            <a:r>
              <a:rPr lang="fr" sz="1800">
                <a:solidFill>
                  <a:srgbClr val="000000"/>
                </a:solidFill>
              </a:rPr>
              <a:t>Salle</a:t>
            </a:r>
          </a:p>
          <a:p>
            <a:pPr indent="-228600" lvl="1" marL="914400" rtl="0">
              <a:spcBef>
                <a:spcPts val="0"/>
              </a:spcBef>
              <a:buSzPct val="100000"/>
              <a:buFont typeface="Arial"/>
            </a:pPr>
            <a:r>
              <a:rPr lang="fr" sz="2000">
                <a:solidFill>
                  <a:srgbClr val="000000"/>
                </a:solidFill>
              </a:rPr>
              <a:t>Créer Script</a:t>
            </a:r>
          </a:p>
          <a:p>
            <a:pPr indent="-228600" lvl="2" marL="1371600" rtl="0">
              <a:spcBef>
                <a:spcPts val="0"/>
              </a:spcBef>
              <a:buSzPct val="100000"/>
              <a:buFont typeface="Arial"/>
            </a:pPr>
            <a:r>
              <a:rPr lang="fr" sz="1800">
                <a:solidFill>
                  <a:srgbClr val="000000"/>
                </a:solidFill>
              </a:rPr>
              <a:t>Liens entre salle</a:t>
            </a:r>
          </a:p>
          <a:p>
            <a:pPr indent="-228600" lvl="2" marL="1371600" rtl="0">
              <a:spcBef>
                <a:spcPts val="0"/>
              </a:spcBef>
              <a:buSzPct val="100000"/>
              <a:buFont typeface="Arial"/>
            </a:pPr>
            <a:r>
              <a:rPr lang="fr" sz="1800">
                <a:solidFill>
                  <a:srgbClr val="000000"/>
                </a:solidFill>
              </a:rPr>
              <a:t>Associer objet à une salle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650" y="0"/>
            <a:ext cx="4941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508400" y="457200"/>
            <a:ext cx="4923300" cy="4937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Diagrammes des use cases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508400" y="1620450"/>
            <a:ext cx="3881099" cy="29111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fr" sz="2400"/>
              <a:t>Affichage de la carte: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fr" sz="1800"/>
              <a:t>Entrer niveau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fr" sz="1800"/>
              <a:t>Générer carte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fr" sz="1800"/>
              <a:t>Dessiner salle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fr" sz="1800"/>
              <a:t>Dessiner portes</a:t>
            </a: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162" y="0"/>
            <a:ext cx="4155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ctrTitle"/>
          </p:nvPr>
        </p:nvSpPr>
        <p:spPr>
          <a:xfrm>
            <a:off x="1130300" y="1803400"/>
            <a:ext cx="5825099" cy="1234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chemeClr val="accent2"/>
                </a:solidFill>
              </a:rPr>
              <a:t>Partie 2 : Analyse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1130300" y="3038124"/>
            <a:ext cx="5825099" cy="8225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b) Solutions existantes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508397" y="457200"/>
            <a:ext cx="6447300" cy="9905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Solutions existantes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508400" y="1281175"/>
            <a:ext cx="4024500" cy="3729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  <a:buSzPct val="75000"/>
            </a:pPr>
            <a:r>
              <a:rPr b="1" lang="fr" sz="2400"/>
              <a:t>Analyseur syntaxique</a:t>
            </a:r>
            <a:r>
              <a:rPr lang="fr" sz="2400"/>
              <a:t> :</a:t>
            </a:r>
            <a:r>
              <a:rPr lang="fr" sz="1800"/>
              <a:t>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fr" sz="1800"/>
              <a:t>Analyseur LR : construit un arbre syntaxique en préfixé (racine - gauche - droite)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fr" sz="1800"/>
              <a:t>Analyseur récursif avec back-tacking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fr" sz="1800"/>
              <a:t>Analyseur ascendant : arbre syntaxique en infixé ou postfixé  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700" y="1810575"/>
            <a:ext cx="4455699" cy="267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508397" y="170325"/>
            <a:ext cx="6447300" cy="9905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Solutions existantes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508400" y="807025"/>
            <a:ext cx="6447300" cy="418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fr" sz="2400"/>
              <a:t>Méthodes sur les chaînes de caractères</a:t>
            </a:r>
            <a:r>
              <a:rPr lang="fr" sz="2400"/>
              <a:t> 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fr" sz="1800"/>
              <a:t>contains(String): Boolean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fr" sz="1800"/>
              <a:t>compareToIgnoreCase(String) : Integer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fr" sz="1800"/>
              <a:t>startsWith(String) : Boolean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fr" sz="1800"/>
              <a:t>endsWith(String) : Boolean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fr" sz="1800"/>
              <a:t>split(String) : String[]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fr" sz="1800"/>
              <a:t>match(String) : Boolean</a:t>
            </a: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508397" y="457200"/>
            <a:ext cx="6447300" cy="9905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Solutions existantes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508400" y="1265825"/>
            <a:ext cx="3776700" cy="3729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fr" sz="2400"/>
              <a:t>Fichiers JSON</a:t>
            </a:r>
            <a:r>
              <a:rPr lang="fr" sz="2400"/>
              <a:t> : 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278" name="Shape 278"/>
          <p:cNvSpPr txBox="1"/>
          <p:nvPr/>
        </p:nvSpPr>
        <p:spPr>
          <a:xfrm>
            <a:off x="2065600" y="1737450"/>
            <a:ext cx="4506600" cy="334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BB7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      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BB7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"action": [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BB7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{"prendre" : ["prendre"]},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BB7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{"lancer" : ["jeter","lancer"]},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BB7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{"manger" : ["avaler","manger"]}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BB7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],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BB7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"objet": [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BB7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{"feuille" : ["feuille","papier"]},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BB7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{"caillou" : ["rocher","caillou"]}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BB7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rgbClr val="BB7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BB7A2A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508397" y="188275"/>
            <a:ext cx="6447300" cy="9905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Sources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508400" y="799650"/>
            <a:ext cx="6932400" cy="42671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fr" sz="2400"/>
              <a:t>Analyseur syntaxique 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fr" sz="1800"/>
              <a:t>Stackoverflow</a:t>
            </a:r>
            <a:r>
              <a:rPr lang="fr" sz="1800"/>
              <a:t> : sujet </a:t>
            </a:r>
            <a:r>
              <a:rPr lang="fr" sz="1800" u="sng"/>
              <a:t>Syntax analysis and syntax tree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fr" sz="1800"/>
              <a:t>API Oracle JAVA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fr" sz="1800"/>
              <a:t>blog.soat.fr</a:t>
            </a:r>
            <a:r>
              <a:rPr lang="fr" sz="1800"/>
              <a:t> : billet </a:t>
            </a:r>
            <a:r>
              <a:rPr lang="fr" sz="1800" u="sng"/>
              <a:t>JVM HARDCORE – PART 7 – MON PREMIER ANALYSEUR SYNTAXIQUE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fr" sz="1800"/>
              <a:t>Informatique Fondamental par Jean-Jacques Lévy de l'École polytechnique</a:t>
            </a:r>
            <a:r>
              <a:rPr lang="fr" sz="1800"/>
              <a:t> </a:t>
            </a:r>
            <a:r>
              <a:rPr b="1" lang="fr" sz="1800"/>
              <a:t>: </a:t>
            </a:r>
            <a:r>
              <a:rPr lang="fr" sz="1800" u="sng"/>
              <a:t>Chapitre 2 - Analyse syntaxique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fr" sz="1800"/>
              <a:t>Wiki </a:t>
            </a:r>
            <a:r>
              <a:rPr lang="fr" sz="1800"/>
              <a:t>de l’analyse syntaxique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fr" sz="2400"/>
              <a:t>Jeux textuels 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fr" sz="1800"/>
              <a:t>Grospixels.com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fr" sz="1800"/>
              <a:t>Planetemu.net</a:t>
            </a:r>
            <a:r>
              <a:rPr lang="fr" sz="1800"/>
              <a:t> : article </a:t>
            </a:r>
            <a:r>
              <a:rPr lang="fr" sz="1800" u="sng"/>
              <a:t>Le passager du temps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08397" y="457200"/>
            <a:ext cx="644723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fr" sz="3000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Sommaire: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11125" y="1086525"/>
            <a:ext cx="7181099" cy="3695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ct val="100000"/>
              <a:buAutoNum type="arabicParenR"/>
            </a:pPr>
            <a:r>
              <a:rPr b="1" lang="fr" sz="2400">
                <a:solidFill>
                  <a:srgbClr val="226292"/>
                </a:solidFill>
              </a:rPr>
              <a:t>Description du sujet</a:t>
            </a: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C3C43"/>
              </a:buClr>
              <a:buSzPct val="100000"/>
              <a:buAutoNum type="alphaLcParenR"/>
            </a:pPr>
            <a:r>
              <a:rPr lang="fr" sz="1800">
                <a:solidFill>
                  <a:srgbClr val="2C3C43"/>
                </a:solidFill>
              </a:rPr>
              <a:t>Énoncé, objectifs</a:t>
            </a:r>
          </a:p>
          <a:p>
            <a:pPr indent="-342900" lvl="1" marL="914400" rtl="0">
              <a:spcBef>
                <a:spcPts val="0"/>
              </a:spcBef>
              <a:buClr>
                <a:srgbClr val="3F3F3F"/>
              </a:buClr>
              <a:buSzPct val="100000"/>
              <a:buAutoNum type="alphaLcParenR"/>
            </a:pPr>
            <a:r>
              <a:rPr lang="fr" sz="1800">
                <a:solidFill>
                  <a:srgbClr val="3F3F3F"/>
                </a:solidFill>
              </a:rPr>
              <a:t>Déroulement classique</a:t>
            </a:r>
          </a:p>
          <a:p>
            <a:pPr indent="-342900" lvl="1" marL="914400" rtl="0">
              <a:spcBef>
                <a:spcPts val="0"/>
              </a:spcBef>
              <a:buClr>
                <a:srgbClr val="3F3F3F"/>
              </a:buClr>
              <a:buSzPct val="100000"/>
              <a:buAutoNum type="alphaLcParenR"/>
            </a:pPr>
            <a:r>
              <a:rPr lang="fr" sz="1800">
                <a:solidFill>
                  <a:srgbClr val="3F3F3F"/>
                </a:solidFill>
              </a:rPr>
              <a:t>Étude de l’existant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226292"/>
              </a:buClr>
              <a:buSzPct val="100000"/>
              <a:buAutoNum type="arabicParenR"/>
            </a:pPr>
            <a:r>
              <a:rPr b="1" lang="fr" sz="2400">
                <a:solidFill>
                  <a:srgbClr val="226292"/>
                </a:solidFill>
              </a:rPr>
              <a:t>Analyse du sujet</a:t>
            </a:r>
          </a:p>
          <a:p>
            <a:pPr indent="-342900" lvl="1" marL="914400" rtl="0">
              <a:spcBef>
                <a:spcPts val="0"/>
              </a:spcBef>
              <a:buClr>
                <a:srgbClr val="3F3F3F"/>
              </a:buClr>
              <a:buSzPct val="100000"/>
              <a:buAutoNum type="alphaLcParenR"/>
            </a:pPr>
            <a:r>
              <a:rPr lang="fr" sz="1800">
                <a:solidFill>
                  <a:srgbClr val="3F3F3F"/>
                </a:solidFill>
              </a:rPr>
              <a:t>Diagrammes des </a:t>
            </a:r>
            <a:r>
              <a:rPr i="1" lang="fr" sz="1800">
                <a:solidFill>
                  <a:srgbClr val="3F3F3F"/>
                </a:solidFill>
              </a:rPr>
              <a:t>use cases</a:t>
            </a:r>
            <a:r>
              <a:rPr lang="fr" sz="1800">
                <a:solidFill>
                  <a:srgbClr val="3F3F3F"/>
                </a:solidFill>
              </a:rPr>
              <a:t> </a:t>
            </a:r>
          </a:p>
          <a:p>
            <a:pPr indent="-342900" lvl="1" marL="914400" rtl="0">
              <a:spcBef>
                <a:spcPts val="0"/>
              </a:spcBef>
              <a:buClr>
                <a:srgbClr val="3F3F3F"/>
              </a:buClr>
              <a:buSzPct val="100000"/>
              <a:buAutoNum type="alphaLcParenR"/>
            </a:pPr>
            <a:r>
              <a:rPr lang="fr" sz="1800">
                <a:solidFill>
                  <a:srgbClr val="3F3F3F"/>
                </a:solidFill>
              </a:rPr>
              <a:t>Solutions existantes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130300" y="1803400"/>
            <a:ext cx="5825099" cy="1234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>
                <a:solidFill>
                  <a:schemeClr val="accent2"/>
                </a:solidFill>
              </a:rPr>
              <a:t>Partie 1 : Description du sujet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1130300" y="3038124"/>
            <a:ext cx="5825099" cy="8225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1800"/>
              <a:t>a) Énoncé : jeu d’aventures textuelles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268950" y="422396"/>
            <a:ext cx="6795599" cy="5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ct val="100000"/>
              <a:buFont typeface="Trebuchet MS"/>
              <a:buAutoNum type="arabicParenR"/>
            </a:pPr>
            <a:r>
              <a:rPr lang="fr" sz="3000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Structure et affichage du jeu :</a:t>
            </a:r>
          </a:p>
        </p:txBody>
      </p:sp>
      <p:sp>
        <p:nvSpPr>
          <p:cNvPr id="168" name="Shape 168"/>
          <p:cNvSpPr/>
          <p:nvPr/>
        </p:nvSpPr>
        <p:spPr>
          <a:xfrm>
            <a:off x="268950" y="745875"/>
            <a:ext cx="7186200" cy="4397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Trebuchet MS"/>
              <a:buChar char="●"/>
            </a:pPr>
            <a:r>
              <a:rPr lang="fr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 joueur se déplace de lieux en lieux affichables à l'écran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Trebuchet MS"/>
              <a:buChar char="●"/>
            </a:pPr>
            <a:r>
              <a:rPr lang="fr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 affiche le lieu et son emplacement sur une carte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Trebuchet MS"/>
              <a:buChar char="●"/>
            </a:pPr>
            <a:r>
              <a:rPr lang="fr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Interaction avec les objets / environnement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Trebuchet MS"/>
              <a:buChar char="●"/>
            </a:pPr>
            <a:r>
              <a:rPr lang="fr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Gestion d’un inventaire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0" lvl="0" marL="254000" marR="0" rtl="0" algn="l">
              <a:spcBef>
                <a:spcPts val="800"/>
              </a:spcBef>
              <a:spcAft>
                <a:spcPts val="0"/>
              </a:spcAft>
              <a:buClr>
                <a:srgbClr val="5FCBEF"/>
              </a:buClr>
              <a:buFont typeface="Noto Sans Symbol"/>
              <a:buNone/>
            </a:pPr>
            <a:r>
              <a:t/>
            </a:r>
            <a:endParaRPr b="0" baseline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08400" y="457200"/>
            <a:ext cx="6447300" cy="5438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/>
              <a:t>2) Analyseur syntaxique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508400" y="1116152"/>
            <a:ext cx="6447300" cy="38462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fr" sz="2300">
                <a:solidFill>
                  <a:schemeClr val="dk1"/>
                </a:solidFill>
              </a:rPr>
              <a:t>Un formulaire permet l'interaction entre le joueur et son environnement.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fr" sz="2300">
                <a:solidFill>
                  <a:schemeClr val="dk1"/>
                </a:solidFill>
              </a:rPr>
              <a:t>On reconnaîtra l'action à effectuer si la chaîne de caractère est comprise.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fr" sz="2300">
                <a:solidFill>
                  <a:schemeClr val="dk1"/>
                </a:solidFill>
              </a:rPr>
              <a:t>On établira des expressions logiques basé sur les verbes et les compléments.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fr" sz="2300">
                <a:solidFill>
                  <a:schemeClr val="dk1"/>
                </a:solidFill>
              </a:rPr>
              <a:t>Structure de données : un lexique, un arbre.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08400" y="457200"/>
            <a:ext cx="6447300" cy="544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/>
              <a:t>3) Éditeur de niveaux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508400" y="1116152"/>
            <a:ext cx="6447300" cy="38360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373E4D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Enfin un éditeur de niveaux permettra de vivre un expérience de jeu plus variée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Il comprendra :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Un éditeur de script textuel, voire graphique, permettant l'ajout d'éléments, d'actions, de lieux...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318075"/>
            <a:ext cx="5715000" cy="476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Shape 190"/>
          <p:cNvCxnSpPr/>
          <p:nvPr/>
        </p:nvCxnSpPr>
        <p:spPr>
          <a:xfrm flipH="1" rot="10800000">
            <a:off x="829600" y="663750"/>
            <a:ext cx="3388200" cy="2348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812125" y="663675"/>
            <a:ext cx="3379500" cy="2340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1130300" y="1803400"/>
            <a:ext cx="5825099" cy="1234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chemeClr val="accent2"/>
                </a:solidFill>
              </a:rPr>
              <a:t>Partie 1 : Description du sujet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644247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1130300" y="3038124"/>
            <a:ext cx="5825099" cy="8225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b) Déroulement classique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508400" y="457200"/>
            <a:ext cx="6447300" cy="521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b) Déroulement classique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5385200" y="1031975"/>
            <a:ext cx="3758700" cy="3558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fr" sz="1800"/>
              <a:t>Regarder </a:t>
            </a:r>
            <a:r>
              <a:rPr lang="fr" sz="1800" u="sng"/>
              <a:t>dans la serrure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fr" sz="1800"/>
              <a:t>Fouiller</a:t>
            </a:r>
            <a:r>
              <a:rPr lang="fr" sz="1800"/>
              <a:t> </a:t>
            </a:r>
            <a:r>
              <a:rPr lang="fr" sz="1800" u="sng"/>
              <a:t>la poubelle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fr" sz="1800"/>
              <a:t>Placer</a:t>
            </a:r>
            <a:r>
              <a:rPr lang="fr" sz="1800"/>
              <a:t> </a:t>
            </a:r>
            <a:r>
              <a:rPr lang="fr" sz="1800" u="sng"/>
              <a:t>feuille sous porte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fr" sz="1800"/>
              <a:t>Secouer</a:t>
            </a:r>
            <a:r>
              <a:rPr lang="fr" sz="1800"/>
              <a:t> </a:t>
            </a:r>
            <a:r>
              <a:rPr lang="fr" sz="1800" u="sng"/>
              <a:t>la porte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fr" sz="1800"/>
              <a:t>Tirer</a:t>
            </a:r>
            <a:r>
              <a:rPr lang="fr" sz="1800"/>
              <a:t> </a:t>
            </a:r>
            <a:r>
              <a:rPr lang="fr" sz="1800" u="sng"/>
              <a:t>la feuille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fr" sz="1800"/>
              <a:t>Ouvrir</a:t>
            </a:r>
            <a:r>
              <a:rPr lang="fr" sz="1800"/>
              <a:t> </a:t>
            </a:r>
            <a:r>
              <a:rPr lang="fr" sz="1800" u="sng"/>
              <a:t>la serrure avec clé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fr" sz="1800"/>
              <a:t>Aller</a:t>
            </a:r>
            <a:r>
              <a:rPr lang="fr" sz="1800"/>
              <a:t> </a:t>
            </a:r>
            <a:r>
              <a:rPr lang="fr" sz="1800" u="sng"/>
              <a:t>vers Nord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fr" sz="2400"/>
              <a:t>→ FIN DU JEU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6523522" y="4531518"/>
            <a:ext cx="5133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25" y="1031975"/>
            <a:ext cx="5114974" cy="36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270212" y="4658400"/>
            <a:ext cx="5115000" cy="34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fr"/>
              <a:t>Le passager du temps (1987)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te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