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rvo"/>
      <p:regular r:id="rId17"/>
      <p:bold r:id="rId18"/>
      <p:italic r:id="rId19"/>
      <p:boldItalic r:id="rId20"/>
    </p:embeddedFont>
    <p:embeddedFont>
      <p:font typeface="Roboto Condensed"/>
      <p:regular r:id="rId21"/>
      <p:bold r:id="rId22"/>
      <p:italic r:id="rId23"/>
      <p:boldItalic r:id="rId24"/>
    </p:embeddedFont>
    <p:embeddedFont>
      <p:font typeface="Roboto Condensed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vo-boldItalic.fntdata"/><Relationship Id="rId22" Type="http://schemas.openxmlformats.org/officeDocument/2006/relationships/font" Target="fonts/RobotoCondensed-bold.fntdata"/><Relationship Id="rId21" Type="http://schemas.openxmlformats.org/officeDocument/2006/relationships/font" Target="fonts/RobotoCondensed-regular.fntdata"/><Relationship Id="rId24" Type="http://schemas.openxmlformats.org/officeDocument/2006/relationships/font" Target="fonts/RobotoCondensed-boldItalic.fntdata"/><Relationship Id="rId23" Type="http://schemas.openxmlformats.org/officeDocument/2006/relationships/font" Target="fonts/RobotoCondensed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CondensedLight-bold.fntdata"/><Relationship Id="rId25" Type="http://schemas.openxmlformats.org/officeDocument/2006/relationships/font" Target="fonts/RobotoCondensedLight-regular.fntdata"/><Relationship Id="rId28" Type="http://schemas.openxmlformats.org/officeDocument/2006/relationships/font" Target="fonts/RobotoCondensedLight-boldItalic.fntdata"/><Relationship Id="rId27" Type="http://schemas.openxmlformats.org/officeDocument/2006/relationships/font" Target="fonts/RobotoCondensed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rvo-regular.fntdata"/><Relationship Id="rId16" Type="http://schemas.openxmlformats.org/officeDocument/2006/relationships/slide" Target="slides/slide11.xml"/><Relationship Id="rId19" Type="http://schemas.openxmlformats.org/officeDocument/2006/relationships/font" Target="fonts/Arvo-italic.fntdata"/><Relationship Id="rId18" Type="http://schemas.openxmlformats.org/officeDocument/2006/relationships/font" Target="fonts/Arv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6" name="Shape 56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7" name="Shape 57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9" name="Shape 59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60" name="Shape 60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62" name="Shape 6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63" name="Shape 63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" name="Shape 64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7" name="Shape 67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rtl="0">
              <a:buNone/>
              <a:defRPr sz="13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rtl="0">
              <a:buNone/>
              <a:defRPr sz="13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rtl="0">
              <a:buNone/>
              <a:defRPr sz="13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rtl="0">
              <a:buNone/>
              <a:defRPr sz="13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rtl="0">
              <a:buNone/>
              <a:defRPr sz="13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rtl="0">
              <a:buNone/>
              <a:defRPr sz="13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rtl="0">
              <a:buNone/>
              <a:defRPr sz="13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rtl="0">
              <a:buNone/>
              <a:defRPr sz="13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71" name="Shape 7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72" name="Shape 7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74" name="Shape 74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75" name="Shape 75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8" name="Shape 7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" name="Shape 7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80" name="Shape 8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Shape 82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83" name="Shape 8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Shape 8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5" name="Shape 85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90" name="Shape 90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91" name="Shape 91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93" name="Shape 93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94" name="Shape 9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96" name="Shape 96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7" name="Shape 97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200">
                <a:solidFill>
                  <a:srgbClr val="FF9800"/>
                </a:solidFill>
              </a:rPr>
              <a:t>“</a:t>
            </a:r>
            <a:endParaRPr b="1" sz="7200">
              <a:solidFill>
                <a:srgbClr val="FF9800"/>
              </a:solidFill>
            </a:endParaRPr>
          </a:p>
        </p:txBody>
      </p:sp>
      <p:grpSp>
        <p:nvGrpSpPr>
          <p:cNvPr id="98" name="Shape 9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9" name="Shape 9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" name="Shape 10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01" name="Shape 101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Shape 102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Shape 10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04" name="Shape 10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Shape 10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" name="Shape 10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Shape 10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9" name="Shape 109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10" name="Shape 110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11" name="Shape 111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13" name="Shape 113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14" name="Shape 114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6" name="Shape 11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7" name="Shape 11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" name="Shape 11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9" name="Shape 11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" name="Shape 121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22" name="Shape 122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4" name="Shape 124"/>
          <p:cNvSpPr txBox="1"/>
          <p:nvPr>
            <p:ph type="title"/>
          </p:nvPr>
        </p:nvSpPr>
        <p:spPr>
          <a:xfrm>
            <a:off x="680125" y="392569"/>
            <a:ext cx="56760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 rtl="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5.10.2017	</a:t>
            </a:r>
            <a:fld id="{00000000-1234-1234-1234-123412341234}" type="slidenum">
              <a:rPr lang="fr"/>
              <a:t>‹#›</a:t>
            </a:fld>
            <a:r>
              <a:rPr lang="fr"/>
              <a:t> 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9" name="Shape 129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30" name="Shape 130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3" name="Shape 133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4" name="Shape 134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5" name="Shape 13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6" name="Shape 13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7" name="Shape 13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" name="Shape 13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" name="Shape 141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42" name="Shape 142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Shape 14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4" name="Shape 144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46" name="Shape 146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Shape 149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50" name="Shape 150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51" name="Shape 151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52" name="Shape 152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53" name="Shape 153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55" name="Shape 15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56" name="Shape 15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57" name="Shape 15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58" name="Shape 15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9" name="Shape 15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0" name="Shape 16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" name="Shape 162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3" name="Shape 16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Shape 16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5" name="Shape 165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67" name="Shape 167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68" name="Shape 168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Shape 171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72" name="Shape 172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73" name="Shape 173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74" name="Shape 174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75" name="Shape 17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76" name="Shape 176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77" name="Shape 17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78" name="Shape 17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79" name="Shape 179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80" name="Shape 18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1" name="Shape 181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82" name="Shape 182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85" name="Shape 18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7" name="Shape 18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Shape 190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91" name="Shape 191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2" name="Shape 192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93" name="Shape 193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Shape 194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" name="Shape 195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96" name="Shape 196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8" name="Shape 198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200" name="Shape 20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201" name="Shape 20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2" name="Shape 20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03" name="Shape 20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Shape 20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5" name="Shape 20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06" name="Shape 20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210" name="Shape 2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211" name="Shape 21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2" name="Shape 21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13" name="Shape 21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Shape 21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Shape 21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16" name="Shape 21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8" name="Shape 218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219" name="Shape 21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0" name="Shape 22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21" name="Shape 221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24" name="Shape 22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bg>
      <p:bgPr>
        <a:solidFill>
          <a:schemeClr val="dk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Shape 227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28" name="Shape 22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Shape 23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4" name="Shape 23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9pPr>
          </a:lstStyle>
          <a:p/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Shape 23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Shape 24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 rtl="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travelinsurancereview.net/faqs/does-travel-insurance-cover-illness/" TargetMode="External"/><Relationship Id="rId4" Type="http://schemas.openxmlformats.org/officeDocument/2006/relationships/hyperlink" Target="https://hiset.ets.org/take/overview/" TargetMode="External"/><Relationship Id="rId5" Type="http://schemas.openxmlformats.org/officeDocument/2006/relationships/hyperlink" Target="https://en.wikipedia.org/wiki/Bootstrap_(front-end_framework)" TargetMode="External"/><Relationship Id="rId6" Type="http://schemas.openxmlformats.org/officeDocument/2006/relationships/hyperlink" Target="http://www.demonixis.net/category/blog/tutoriels/javascript/" TargetMode="External"/><Relationship Id="rId7" Type="http://schemas.openxmlformats.org/officeDocument/2006/relationships/hyperlink" Target="http://sql.sh/1999-mysql-taille-base-de-donnees" TargetMode="External"/><Relationship Id="rId8" Type="http://schemas.openxmlformats.org/officeDocument/2006/relationships/hyperlink" Target="http://tutset.com/tutorials/php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mouette.lab.ecinf.ch/Muscolo/Muscolo/index.php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Muscolo </a:t>
            </a:r>
            <a:br>
              <a:rPr lang="fr"/>
            </a:br>
            <a:r>
              <a:rPr lang="fr"/>
              <a:t>M306</a:t>
            </a:r>
            <a:endParaRPr/>
          </a:p>
        </p:txBody>
      </p:sp>
      <p:sp>
        <p:nvSpPr>
          <p:cNvPr id="248" name="Shape 248"/>
          <p:cNvSpPr txBox="1"/>
          <p:nvPr/>
        </p:nvSpPr>
        <p:spPr>
          <a:xfrm>
            <a:off x="4109950" y="4256600"/>
            <a:ext cx="5449200" cy="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Simon Cirilli, Kiady Arintsoa, Cristiano Pereira, Safia Halkoum	10.04.2018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" sz="4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Questions ?</a:t>
            </a:r>
            <a:endParaRPr i="0" sz="4800"/>
          </a:p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lt1"/>
                </a:solidFill>
              </a:rPr>
              <a:t>10.04.2018	</a:t>
            </a: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r>
              <a:rPr lang="fr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3" name="Shape 323"/>
          <p:cNvSpPr txBox="1"/>
          <p:nvPr>
            <p:ph idx="4294967295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10.04.2018	</a:t>
            </a: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r>
              <a:rPr lang="fr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680125" y="392569"/>
            <a:ext cx="56760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Sources</a:t>
            </a:r>
            <a:endParaRPr/>
          </a:p>
        </p:txBody>
      </p:sp>
      <p:sp>
        <p:nvSpPr>
          <p:cNvPr id="329" name="Shape 32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10.04.2018	</a:t>
            </a: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r>
              <a:rPr lang="fr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0" name="Shape 33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10.04.2018	</a:t>
            </a: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r>
              <a:rPr lang="fr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fr" sz="1200" u="sng">
                <a:solidFill>
                  <a:schemeClr val="hlink"/>
                </a:solidFill>
                <a:hlinkClick r:id="rId3"/>
              </a:rPr>
              <a:t>http://www.travelinsurancereview.net/faqs/does-travel-insurance-cover-illness/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 u="sng">
                <a:solidFill>
                  <a:schemeClr val="hlink"/>
                </a:solidFill>
                <a:hlinkClick r:id="rId4"/>
              </a:rPr>
              <a:t>https://hiset.ets.org/take/overview/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 u="sng">
                <a:solidFill>
                  <a:schemeClr val="hlink"/>
                </a:solidFill>
                <a:hlinkClick r:id="rId5"/>
              </a:rPr>
              <a:t>https://en.wikipedia.org/wiki/Bootstrap_(front-end_framework)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 u="sng">
                <a:solidFill>
                  <a:schemeClr val="hlink"/>
                </a:solidFill>
                <a:hlinkClick r:id="rId6"/>
              </a:rPr>
              <a:t>http://www.demonixis.net/category/blog/tutoriels/javascript/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 u="sng">
                <a:solidFill>
                  <a:schemeClr val="hlink"/>
                </a:solidFill>
                <a:hlinkClick r:id="rId7"/>
              </a:rPr>
              <a:t>http://sql.sh/1999-mysql-taille-base-de-donnees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 u="sng">
                <a:solidFill>
                  <a:schemeClr val="hlink"/>
                </a:solidFill>
                <a:hlinkClick r:id="rId8"/>
              </a:rPr>
              <a:t>http://tutset.com/tutorials/php/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680125" y="392569"/>
            <a:ext cx="56760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fr"/>
              <a:t>Introduction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fr"/>
              <a:t>Principales fonctionnalités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fr"/>
              <a:t>Méthodes mises en oeuvre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fr"/>
              <a:t>Tests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fr"/>
              <a:t>Démonstration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fr"/>
              <a:t>Conclusion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fr"/>
              <a:t>Questions</a:t>
            </a:r>
            <a:endParaRPr/>
          </a:p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10.04.2018</a:t>
            </a:r>
            <a:r>
              <a:rPr lang="fr"/>
              <a:t>	</a:t>
            </a:r>
            <a:fld id="{00000000-1234-1234-1234-123412341234}" type="slidenum">
              <a:rPr lang="fr"/>
              <a:t>‹#›</a:t>
            </a:fld>
            <a:r>
              <a:rPr lang="fr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680125" y="392569"/>
            <a:ext cx="56760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lt1"/>
                </a:solidFill>
              </a:rPr>
              <a:t>10.04.2018	</a:t>
            </a: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r>
              <a:rPr lang="fr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fr"/>
              <a:t>Sujet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/>
              <a:t>Objectifs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/>
              <a:t>Solutions possibles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/>
              <a:t>Répartition des tâches</a:t>
            </a:r>
            <a:endParaRPr/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738" y="1850325"/>
            <a:ext cx="220027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680125" y="392569"/>
            <a:ext cx="56760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lt1"/>
                </a:solidFill>
              </a:rPr>
              <a:t>Principales fonctionnalités</a:t>
            </a:r>
            <a:endParaRPr/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fr"/>
              <a:t>Créer un compte / Connexion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/>
              <a:t>Envoyer des propositions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/>
              <a:t>Accepter / Refuser des propositions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/>
              <a:t>Créer un groupe et jouer avec</a:t>
            </a:r>
            <a:endParaRPr/>
          </a:p>
        </p:txBody>
      </p:sp>
      <p:sp>
        <p:nvSpPr>
          <p:cNvPr id="271" name="Shape 27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lt1"/>
                </a:solidFill>
              </a:rPr>
              <a:t>10.04.2018	</a:t>
            </a: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r>
              <a:rPr lang="fr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680125" y="392569"/>
            <a:ext cx="56760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lt1"/>
                </a:solidFill>
              </a:rPr>
              <a:t>Méthodes mises en oeuvre</a:t>
            </a:r>
            <a:endParaRPr/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814275" y="1327350"/>
            <a:ext cx="63813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fr"/>
              <a:t>Pattern MVC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/>
              <a:t>JavaScript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fr"/>
              <a:t>Le jeu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fr"/>
              <a:t>Création du groupe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/>
              <a:t>BootStrap version 4.0.0 </a:t>
            </a:r>
            <a:endParaRPr/>
          </a:p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lt1"/>
                </a:solidFill>
              </a:rPr>
              <a:t>10.04.2018	</a:t>
            </a: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r>
              <a:rPr lang="fr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550" y="3064288"/>
            <a:ext cx="1402300" cy="140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9722" y="1411959"/>
            <a:ext cx="1557950" cy="15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680125" y="392569"/>
            <a:ext cx="56760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lt1"/>
                </a:solidFill>
              </a:rPr>
              <a:t>Méthodes mises en oeuvre (2)</a:t>
            </a:r>
            <a:endParaRPr/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fr"/>
              <a:t>PHP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fr"/>
              <a:t>Connexion à  la base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fr"/>
              <a:t>Requêtes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fr"/>
              <a:t>Gérer le site</a:t>
            </a:r>
            <a:endParaRPr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/>
              <a:t>SQL (MySQL)</a:t>
            </a:r>
            <a:endParaRPr/>
          </a:p>
        </p:txBody>
      </p:sp>
      <p:sp>
        <p:nvSpPr>
          <p:cNvPr id="287" name="Shape 28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10.04.2018	</a:t>
            </a: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r>
              <a:rPr lang="fr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325" y="2847275"/>
            <a:ext cx="1892325" cy="1883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Shape 2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750" y="1528550"/>
            <a:ext cx="2523475" cy="131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680125" y="392569"/>
            <a:ext cx="56760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Tests</a:t>
            </a:r>
            <a:endParaRPr/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10.04.2018	</a:t>
            </a: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r>
              <a:rPr lang="fr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7225" y="1678838"/>
            <a:ext cx="1892325" cy="1785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725" y="1533250"/>
            <a:ext cx="605790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680125" y="392569"/>
            <a:ext cx="56760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lt1"/>
                </a:solidFill>
              </a:rPr>
              <a:t>Démonstration</a:t>
            </a:r>
            <a:endParaRPr/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848600" y="1406550"/>
            <a:ext cx="6132600" cy="23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http://mouette.lab.ecinf.ch/Muscolo/Muscolo/index.php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lt1"/>
                </a:solidFill>
              </a:rPr>
              <a:t>10.04.2018	</a:t>
            </a: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r>
              <a:rPr lang="fr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6" name="Shape 30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10.04.2018	</a:t>
            </a: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r>
              <a:rPr lang="fr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07" name="Shape 3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3150" y="2446119"/>
            <a:ext cx="4192974" cy="2452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680125" y="392569"/>
            <a:ext cx="56760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313" name="Shape 31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lt1"/>
                </a:solidFill>
              </a:rPr>
              <a:t>10.04.2018	</a:t>
            </a: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r>
              <a:rPr lang="fr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4" name="Shape 31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10.04.2018	</a:t>
            </a: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r>
              <a:rPr lang="fr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fr"/>
              <a:t>Ce que l’on a appris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/>
              <a:t>Ce qu’il reste à faire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/>
              <a:t>Notre travail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