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57" r:id="rId4"/>
    <p:sldId id="258" r:id="rId5"/>
    <p:sldId id="259" r:id="rId6"/>
    <p:sldId id="260" r:id="rId7"/>
    <p:sldId id="261" r:id="rId8"/>
    <p:sldId id="262" r:id="rId9"/>
    <p:sldId id="263" r:id="rId10"/>
    <p:sldId id="264" r:id="rId11"/>
    <p:sldId id="268"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B23CB64-508A-4656-AA7A-D18F5E3544B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89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18B00F-AE8B-4873-A54C-6BBCB8FE1FCC}"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279045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885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25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59202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78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487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20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27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37036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8B00F-AE8B-4873-A54C-6BBCB8FE1FCC}"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3CB64-508A-4656-AA7A-D18F5E3544B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18B00F-AE8B-4873-A54C-6BBCB8FE1FCC}"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272195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18B00F-AE8B-4873-A54C-6BBCB8FE1FCC}"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3CB64-508A-4656-AA7A-D18F5E3544B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33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8B00F-AE8B-4873-A54C-6BBCB8FE1FCC}"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3CB64-508A-4656-AA7A-D18F5E3544B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91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8B00F-AE8B-4873-A54C-6BBCB8FE1FCC}"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413090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18B00F-AE8B-4873-A54C-6BBCB8FE1FCC}"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CB64-508A-4656-AA7A-D18F5E3544B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46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18B00F-AE8B-4873-A54C-6BBCB8FE1FCC}"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3CB64-508A-4656-AA7A-D18F5E3544BE}" type="slidenum">
              <a:rPr lang="en-US" smtClean="0"/>
              <a:t>‹#›</a:t>
            </a:fld>
            <a:endParaRPr lang="en-US"/>
          </a:p>
        </p:txBody>
      </p:sp>
    </p:spTree>
    <p:extLst>
      <p:ext uri="{BB962C8B-B14F-4D97-AF65-F5344CB8AC3E}">
        <p14:creationId xmlns:p14="http://schemas.microsoft.com/office/powerpoint/2010/main" val="238262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18B00F-AE8B-4873-A54C-6BBCB8FE1FCC}" type="datetimeFigureOut">
              <a:rPr lang="en-US" smtClean="0"/>
              <a:t>11/26/2023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23CB64-508A-4656-AA7A-D18F5E3544BE}" type="slidenum">
              <a:rPr lang="en-US" smtClean="0"/>
              <a:t>‹#›</a:t>
            </a:fld>
            <a:endParaRPr lang="en-US"/>
          </a:p>
        </p:txBody>
      </p:sp>
    </p:spTree>
    <p:extLst>
      <p:ext uri="{BB962C8B-B14F-4D97-AF65-F5344CB8AC3E}">
        <p14:creationId xmlns:p14="http://schemas.microsoft.com/office/powerpoint/2010/main" val="14279883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508-C9C8-4A8C-B95A-196E2089CD67}"/>
              </a:ext>
            </a:extLst>
          </p:cNvPr>
          <p:cNvSpPr>
            <a:spLocks noGrp="1"/>
          </p:cNvSpPr>
          <p:nvPr>
            <p:ph type="title"/>
          </p:nvPr>
        </p:nvSpPr>
        <p:spPr>
          <a:xfrm>
            <a:off x="838200" y="365126"/>
            <a:ext cx="10179424" cy="3884146"/>
          </a:xfrm>
        </p:spPr>
        <p:txBody>
          <a:bodyPr>
            <a:normAutofit/>
          </a:bodyPr>
          <a:lstStyle/>
          <a:p>
            <a:pPr algn="ctr"/>
            <a:r>
              <a:rPr lang="en-US" sz="8800" b="1" dirty="0"/>
              <a:t>MARKET BASKET ANALYSIS</a:t>
            </a:r>
          </a:p>
        </p:txBody>
      </p:sp>
    </p:spTree>
    <p:extLst>
      <p:ext uri="{BB962C8B-B14F-4D97-AF65-F5344CB8AC3E}">
        <p14:creationId xmlns:p14="http://schemas.microsoft.com/office/powerpoint/2010/main" val="79622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BB13-18E3-4DEC-9B52-AD8C81C0CDA1}"/>
              </a:ext>
            </a:extLst>
          </p:cNvPr>
          <p:cNvSpPr>
            <a:spLocks noGrp="1"/>
          </p:cNvSpPr>
          <p:nvPr>
            <p:ph type="title"/>
          </p:nvPr>
        </p:nvSpPr>
        <p:spPr/>
        <p:txBody>
          <a:bodyPr/>
          <a:lstStyle/>
          <a:p>
            <a:r>
              <a:rPr lang="en-US" dirty="0"/>
              <a:t>BI-DIRECTIONAL ASSOCIATIONS</a:t>
            </a:r>
          </a:p>
        </p:txBody>
      </p:sp>
      <p:sp>
        <p:nvSpPr>
          <p:cNvPr id="3" name="Content Placeholder 2">
            <a:extLst>
              <a:ext uri="{FF2B5EF4-FFF2-40B4-BE49-F238E27FC236}">
                <a16:creationId xmlns:a16="http://schemas.microsoft.com/office/drawing/2014/main" id="{CB1A18BB-1C36-4C94-8073-ABCE03311531}"/>
              </a:ext>
            </a:extLst>
          </p:cNvPr>
          <p:cNvSpPr>
            <a:spLocks noGrp="1"/>
          </p:cNvSpPr>
          <p:nvPr>
            <p:ph idx="1"/>
          </p:nvPr>
        </p:nvSpPr>
        <p:spPr/>
        <p:txBody>
          <a:bodyPr/>
          <a:lstStyle/>
          <a:p>
            <a:r>
              <a:rPr lang="en-US" sz="2800" dirty="0"/>
              <a:t>Some items were discovered to have been bought together in both ways </a:t>
            </a:r>
            <a:r>
              <a:rPr lang="en-US" sz="2800" dirty="0" err="1"/>
              <a:t>eg</a:t>
            </a:r>
            <a:r>
              <a:rPr lang="en-US" sz="2800" dirty="0"/>
              <a:t> </a:t>
            </a:r>
            <a:r>
              <a:rPr lang="en-US" sz="2800" dirty="0" err="1"/>
              <a:t>uht</a:t>
            </a:r>
            <a:r>
              <a:rPr lang="en-US" sz="2800" dirty="0"/>
              <a:t> milk is bought together with cream cheese and also cream cheese is bought together with </a:t>
            </a:r>
            <a:r>
              <a:rPr lang="en-US" sz="2800" dirty="0" err="1"/>
              <a:t>uht</a:t>
            </a:r>
            <a:r>
              <a:rPr lang="en-US" sz="2800" dirty="0"/>
              <a:t> milk.</a:t>
            </a:r>
          </a:p>
          <a:p>
            <a:r>
              <a:rPr lang="en-US" sz="2800" dirty="0"/>
              <a:t>I did away with the duplicates to get a unique set of 167 items and their association rules.</a:t>
            </a:r>
          </a:p>
          <a:p>
            <a:endParaRPr lang="en-US" dirty="0"/>
          </a:p>
        </p:txBody>
      </p:sp>
    </p:spTree>
    <p:extLst>
      <p:ext uri="{BB962C8B-B14F-4D97-AF65-F5344CB8AC3E}">
        <p14:creationId xmlns:p14="http://schemas.microsoft.com/office/powerpoint/2010/main" val="351470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5B93F5-19B0-4A0B-82D2-45E52CD1ABF4}"/>
              </a:ext>
            </a:extLst>
          </p:cNvPr>
          <p:cNvPicPr>
            <a:picLocks noChangeAspect="1"/>
          </p:cNvPicPr>
          <p:nvPr/>
        </p:nvPicPr>
        <p:blipFill>
          <a:blip r:embed="rId2"/>
          <a:stretch>
            <a:fillRect/>
          </a:stretch>
        </p:blipFill>
        <p:spPr>
          <a:xfrm>
            <a:off x="1210235" y="1039906"/>
            <a:ext cx="10659035" cy="5485483"/>
          </a:xfrm>
          <a:prstGeom prst="rect">
            <a:avLst/>
          </a:prstGeom>
        </p:spPr>
      </p:pic>
    </p:spTree>
    <p:extLst>
      <p:ext uri="{BB962C8B-B14F-4D97-AF65-F5344CB8AC3E}">
        <p14:creationId xmlns:p14="http://schemas.microsoft.com/office/powerpoint/2010/main" val="180727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482D-3259-41F7-9BD2-4B42BDFAD8C9}"/>
              </a:ext>
            </a:extLst>
          </p:cNvPr>
          <p:cNvSpPr>
            <a:spLocks noGrp="1"/>
          </p:cNvSpPr>
          <p:nvPr>
            <p:ph type="title"/>
          </p:nvPr>
        </p:nvSpPr>
        <p:spPr/>
        <p:txBody>
          <a:bodyPr/>
          <a:lstStyle/>
          <a:p>
            <a:r>
              <a:rPr lang="en-US" dirty="0"/>
              <a:t>RECOMENDATIONS</a:t>
            </a:r>
          </a:p>
        </p:txBody>
      </p:sp>
      <p:sp>
        <p:nvSpPr>
          <p:cNvPr id="3" name="Content Placeholder 2">
            <a:extLst>
              <a:ext uri="{FF2B5EF4-FFF2-40B4-BE49-F238E27FC236}">
                <a16:creationId xmlns:a16="http://schemas.microsoft.com/office/drawing/2014/main" id="{0481CC22-A0E1-4A87-B992-9233439A2355}"/>
              </a:ext>
            </a:extLst>
          </p:cNvPr>
          <p:cNvSpPr>
            <a:spLocks noGrp="1"/>
          </p:cNvSpPr>
          <p:nvPr>
            <p:ph idx="1"/>
          </p:nvPr>
        </p:nvSpPr>
        <p:spPr/>
        <p:txBody>
          <a:bodyPr/>
          <a:lstStyle/>
          <a:p>
            <a:r>
              <a:rPr lang="en-US" sz="3200" dirty="0"/>
              <a:t>According to the different lifts of the different items bought </a:t>
            </a:r>
            <a:r>
              <a:rPr lang="en-US" sz="3200" dirty="0" err="1"/>
              <a:t>together,most</a:t>
            </a:r>
            <a:r>
              <a:rPr lang="en-US" sz="3200" dirty="0"/>
              <a:t> drinks should be placed side by side as the top lifts were of </a:t>
            </a:r>
            <a:r>
              <a:rPr lang="en-US" sz="3200" dirty="0" err="1"/>
              <a:t>dri</a:t>
            </a:r>
            <a:r>
              <a:rPr lang="en-US" sz="3200" dirty="0"/>
              <a:t> </a:t>
            </a:r>
            <a:r>
              <a:rPr lang="en-US" sz="3200" dirty="0" err="1"/>
              <a:t>ks</a:t>
            </a:r>
            <a:r>
              <a:rPr lang="en-US" sz="3200" dirty="0"/>
              <a:t> bought together .Some of this include </a:t>
            </a:r>
            <a:r>
              <a:rPr lang="en-US" sz="3200" dirty="0" err="1"/>
              <a:t>uht</a:t>
            </a:r>
            <a:r>
              <a:rPr lang="en-US" sz="3200" dirty="0"/>
              <a:t> and bottled beer with a lift of 0.837804 which is the second highest and bottled water to </a:t>
            </a:r>
            <a:r>
              <a:rPr lang="en-US" sz="3200" dirty="0" err="1"/>
              <a:t>uht</a:t>
            </a:r>
            <a:r>
              <a:rPr lang="en-US" sz="3200" dirty="0"/>
              <a:t> milk with a lift of 0.787855.</a:t>
            </a:r>
          </a:p>
          <a:p>
            <a:endParaRPr lang="en-US" dirty="0"/>
          </a:p>
        </p:txBody>
      </p:sp>
    </p:spTree>
    <p:extLst>
      <p:ext uri="{BB962C8B-B14F-4D97-AF65-F5344CB8AC3E}">
        <p14:creationId xmlns:p14="http://schemas.microsoft.com/office/powerpoint/2010/main" val="228384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2ED2-D617-438B-B345-536BC0967B3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7447F48-631F-4114-806D-074E8D9CAFD1}"/>
              </a:ext>
            </a:extLst>
          </p:cNvPr>
          <p:cNvSpPr>
            <a:spLocks noGrp="1"/>
          </p:cNvSpPr>
          <p:nvPr>
            <p:ph idx="1"/>
          </p:nvPr>
        </p:nvSpPr>
        <p:spPr/>
        <p:txBody>
          <a:bodyPr/>
          <a:lstStyle/>
          <a:p>
            <a:r>
              <a:rPr lang="en-US" sz="3200" dirty="0"/>
              <a:t>Parameter </a:t>
            </a:r>
            <a:r>
              <a:rPr lang="en-US" sz="3200" dirty="0" err="1"/>
              <a:t>Tuning:Choosing</a:t>
            </a:r>
            <a:r>
              <a:rPr lang="en-US" sz="3200" dirty="0"/>
              <a:t> the support and confidence threshold.</a:t>
            </a:r>
          </a:p>
          <a:p>
            <a:r>
              <a:rPr lang="en-US" sz="3200" dirty="0" err="1"/>
              <a:t>Interpretability:Interpreting</a:t>
            </a:r>
            <a:r>
              <a:rPr lang="en-US" sz="3200" dirty="0"/>
              <a:t> the generated rules especially when they are many is quite tedious.</a:t>
            </a:r>
          </a:p>
          <a:p>
            <a:endParaRPr lang="en-US" dirty="0"/>
          </a:p>
        </p:txBody>
      </p:sp>
    </p:spTree>
    <p:extLst>
      <p:ext uri="{BB962C8B-B14F-4D97-AF65-F5344CB8AC3E}">
        <p14:creationId xmlns:p14="http://schemas.microsoft.com/office/powerpoint/2010/main" val="145147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EAE-51F6-4458-B25F-4FA0C798EB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632E2C-E501-4007-8D5C-9161AA7F6704}"/>
              </a:ext>
            </a:extLst>
          </p:cNvPr>
          <p:cNvSpPr>
            <a:spLocks noGrp="1"/>
          </p:cNvSpPr>
          <p:nvPr>
            <p:ph idx="1"/>
          </p:nvPr>
        </p:nvSpPr>
        <p:spPr/>
        <p:txBody>
          <a:bodyPr>
            <a:normAutofit fontScale="92500"/>
          </a:bodyPr>
          <a:lstStyle/>
          <a:p>
            <a:r>
              <a:rPr lang="en-US" sz="2800" dirty="0"/>
              <a:t>The top 20 association rules suggest that most liquid items are bought together followed by liquid items and some snack that can be taken with it </a:t>
            </a:r>
            <a:r>
              <a:rPr lang="en-US" sz="2800" dirty="0" err="1"/>
              <a:t>ie</a:t>
            </a:r>
            <a:r>
              <a:rPr lang="en-US" sz="2800" dirty="0"/>
              <a:t> rolls/burns and </a:t>
            </a:r>
            <a:r>
              <a:rPr lang="en-US" sz="2800" dirty="0" err="1"/>
              <a:t>yorghut</a:t>
            </a:r>
            <a:r>
              <a:rPr lang="en-US" sz="2800" dirty="0"/>
              <a:t> appear a couple of times in the top 20 associations.</a:t>
            </a:r>
          </a:p>
          <a:p>
            <a:r>
              <a:rPr lang="en-US" sz="2800" dirty="0"/>
              <a:t>After careful study I would suggest that items that fall under the same category such as drinks should be placed side by side and right after that the items that can be drank with them </a:t>
            </a:r>
            <a:r>
              <a:rPr lang="en-US" sz="2800" dirty="0" err="1"/>
              <a:t>ie</a:t>
            </a:r>
            <a:r>
              <a:rPr lang="en-US" sz="2800" dirty="0"/>
              <a:t> rolls/buns.</a:t>
            </a:r>
          </a:p>
        </p:txBody>
      </p:sp>
    </p:spTree>
    <p:extLst>
      <p:ext uri="{BB962C8B-B14F-4D97-AF65-F5344CB8AC3E}">
        <p14:creationId xmlns:p14="http://schemas.microsoft.com/office/powerpoint/2010/main" val="35078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4BD47F-1B82-4FE7-BA24-E03430C6474F}"/>
              </a:ext>
            </a:extLst>
          </p:cNvPr>
          <p:cNvPicPr>
            <a:picLocks noChangeAspect="1"/>
          </p:cNvPicPr>
          <p:nvPr/>
        </p:nvPicPr>
        <p:blipFill>
          <a:blip r:embed="rId2"/>
          <a:stretch>
            <a:fillRect/>
          </a:stretch>
        </p:blipFill>
        <p:spPr>
          <a:xfrm>
            <a:off x="788894" y="757106"/>
            <a:ext cx="10614212" cy="5437506"/>
          </a:xfrm>
          <a:prstGeom prst="rect">
            <a:avLst/>
          </a:prstGeom>
        </p:spPr>
      </p:pic>
      <p:sp>
        <p:nvSpPr>
          <p:cNvPr id="2" name="Title 1">
            <a:extLst>
              <a:ext uri="{FF2B5EF4-FFF2-40B4-BE49-F238E27FC236}">
                <a16:creationId xmlns:a16="http://schemas.microsoft.com/office/drawing/2014/main" id="{D04CE609-4993-4D50-969F-314EA8C392D0}"/>
              </a:ext>
            </a:extLst>
          </p:cNvPr>
          <p:cNvSpPr>
            <a:spLocks noGrp="1"/>
          </p:cNvSpPr>
          <p:nvPr>
            <p:ph type="title"/>
          </p:nvPr>
        </p:nvSpPr>
        <p:spPr>
          <a:xfrm>
            <a:off x="1093694" y="1220218"/>
            <a:ext cx="9811376" cy="4194463"/>
          </a:xfrm>
        </p:spPr>
        <p:txBody>
          <a:bodyPr/>
          <a:lstStyle/>
          <a:p>
            <a:br>
              <a:rPr lang="en-US" b="1" dirty="0"/>
            </a:br>
            <a:br>
              <a:rPr lang="en-US" b="1" dirty="0"/>
            </a:br>
            <a:r>
              <a:rPr lang="en-US" b="1" dirty="0"/>
              <a:t>Prepared By : </a:t>
            </a:r>
            <a:r>
              <a:rPr lang="en-US" b="1" dirty="0" err="1"/>
              <a:t>Loice</a:t>
            </a:r>
            <a:r>
              <a:rPr lang="en-US" b="1" dirty="0"/>
              <a:t> </a:t>
            </a:r>
            <a:r>
              <a:rPr lang="en-US" b="1" dirty="0" err="1"/>
              <a:t>Nguku</a:t>
            </a:r>
            <a:endParaRPr lang="en-US" b="1" dirty="0"/>
          </a:p>
        </p:txBody>
      </p:sp>
      <p:sp>
        <p:nvSpPr>
          <p:cNvPr id="3" name="Text Placeholder 2">
            <a:extLst>
              <a:ext uri="{FF2B5EF4-FFF2-40B4-BE49-F238E27FC236}">
                <a16:creationId xmlns:a16="http://schemas.microsoft.com/office/drawing/2014/main" id="{4586398B-BC20-4C96-A506-488A4B210648}"/>
              </a:ext>
            </a:extLst>
          </p:cNvPr>
          <p:cNvSpPr>
            <a:spLocks noGrp="1"/>
          </p:cNvSpPr>
          <p:nvPr>
            <p:ph type="body" idx="1"/>
          </p:nvPr>
        </p:nvSpPr>
        <p:spPr>
          <a:xfrm>
            <a:off x="1201271" y="5307105"/>
            <a:ext cx="9703798" cy="330675"/>
          </a:xfrm>
        </p:spPr>
        <p:txBody>
          <a:bodyPr>
            <a:normAutofit fontScale="85000" lnSpcReduction="10000"/>
          </a:bodyPr>
          <a:lstStyle/>
          <a:p>
            <a:r>
              <a:rPr lang="en-US" dirty="0"/>
              <a:t>Date : 26/11/2023</a:t>
            </a:r>
          </a:p>
        </p:txBody>
      </p:sp>
    </p:spTree>
    <p:extLst>
      <p:ext uri="{BB962C8B-B14F-4D97-AF65-F5344CB8AC3E}">
        <p14:creationId xmlns:p14="http://schemas.microsoft.com/office/powerpoint/2010/main" val="353585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A659-189A-4DCE-9087-15DB82F0D29C}"/>
              </a:ext>
            </a:extLst>
          </p:cNvPr>
          <p:cNvSpPr>
            <a:spLocks noGrp="1"/>
          </p:cNvSpPr>
          <p:nvPr>
            <p:ph type="title"/>
          </p:nvPr>
        </p:nvSpPr>
        <p:spPr/>
        <p:txBody>
          <a:bodyPr/>
          <a:lstStyle/>
          <a:p>
            <a:pPr algn="ctr"/>
            <a:r>
              <a:rPr lang="en-US" b="1" dirty="0"/>
              <a:t>PROJECT OVERVIEW</a:t>
            </a:r>
          </a:p>
        </p:txBody>
      </p:sp>
      <p:sp>
        <p:nvSpPr>
          <p:cNvPr id="3" name="Content Placeholder 2">
            <a:extLst>
              <a:ext uri="{FF2B5EF4-FFF2-40B4-BE49-F238E27FC236}">
                <a16:creationId xmlns:a16="http://schemas.microsoft.com/office/drawing/2014/main" id="{F7A0C589-2891-4E65-A3BD-8823FF7675A5}"/>
              </a:ext>
            </a:extLst>
          </p:cNvPr>
          <p:cNvSpPr>
            <a:spLocks noGrp="1"/>
          </p:cNvSpPr>
          <p:nvPr>
            <p:ph idx="1"/>
          </p:nvPr>
        </p:nvSpPr>
        <p:spPr/>
        <p:txBody>
          <a:bodyPr>
            <a:normAutofit/>
          </a:bodyPr>
          <a:lstStyle/>
          <a:p>
            <a:r>
              <a:rPr lang="en-US" sz="2800" dirty="0"/>
              <a:t>Market Basket is a technique used in retail to uncover associations between products.</a:t>
            </a:r>
          </a:p>
          <a:p>
            <a:r>
              <a:rPr lang="en-US" sz="2800" dirty="0"/>
              <a:t>Its purpose it to provide recommendation on product placement optimization and personalized marketing.</a:t>
            </a:r>
          </a:p>
          <a:p>
            <a:r>
              <a:rPr lang="en-US" sz="2800" dirty="0"/>
              <a:t>It can also identify products that can be placed side by side considering customer purchasing behavior.</a:t>
            </a:r>
          </a:p>
        </p:txBody>
      </p:sp>
    </p:spTree>
    <p:extLst>
      <p:ext uri="{BB962C8B-B14F-4D97-AF65-F5344CB8AC3E}">
        <p14:creationId xmlns:p14="http://schemas.microsoft.com/office/powerpoint/2010/main" val="382556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E178-5894-4B3E-A42E-113AD4141C28}"/>
              </a:ext>
            </a:extLst>
          </p:cNvPr>
          <p:cNvSpPr>
            <a:spLocks noGrp="1"/>
          </p:cNvSpPr>
          <p:nvPr>
            <p:ph type="title"/>
          </p:nvPr>
        </p:nvSpPr>
        <p:spPr/>
        <p:txBody>
          <a:bodyPr/>
          <a:lstStyle/>
          <a:p>
            <a:r>
              <a:rPr lang="en-US" dirty="0"/>
              <a:t>OBJECTIVE OF THE PROJECT</a:t>
            </a:r>
          </a:p>
        </p:txBody>
      </p:sp>
      <p:sp>
        <p:nvSpPr>
          <p:cNvPr id="3" name="Content Placeholder 2">
            <a:extLst>
              <a:ext uri="{FF2B5EF4-FFF2-40B4-BE49-F238E27FC236}">
                <a16:creationId xmlns:a16="http://schemas.microsoft.com/office/drawing/2014/main" id="{8648F1B0-3EDF-4D61-AB71-9AABFD132245}"/>
              </a:ext>
            </a:extLst>
          </p:cNvPr>
          <p:cNvSpPr>
            <a:spLocks noGrp="1"/>
          </p:cNvSpPr>
          <p:nvPr>
            <p:ph idx="1"/>
          </p:nvPr>
        </p:nvSpPr>
        <p:spPr/>
        <p:txBody>
          <a:bodyPr>
            <a:normAutofit/>
          </a:bodyPr>
          <a:lstStyle/>
          <a:p>
            <a:r>
              <a:rPr lang="en-US" sz="3200" dirty="0"/>
              <a:t>The main objective of this project is to uncover customer behavior in the products that they purchase together.</a:t>
            </a:r>
          </a:p>
          <a:p>
            <a:r>
              <a:rPr lang="en-US" sz="3200" dirty="0"/>
              <a:t>This information can be used to provide patterns in customer purchasing behavior and improve on customer satisfaction.</a:t>
            </a:r>
          </a:p>
        </p:txBody>
      </p:sp>
    </p:spTree>
    <p:extLst>
      <p:ext uri="{BB962C8B-B14F-4D97-AF65-F5344CB8AC3E}">
        <p14:creationId xmlns:p14="http://schemas.microsoft.com/office/powerpoint/2010/main" val="214373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0F22-4893-475A-BAFA-C769170D25CC}"/>
              </a:ext>
            </a:extLst>
          </p:cNvPr>
          <p:cNvSpPr>
            <a:spLocks noGrp="1"/>
          </p:cNvSpPr>
          <p:nvPr>
            <p:ph type="title"/>
          </p:nvPr>
        </p:nvSpPr>
        <p:spPr/>
        <p:txBody>
          <a:bodyPr/>
          <a:lstStyle/>
          <a:p>
            <a:pPr algn="ctr"/>
            <a:r>
              <a:rPr lang="en-US" b="1" dirty="0"/>
              <a:t>DATASET OVERVIEW</a:t>
            </a:r>
          </a:p>
        </p:txBody>
      </p:sp>
      <p:sp>
        <p:nvSpPr>
          <p:cNvPr id="3" name="Content Placeholder 2">
            <a:extLst>
              <a:ext uri="{FF2B5EF4-FFF2-40B4-BE49-F238E27FC236}">
                <a16:creationId xmlns:a16="http://schemas.microsoft.com/office/drawing/2014/main" id="{91581DB8-CA49-4942-A320-4F70EDCF843E}"/>
              </a:ext>
            </a:extLst>
          </p:cNvPr>
          <p:cNvSpPr>
            <a:spLocks noGrp="1"/>
          </p:cNvSpPr>
          <p:nvPr>
            <p:ph idx="1"/>
          </p:nvPr>
        </p:nvSpPr>
        <p:spPr/>
        <p:txBody>
          <a:bodyPr>
            <a:normAutofit lnSpcReduction="10000"/>
          </a:bodyPr>
          <a:lstStyle/>
          <a:p>
            <a:r>
              <a:rPr lang="en-US" sz="3200" dirty="0"/>
              <a:t>The data contains 38765 rows and 3 columns namely member </a:t>
            </a:r>
            <a:r>
              <a:rPr lang="en-US" sz="3200" dirty="0" err="1"/>
              <a:t>number,date</a:t>
            </a:r>
            <a:r>
              <a:rPr lang="en-US" sz="3200" dirty="0"/>
              <a:t> and </a:t>
            </a:r>
            <a:r>
              <a:rPr lang="en-US" sz="3200" dirty="0" err="1"/>
              <a:t>itemdescription</a:t>
            </a:r>
            <a:r>
              <a:rPr lang="en-US" sz="3200" dirty="0"/>
              <a:t>.</a:t>
            </a:r>
          </a:p>
          <a:p>
            <a:r>
              <a:rPr lang="en-US" sz="3200" dirty="0"/>
              <a:t>The maximum member number is 5000 and the minimum 1000.</a:t>
            </a:r>
          </a:p>
          <a:p>
            <a:r>
              <a:rPr lang="en-US" sz="3200" dirty="0"/>
              <a:t>The most frequent item is whole milk with 2502 entries and the least is preservation products with 1 entry.</a:t>
            </a:r>
          </a:p>
          <a:p>
            <a:endParaRPr lang="en-US" dirty="0"/>
          </a:p>
        </p:txBody>
      </p:sp>
    </p:spTree>
    <p:extLst>
      <p:ext uri="{BB962C8B-B14F-4D97-AF65-F5344CB8AC3E}">
        <p14:creationId xmlns:p14="http://schemas.microsoft.com/office/powerpoint/2010/main" val="50218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94D8-A052-4715-94E4-A3474B439994}"/>
              </a:ext>
            </a:extLst>
          </p:cNvPr>
          <p:cNvSpPr>
            <a:spLocks noGrp="1"/>
          </p:cNvSpPr>
          <p:nvPr>
            <p:ph type="title"/>
          </p:nvPr>
        </p:nvSpPr>
        <p:spPr/>
        <p:txBody>
          <a:bodyPr/>
          <a:lstStyle/>
          <a:p>
            <a:pPr algn="ctr"/>
            <a:r>
              <a:rPr lang="en-US" dirty="0"/>
              <a:t>EDA</a:t>
            </a:r>
          </a:p>
        </p:txBody>
      </p:sp>
      <p:pic>
        <p:nvPicPr>
          <p:cNvPr id="4" name="Content Placeholder 3">
            <a:extLst>
              <a:ext uri="{FF2B5EF4-FFF2-40B4-BE49-F238E27FC236}">
                <a16:creationId xmlns:a16="http://schemas.microsoft.com/office/drawing/2014/main" id="{03699DC5-546B-459A-B64F-0EA1F812D03B}"/>
              </a:ext>
            </a:extLst>
          </p:cNvPr>
          <p:cNvPicPr>
            <a:picLocks noGrp="1" noChangeAspect="1"/>
          </p:cNvPicPr>
          <p:nvPr>
            <p:ph idx="1"/>
          </p:nvPr>
        </p:nvPicPr>
        <p:blipFill>
          <a:blip r:embed="rId2"/>
          <a:stretch>
            <a:fillRect/>
          </a:stretch>
        </p:blipFill>
        <p:spPr>
          <a:xfrm>
            <a:off x="2008095" y="1515405"/>
            <a:ext cx="7665672" cy="4661558"/>
          </a:xfrm>
          <a:prstGeom prst="rect">
            <a:avLst/>
          </a:prstGeom>
        </p:spPr>
      </p:pic>
    </p:spTree>
    <p:extLst>
      <p:ext uri="{BB962C8B-B14F-4D97-AF65-F5344CB8AC3E}">
        <p14:creationId xmlns:p14="http://schemas.microsoft.com/office/powerpoint/2010/main" val="190089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81CB-C3B8-4F46-907B-F682EC03901C}"/>
              </a:ext>
            </a:extLst>
          </p:cNvPr>
          <p:cNvSpPr>
            <a:spLocks noGrp="1"/>
          </p:cNvSpPr>
          <p:nvPr>
            <p:ph type="title"/>
          </p:nvPr>
        </p:nvSpPr>
        <p:spPr/>
        <p:txBody>
          <a:bodyPr/>
          <a:lstStyle/>
          <a:p>
            <a:r>
              <a:rPr lang="en-US" dirty="0"/>
              <a:t>EDA</a:t>
            </a:r>
          </a:p>
        </p:txBody>
      </p:sp>
      <p:pic>
        <p:nvPicPr>
          <p:cNvPr id="4" name="Content Placeholder 3">
            <a:extLst>
              <a:ext uri="{FF2B5EF4-FFF2-40B4-BE49-F238E27FC236}">
                <a16:creationId xmlns:a16="http://schemas.microsoft.com/office/drawing/2014/main" id="{9DA36F78-968B-4CAB-B06B-6340051F23ED}"/>
              </a:ext>
            </a:extLst>
          </p:cNvPr>
          <p:cNvPicPr>
            <a:picLocks noGrp="1" noChangeAspect="1"/>
          </p:cNvPicPr>
          <p:nvPr>
            <p:ph idx="1"/>
          </p:nvPr>
        </p:nvPicPr>
        <p:blipFill>
          <a:blip r:embed="rId2"/>
          <a:stretch>
            <a:fillRect/>
          </a:stretch>
        </p:blipFill>
        <p:spPr>
          <a:xfrm>
            <a:off x="1129553" y="1690688"/>
            <a:ext cx="8779475" cy="4486275"/>
          </a:xfrm>
          <a:prstGeom prst="rect">
            <a:avLst/>
          </a:prstGeom>
        </p:spPr>
      </p:pic>
    </p:spTree>
    <p:extLst>
      <p:ext uri="{BB962C8B-B14F-4D97-AF65-F5344CB8AC3E}">
        <p14:creationId xmlns:p14="http://schemas.microsoft.com/office/powerpoint/2010/main" val="37006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67D1-735A-49DE-9B6F-A78E34951D33}"/>
              </a:ext>
            </a:extLst>
          </p:cNvPr>
          <p:cNvSpPr>
            <a:spLocks noGrp="1"/>
          </p:cNvSpPr>
          <p:nvPr>
            <p:ph type="title"/>
          </p:nvPr>
        </p:nvSpPr>
        <p:spPr/>
        <p:txBody>
          <a:bodyPr/>
          <a:lstStyle/>
          <a:p>
            <a:r>
              <a:rPr lang="en-US" dirty="0"/>
              <a:t>ASSOCIATON RULE</a:t>
            </a:r>
          </a:p>
        </p:txBody>
      </p:sp>
      <p:sp>
        <p:nvSpPr>
          <p:cNvPr id="3" name="Content Placeholder 2">
            <a:extLst>
              <a:ext uri="{FF2B5EF4-FFF2-40B4-BE49-F238E27FC236}">
                <a16:creationId xmlns:a16="http://schemas.microsoft.com/office/drawing/2014/main" id="{63202BEC-2FCA-4EB8-A05C-52B7318BF884}"/>
              </a:ext>
            </a:extLst>
          </p:cNvPr>
          <p:cNvSpPr>
            <a:spLocks noGrp="1"/>
          </p:cNvSpPr>
          <p:nvPr>
            <p:ph idx="1"/>
          </p:nvPr>
        </p:nvSpPr>
        <p:spPr/>
        <p:txBody>
          <a:bodyPr/>
          <a:lstStyle/>
          <a:p>
            <a:r>
              <a:rPr lang="en-US" dirty="0"/>
              <a:t>Association rule mining is popular in market basket analysis where it is used to uncover associations between products frequently purchased together.</a:t>
            </a:r>
          </a:p>
          <a:p>
            <a:pPr marL="0" indent="0">
              <a:buNone/>
            </a:pPr>
            <a:r>
              <a:rPr lang="en-US" dirty="0"/>
              <a:t>An antecedent is the condition of whether a certain item is in  he dataset and it leads to the consequent.</a:t>
            </a:r>
          </a:p>
          <a:p>
            <a:pPr marL="0" indent="0">
              <a:buNone/>
            </a:pPr>
            <a:r>
              <a:rPr lang="en-US" dirty="0"/>
              <a:t>Result or item likely to occur if the antecedent is true.</a:t>
            </a:r>
          </a:p>
          <a:p>
            <a:pPr marL="0" indent="0">
              <a:buNone/>
            </a:pPr>
            <a:r>
              <a:rPr lang="en-US" dirty="0"/>
              <a:t>The strength of an association rule is measured by several metrics such as the </a:t>
            </a:r>
            <a:r>
              <a:rPr lang="en-US" dirty="0" err="1"/>
              <a:t>support,confidence,lift,leverage</a:t>
            </a:r>
            <a:r>
              <a:rPr lang="en-US" dirty="0"/>
              <a:t> and conviction.</a:t>
            </a:r>
          </a:p>
        </p:txBody>
      </p:sp>
    </p:spTree>
    <p:extLst>
      <p:ext uri="{BB962C8B-B14F-4D97-AF65-F5344CB8AC3E}">
        <p14:creationId xmlns:p14="http://schemas.microsoft.com/office/powerpoint/2010/main" val="180615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EF93-6120-4483-82B5-E2F1FA100105}"/>
              </a:ext>
            </a:extLst>
          </p:cNvPr>
          <p:cNvSpPr>
            <a:spLocks noGrp="1"/>
          </p:cNvSpPr>
          <p:nvPr>
            <p:ph type="title"/>
          </p:nvPr>
        </p:nvSpPr>
        <p:spPr/>
        <p:txBody>
          <a:bodyPr/>
          <a:lstStyle/>
          <a:p>
            <a:r>
              <a:rPr lang="en-US" dirty="0"/>
              <a:t>TOP 20 ASSOCIATION RULES</a:t>
            </a:r>
          </a:p>
        </p:txBody>
      </p:sp>
      <p:pic>
        <p:nvPicPr>
          <p:cNvPr id="4" name="Content Placeholder 3">
            <a:extLst>
              <a:ext uri="{FF2B5EF4-FFF2-40B4-BE49-F238E27FC236}">
                <a16:creationId xmlns:a16="http://schemas.microsoft.com/office/drawing/2014/main" id="{84C92D28-2BF8-4E20-90E4-CBD929335CB1}"/>
              </a:ext>
            </a:extLst>
          </p:cNvPr>
          <p:cNvPicPr>
            <a:picLocks noGrp="1" noChangeAspect="1"/>
          </p:cNvPicPr>
          <p:nvPr>
            <p:ph idx="1"/>
          </p:nvPr>
        </p:nvPicPr>
        <p:blipFill>
          <a:blip r:embed="rId2"/>
          <a:stretch>
            <a:fillRect/>
          </a:stretch>
        </p:blipFill>
        <p:spPr>
          <a:xfrm>
            <a:off x="2516632" y="2557463"/>
            <a:ext cx="7158736" cy="3317875"/>
          </a:xfrm>
          <a:prstGeom prst="rect">
            <a:avLst/>
          </a:prstGeom>
        </p:spPr>
      </p:pic>
    </p:spTree>
    <p:extLst>
      <p:ext uri="{BB962C8B-B14F-4D97-AF65-F5344CB8AC3E}">
        <p14:creationId xmlns:p14="http://schemas.microsoft.com/office/powerpoint/2010/main" val="27186397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462</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MARKET BASKET ANALYSIS</vt:lpstr>
      <vt:lpstr>  Prepared By : Loice Nguku</vt:lpstr>
      <vt:lpstr>PROJECT OVERVIEW</vt:lpstr>
      <vt:lpstr>OBJECTIVE OF THE PROJECT</vt:lpstr>
      <vt:lpstr>DATASET OVERVIEW</vt:lpstr>
      <vt:lpstr>EDA</vt:lpstr>
      <vt:lpstr>EDA</vt:lpstr>
      <vt:lpstr>ASSOCIATON RULE</vt:lpstr>
      <vt:lpstr>TOP 20 ASSOCIATION RULES</vt:lpstr>
      <vt:lpstr>BI-DIRECTIONAL ASSOCIATIONS</vt:lpstr>
      <vt:lpstr>PowerPoint Presentation</vt:lpstr>
      <vt:lpstr>RECOMENDATIONS</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COMPUTER HUB</dc:creator>
  <cp:lastModifiedBy>ERICA COMPUTER HUB</cp:lastModifiedBy>
  <cp:revision>23</cp:revision>
  <dcterms:created xsi:type="dcterms:W3CDTF">2023-11-25T21:07:57Z</dcterms:created>
  <dcterms:modified xsi:type="dcterms:W3CDTF">2023-11-25T22:14:09Z</dcterms:modified>
</cp:coreProperties>
</file>