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1" r:id="rId4"/>
    <p:sldId id="261" r:id="rId5"/>
    <p:sldId id="274" r:id="rId6"/>
    <p:sldId id="275" r:id="rId7"/>
    <p:sldId id="276" r:id="rId8"/>
    <p:sldId id="264" r:id="rId9"/>
    <p:sldId id="272" r:id="rId10"/>
    <p:sldId id="277" r:id="rId11"/>
    <p:sldId id="278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C7B740-2144-4C38-A2F4-35DC87FF469D}">
  <a:tblStyle styleId="{D4C7B740-2144-4C38-A2F4-35DC87FF46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http://www.twse.com.tw/zh/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dirty="0" smtClean="0"/>
              <a:t>台灣證交所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55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1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dirty="0"/>
              <a:t>Data Science Final Project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376925"/>
            <a:ext cx="8520600" cy="175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 smtClean="0"/>
              <a:t>Stock Price Prediction</a:t>
            </a:r>
            <a:r>
              <a:rPr lang="zh-TW" sz="2400" dirty="0" smtClean="0"/>
              <a:t>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ased on the Amount of Five </a:t>
            </a:r>
            <a:r>
              <a:rPr lang="en-US" altLang="zh-TW" sz="2400" dirty="0" smtClean="0"/>
              <a:t>Ticks</a:t>
            </a:r>
            <a:endParaRPr 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Result-2330 (</a:t>
            </a:r>
            <a:r>
              <a:rPr lang="en-US" dirty="0" smtClean="0"/>
              <a:t>CRNN)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87" y="1324875"/>
            <a:ext cx="6065962" cy="3071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38" y="1324875"/>
            <a:ext cx="6096530" cy="31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Result-2330 (</a:t>
            </a:r>
            <a:r>
              <a:rPr lang="en-US" dirty="0" smtClean="0"/>
              <a:t>LSTM)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14" y="1276958"/>
            <a:ext cx="6616171" cy="32919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14" y="1152475"/>
            <a:ext cx="6742520" cy="35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3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To-do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altLang="zh-TW" dirty="0"/>
              <a:t>A</a:t>
            </a:r>
            <a:r>
              <a:rPr lang="en-US" altLang="zh-TW" dirty="0" smtClean="0"/>
              <a:t>dd </a:t>
            </a:r>
            <a:r>
              <a:rPr lang="zh-TW" dirty="0" smtClean="0"/>
              <a:t>other </a:t>
            </a:r>
            <a:r>
              <a:rPr lang="zh-TW" dirty="0"/>
              <a:t>kinds of data (ex. </a:t>
            </a:r>
            <a:r>
              <a:rPr lang="zh-TW" altLang="en-US" dirty="0" smtClean="0"/>
              <a:t>分點資訊</a:t>
            </a:r>
            <a:r>
              <a:rPr lang="zh-TW" dirty="0" smtClean="0"/>
              <a:t>, </a:t>
            </a:r>
            <a:r>
              <a:rPr lang="zh-TW" altLang="en-US" dirty="0" smtClean="0"/>
              <a:t>外資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主力進出</a:t>
            </a:r>
            <a:r>
              <a:rPr lang="zh-TW" dirty="0" smtClean="0"/>
              <a:t>) </a:t>
            </a:r>
            <a:r>
              <a:rPr lang="en-US" altLang="zh-TW" dirty="0" smtClean="0"/>
              <a:t>into input.</a:t>
            </a:r>
          </a:p>
          <a:p>
            <a:pPr marL="457200" lvl="0" indent="-3429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altLang="zh-TW" dirty="0" smtClean="0"/>
              <a:t>Threshold the price change if it </a:t>
            </a:r>
            <a:r>
              <a:rPr lang="en-US" altLang="zh-TW" dirty="0"/>
              <a:t>acts like </a:t>
            </a:r>
            <a:r>
              <a:rPr lang="en-US" altLang="zh-TW" dirty="0" smtClean="0"/>
              <a:t>perturbation</a:t>
            </a:r>
            <a:endParaRPr lang="zh-TW" dirty="0"/>
          </a:p>
          <a:p>
            <a:pPr marL="457200" lvl="0" indent="-342900">
              <a:spcAft>
                <a:spcPts val="0"/>
              </a:spcAft>
            </a:pPr>
            <a:r>
              <a:rPr lang="en-US" altLang="zh-TW" dirty="0" smtClean="0"/>
              <a:t>Try to analysis more stock of </a:t>
            </a:r>
            <a:r>
              <a:rPr lang="en-US" altLang="zh-TW" dirty="0"/>
              <a:t>different </a:t>
            </a:r>
            <a:r>
              <a:rPr lang="en-US" altLang="zh-TW" dirty="0" smtClean="0"/>
              <a:t>corporation</a:t>
            </a:r>
            <a:endParaRPr 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Motivation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Aft>
                <a:spcPts val="0"/>
              </a:spcAft>
            </a:pPr>
            <a:r>
              <a:rPr lang="en-US" altLang="zh-TW" dirty="0" smtClean="0"/>
              <a:t>Taiwan </a:t>
            </a:r>
            <a:r>
              <a:rPr lang="en-US" altLang="zh-TW" dirty="0"/>
              <a:t>Stock Exchange Corporation (TWSE) provides amount of five ticks (</a:t>
            </a:r>
            <a:r>
              <a:rPr lang="zh-TW" altLang="en-US" dirty="0"/>
              <a:t>五檔</a:t>
            </a:r>
            <a:r>
              <a:rPr lang="en-US" altLang="zh-TW" dirty="0"/>
              <a:t>) in bids and asks:</a:t>
            </a:r>
            <a:endParaRPr lang="zh-TW" altLang="en-US" dirty="0"/>
          </a:p>
          <a:p>
            <a:pPr marL="914400" lvl="1" indent="-317500">
              <a:spcAft>
                <a:spcPts val="0"/>
              </a:spcAft>
            </a:pPr>
            <a:r>
              <a:rPr lang="en-US" altLang="zh-TW" dirty="0"/>
              <a:t>Other stock market didn’t reveal the amount of ticks in public, so five ticks in TWSE is a valuable information for the investors</a:t>
            </a:r>
            <a:endParaRPr lang="zh-TW" altLang="en-US" dirty="0"/>
          </a:p>
          <a:p>
            <a:pPr marL="914400" lvl="1" indent="-317500">
              <a:spcAft>
                <a:spcPts val="0"/>
              </a:spcAft>
            </a:pPr>
            <a:r>
              <a:rPr lang="en-US" altLang="zh-TW" dirty="0"/>
              <a:t>The amount of five ticks represent the immediate status of traders</a:t>
            </a:r>
          </a:p>
          <a:p>
            <a:pPr marL="914400" lvl="1" indent="-317500">
              <a:spcAft>
                <a:spcPts val="0"/>
              </a:spcAft>
            </a:pPr>
            <a:r>
              <a:rPr lang="en-US" altLang="zh-TW" dirty="0"/>
              <a:t>What’s the best price if you are going to buy the stock today?</a:t>
            </a:r>
          </a:p>
          <a:p>
            <a:pPr marL="457200" lvl="0" indent="-342900">
              <a:spcAft>
                <a:spcPts val="1000"/>
              </a:spcAft>
            </a:pPr>
            <a:r>
              <a:rPr lang="en-US" altLang="zh-TW" dirty="0"/>
              <a:t>Predict the stock price in the near future.</a:t>
            </a:r>
          </a:p>
          <a:p>
            <a:pPr marL="882650" lvl="1" indent="-2857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altLang="zh-TW" dirty="0" smtClean="0"/>
              <a:t>The bias will reduce if the prediction is done within short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/>
              <a:t>Data Format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57241"/>
              </p:ext>
            </p:extLst>
          </p:nvPr>
        </p:nvGraphicFramePr>
        <p:xfrm>
          <a:off x="469100" y="1453299"/>
          <a:ext cx="8363201" cy="502920"/>
        </p:xfrm>
        <a:graphic>
          <a:graphicData uri="http://schemas.openxmlformats.org/drawingml/2006/table">
            <a:tbl>
              <a:tblPr firstRow="1" bandRow="1">
                <a:tableStyleId>{D4C7B740-2144-4C38-A2F4-35DC87FF469D}</a:tableStyleId>
              </a:tblPr>
              <a:tblGrid>
                <a:gridCol w="499295">
                  <a:extLst>
                    <a:ext uri="{9D8B030D-6E8A-4147-A177-3AD203B41FA5}">
                      <a16:colId xmlns:a16="http://schemas.microsoft.com/office/drawing/2014/main" val="3086720773"/>
                    </a:ext>
                  </a:extLst>
                </a:gridCol>
                <a:gridCol w="356979">
                  <a:extLst>
                    <a:ext uri="{9D8B030D-6E8A-4147-A177-3AD203B41FA5}">
                      <a16:colId xmlns:a16="http://schemas.microsoft.com/office/drawing/2014/main" val="1555610421"/>
                    </a:ext>
                  </a:extLst>
                </a:gridCol>
                <a:gridCol w="267022">
                  <a:extLst>
                    <a:ext uri="{9D8B030D-6E8A-4147-A177-3AD203B41FA5}">
                      <a16:colId xmlns:a16="http://schemas.microsoft.com/office/drawing/2014/main" val="2676508384"/>
                    </a:ext>
                  </a:extLst>
                </a:gridCol>
                <a:gridCol w="368386">
                  <a:extLst>
                    <a:ext uri="{9D8B030D-6E8A-4147-A177-3AD203B41FA5}">
                      <a16:colId xmlns:a16="http://schemas.microsoft.com/office/drawing/2014/main" val="3925668092"/>
                    </a:ext>
                  </a:extLst>
                </a:gridCol>
                <a:gridCol w="1954698">
                  <a:extLst>
                    <a:ext uri="{9D8B030D-6E8A-4147-A177-3AD203B41FA5}">
                      <a16:colId xmlns:a16="http://schemas.microsoft.com/office/drawing/2014/main" val="3977584869"/>
                    </a:ext>
                  </a:extLst>
                </a:gridCol>
                <a:gridCol w="1443920">
                  <a:extLst>
                    <a:ext uri="{9D8B030D-6E8A-4147-A177-3AD203B41FA5}">
                      <a16:colId xmlns:a16="http://schemas.microsoft.com/office/drawing/2014/main" val="404862354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152793484"/>
                    </a:ext>
                  </a:extLst>
                </a:gridCol>
                <a:gridCol w="1510751">
                  <a:extLst>
                    <a:ext uri="{9D8B030D-6E8A-4147-A177-3AD203B41FA5}">
                      <a16:colId xmlns:a16="http://schemas.microsoft.com/office/drawing/2014/main" val="3003520251"/>
                    </a:ext>
                  </a:extLst>
                </a:gridCol>
              </a:tblGrid>
              <a:tr h="2808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TW" altLang="en-US" sz="900" dirty="0" smtClean="0"/>
                        <a:t>時間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/>
                        <a:t>成交價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/>
                        <a:t>成交量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/>
                        <a:t>累計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TW" altLang="en-US" sz="900" dirty="0" smtClean="0"/>
                        <a:t>最佳五檔（賣價）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TW" altLang="en-US" sz="900" dirty="0" smtClean="0"/>
                        <a:t>最佳五檔（賣量）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TW" altLang="en-US" sz="900" dirty="0" smtClean="0"/>
                        <a:t>最佳五檔（買價）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TW" altLang="en-US" sz="900" dirty="0" smtClean="0"/>
                        <a:t>最佳五檔（買量）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93319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59" t="782" r="219"/>
          <a:stretch/>
        </p:blipFill>
        <p:spPr>
          <a:xfrm>
            <a:off x="475700" y="1956219"/>
            <a:ext cx="8356600" cy="26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Approach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Preprocess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 smtClean="0"/>
              <a:t>Eliminate repeat data, and padding loss data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 smtClean="0"/>
              <a:t>Extract </a:t>
            </a:r>
            <a:r>
              <a:rPr lang="zh-TW" dirty="0"/>
              <a:t>needed columns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Make the contents of each column consistent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TW" dirty="0" smtClean="0"/>
              <a:t>Normalization on price value</a:t>
            </a:r>
          </a:p>
          <a:p>
            <a:pPr marL="596900" lvl="1">
              <a:spcAft>
                <a:spcPts val="0"/>
              </a:spcAft>
              <a:buNone/>
            </a:pPr>
            <a:r>
              <a:rPr lang="en-US" altLang="zh-TW" dirty="0" smtClean="0"/>
              <a:t>Input = [</a:t>
            </a:r>
            <a:r>
              <a:rPr lang="zh-TW" altLang="en-US" dirty="0" smtClean="0"/>
              <a:t>價差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five_ticks_vector</a:t>
            </a:r>
            <a:r>
              <a:rPr lang="en-US" altLang="zh-TW" dirty="0" smtClean="0"/>
              <a:t>(bid), </a:t>
            </a:r>
            <a:r>
              <a:rPr lang="en-US" altLang="zh-TW" dirty="0" err="1" smtClean="0"/>
              <a:t>five_ticks_vector</a:t>
            </a:r>
            <a:r>
              <a:rPr lang="en-US" altLang="zh-TW" dirty="0" smtClean="0"/>
              <a:t>(ask)],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(input)=</a:t>
            </a:r>
            <a:r>
              <a:rPr lang="en-US" altLang="zh-TW" dirty="0"/>
              <a:t>17</a:t>
            </a:r>
            <a:endParaRPr lang="zh-TW" dirty="0"/>
          </a:p>
          <a:p>
            <a:pPr marL="457200" indent="-342900">
              <a:spcAft>
                <a:spcPts val="0"/>
              </a:spcAft>
            </a:pPr>
            <a:r>
              <a:rPr lang="en-US" altLang="zh-TW" dirty="0" smtClean="0"/>
              <a:t>Models</a:t>
            </a:r>
            <a:endParaRPr lang="en-US" altLang="zh-TW" dirty="0"/>
          </a:p>
          <a:p>
            <a:pPr marL="914400" lvl="1" indent="-317500">
              <a:spcAft>
                <a:spcPts val="0"/>
              </a:spcAft>
            </a:pPr>
            <a:r>
              <a:rPr lang="en-US" altLang="zh-TW" dirty="0" smtClean="0"/>
              <a:t>Logistic </a:t>
            </a:r>
            <a:r>
              <a:rPr lang="en-US" altLang="zh-TW" dirty="0"/>
              <a:t>Regression</a:t>
            </a:r>
          </a:p>
          <a:p>
            <a:pPr marL="914400" lvl="1" indent="-317500">
              <a:spcAft>
                <a:spcPts val="0"/>
              </a:spcAft>
            </a:pPr>
            <a:r>
              <a:rPr lang="en-US" altLang="zh-TW" smtClean="0"/>
              <a:t>CRNN</a:t>
            </a:r>
          </a:p>
          <a:p>
            <a:pPr marL="914400" lvl="1" indent="-317500">
              <a:spcAft>
                <a:spcPts val="0"/>
              </a:spcAft>
            </a:pPr>
            <a:r>
              <a:rPr lang="en-US" altLang="zh-TW" dirty="0" smtClean="0"/>
              <a:t>LTSM</a:t>
            </a:r>
            <a:endParaRPr lang="zh-TW" altLang="en-US" dirty="0"/>
          </a:p>
          <a:p>
            <a:pPr marL="596900" lvl="1">
              <a:spcAft>
                <a:spcPts val="0"/>
              </a:spcAft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00" y="1413502"/>
            <a:ext cx="6484799" cy="28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CRNN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42" y="420996"/>
            <a:ext cx="4717358" cy="45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72" y="1251283"/>
            <a:ext cx="7270856" cy="32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dirty="0" smtClean="0"/>
              <a:t>Result</a:t>
            </a:r>
            <a:r>
              <a:rPr lang="zh-TW" altLang="en-US" dirty="0" smtClean="0"/>
              <a:t> </a:t>
            </a:r>
            <a:r>
              <a:rPr lang="en-US" altLang="zh-TW" dirty="0" smtClean="0"/>
              <a:t>(predict 2330)</a:t>
            </a:r>
            <a:endParaRPr lang="zh-TW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Aft>
                <a:spcPts val="0"/>
              </a:spcAft>
              <a:buClr>
                <a:schemeClr val="dk1"/>
              </a:buClr>
            </a:pPr>
            <a:r>
              <a:rPr lang="zh-TW" dirty="0" smtClean="0">
                <a:solidFill>
                  <a:schemeClr val="dk1"/>
                </a:solidFill>
              </a:rPr>
              <a:t>Approach:</a:t>
            </a:r>
            <a:r>
              <a:rPr lang="en-US" altLang="zh-TW" dirty="0">
                <a:solidFill>
                  <a:schemeClr val="dk1"/>
                </a:solidFill>
              </a:rPr>
              <a:t> Logistic </a:t>
            </a:r>
            <a:r>
              <a:rPr lang="en-US" altLang="zh-TW" dirty="0" smtClean="0">
                <a:solidFill>
                  <a:schemeClr val="dk1"/>
                </a:solidFill>
              </a:rPr>
              <a:t>regression</a:t>
            </a:r>
            <a:r>
              <a:rPr lang="zh-TW" dirty="0" smtClean="0">
                <a:solidFill>
                  <a:schemeClr val="dk1"/>
                </a:solidFill>
              </a:rPr>
              <a:t>, </a:t>
            </a:r>
            <a:r>
              <a:rPr lang="en-US" altLang="zh-TW" dirty="0">
                <a:solidFill>
                  <a:schemeClr val="dk1"/>
                </a:solidFill>
              </a:rPr>
              <a:t>CRNN, </a:t>
            </a:r>
            <a:r>
              <a:rPr lang="en-US" altLang="zh-TW" dirty="0" smtClean="0">
                <a:solidFill>
                  <a:schemeClr val="dk1"/>
                </a:solidFill>
              </a:rPr>
              <a:t>LTSM</a:t>
            </a:r>
            <a:endParaRPr lang="en-US" altLang="zh-TW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zh-TW" dirty="0" smtClean="0">
                <a:solidFill>
                  <a:schemeClr val="dk1"/>
                </a:solidFill>
              </a:rPr>
              <a:t>Evaluation </a:t>
            </a:r>
            <a:r>
              <a:rPr lang="zh-TW" dirty="0">
                <a:solidFill>
                  <a:schemeClr val="dk1"/>
                </a:solidFill>
              </a:rPr>
              <a:t>metrics: Accuracy</a:t>
            </a:r>
          </a:p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08" name="Shape 108"/>
          <p:cNvGraphicFramePr/>
          <p:nvPr>
            <p:extLst>
              <p:ext uri="{D42A27DB-BD31-4B8C-83A1-F6EECF244321}">
                <p14:modId xmlns:p14="http://schemas.microsoft.com/office/powerpoint/2010/main" val="10298253"/>
              </p:ext>
            </p:extLst>
          </p:nvPr>
        </p:nvGraphicFramePr>
        <p:xfrm>
          <a:off x="1121833" y="2308667"/>
          <a:ext cx="6354233" cy="792420"/>
        </p:xfrm>
        <a:graphic>
          <a:graphicData uri="http://schemas.openxmlformats.org/drawingml/2006/table">
            <a:tbl>
              <a:tblPr>
                <a:noFill/>
                <a:tableStyleId>{D4C7B740-2144-4C38-A2F4-35DC87FF469D}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Logistic</a:t>
                      </a:r>
                      <a:r>
                        <a:rPr lang="en-US" altLang="zh-TW" baseline="0" dirty="0" smtClean="0"/>
                        <a:t> regression</a:t>
                      </a:r>
                      <a:endParaRPr lang="zh-TW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CRNN</a:t>
                      </a:r>
                      <a:endParaRPr lang="zh-TW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LTSM</a:t>
                      </a:r>
                      <a:endParaRPr lang="zh-TW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Accuracy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0.6111</a:t>
                      </a:r>
                      <a:endParaRPr lang="zh-TW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0.6715</a:t>
                      </a:r>
                      <a:endParaRPr lang="zh-TW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altLang="zh-TW" dirty="0" smtClean="0"/>
                        <a:t>0.6723</a:t>
                      </a:r>
                      <a:endParaRPr lang="zh-TW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Result-2330</a:t>
            </a:r>
            <a:r>
              <a:rPr lang="zh-TW" altLang="en-US" dirty="0" smtClean="0"/>
              <a:t> </a:t>
            </a:r>
            <a:r>
              <a:rPr lang="en-US" altLang="zh-TW" dirty="0" smtClean="0"/>
              <a:t>(Regression)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3" y="1333662"/>
            <a:ext cx="6525683" cy="32948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83" y="1276431"/>
            <a:ext cx="6546875" cy="34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268</Words>
  <Application>Microsoft Office PowerPoint</Application>
  <PresentationFormat>如螢幕大小 (16:9)</PresentationFormat>
  <Paragraphs>51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Courier New</vt:lpstr>
      <vt:lpstr>Simple Light</vt:lpstr>
      <vt:lpstr>Data Science Final Project</vt:lpstr>
      <vt:lpstr>Motivation</vt:lpstr>
      <vt:lpstr>Data Format</vt:lpstr>
      <vt:lpstr>Approach</vt:lpstr>
      <vt:lpstr>Logistic regression</vt:lpstr>
      <vt:lpstr>CRNN</vt:lpstr>
      <vt:lpstr>LSTM</vt:lpstr>
      <vt:lpstr>Result (predict 2330)</vt:lpstr>
      <vt:lpstr>Result-2330 (Regression)</vt:lpstr>
      <vt:lpstr>Result-2330 (CRNN)</vt:lpstr>
      <vt:lpstr>Result-2330 (LSTM)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</dc:title>
  <dc:creator>ichan Lo</dc:creator>
  <cp:lastModifiedBy>IchanLo</cp:lastModifiedBy>
  <cp:revision>31</cp:revision>
  <dcterms:modified xsi:type="dcterms:W3CDTF">2018-01-29T14:34:00Z</dcterms:modified>
</cp:coreProperties>
</file>