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6" r:id="rId2"/>
    <p:sldId id="308" r:id="rId3"/>
    <p:sldId id="314" r:id="rId4"/>
    <p:sldId id="315" r:id="rId5"/>
    <p:sldId id="307" r:id="rId6"/>
    <p:sldId id="311" r:id="rId7"/>
    <p:sldId id="312" r:id="rId8"/>
    <p:sldId id="31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1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D0767-E79A-4E41-B223-EA9EC299E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89A2FD-A986-F449-A6B4-469651C85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D39D78-6FA8-C949-B111-0D55CA65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2651-8D5D-D94A-B680-88278F6743E0}" type="datetimeFigureOut">
              <a:rPr lang="fr-FR" smtClean="0"/>
              <a:t>09/08/2020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25DA8-82BF-B844-8FDE-3ACA6A8C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78D047-4962-BE4F-9E1A-5AD76A58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5FA4-14AD-EF41-83D7-A167D77F7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49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C2EB0D-571F-0947-9C23-BCBB05F0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CA93B2-3DD2-6E47-A0CA-A4FBEBD85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D60909-0FA5-B140-B1AE-5675E5BB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2651-8D5D-D94A-B680-88278F6743E0}" type="datetimeFigureOut">
              <a:rPr lang="fr-FR" smtClean="0"/>
              <a:t>09/08/2020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71883E-CDC3-F34A-B0FE-2C2A70BD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CC6EE5-07E9-9041-AA82-DFFD2A7A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5FA4-14AD-EF41-83D7-A167D77F7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10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627B68-4E86-D74D-B7A3-FD5151334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1B7778-C41E-234F-B686-F46047F51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6FF620-8D16-CE42-B9BF-8855A670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2651-8D5D-D94A-B680-88278F6743E0}" type="datetimeFigureOut">
              <a:rPr lang="fr-FR" smtClean="0"/>
              <a:t>09/08/2020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1151F7-29E0-B54E-B432-2AEEB87D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948DB3-0BD9-F441-BC7D-B668588F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5FA4-14AD-EF41-83D7-A167D77F7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54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ull width Content" userDrawn="1">
  <p:cSld name="Title and 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334432" y="1874519"/>
            <a:ext cx="11425769" cy="432054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996099935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D8C4C-346E-1C44-8BDE-E728B779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0AF89A-AB5F-E74B-A44E-13EC211C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6122E5-9F1E-F84E-8F35-5D446486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2651-8D5D-D94A-B680-88278F6743E0}" type="datetimeFigureOut">
              <a:rPr lang="fr-FR" smtClean="0"/>
              <a:t>09/08/2020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FFD675-14C6-9048-8066-6561E884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E879D-AAE0-1847-843B-03AB6BFD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5FA4-14AD-EF41-83D7-A167D77F7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57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3FA29-6DDD-E441-A6BF-8E55C90D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238E61-AB69-EE4E-8F7D-570CDDD7B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8065A3-8800-494B-95FC-61E9E325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2651-8D5D-D94A-B680-88278F6743E0}" type="datetimeFigureOut">
              <a:rPr lang="fr-FR" smtClean="0"/>
              <a:t>09/08/2020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DE5467-44F5-3B4D-983C-1959FF61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8FF7BC-59BA-3D4A-BFD6-B5E06950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5FA4-14AD-EF41-83D7-A167D77F7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52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3D898-F111-0943-BFC7-454415BF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28D22D-F9D1-954F-9C8A-A66B8061B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6A1571-DFF0-0C41-8590-47E3412A1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961B12-31F2-F543-97B6-A37E585E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2651-8D5D-D94A-B680-88278F6743E0}" type="datetimeFigureOut">
              <a:rPr lang="fr-FR" smtClean="0"/>
              <a:t>09/08/2020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F69261-26EA-F342-8BC7-1B51D688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16F4C0-A047-FA49-BAA2-15F11A0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5FA4-14AD-EF41-83D7-A167D77F7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51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ACDED-F05C-DE41-B3B7-3F3B36A2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4F5DFA-E390-5747-B4A5-A1A89FC84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75D721-A6CD-6142-A5CA-2ED71FE3A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32A320-B093-FA4D-A915-0DAEA6308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6DBE4B-F8AA-B444-B1B1-B783175B0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8FF1CE-3375-134B-9F29-952627A8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2651-8D5D-D94A-B680-88278F6743E0}" type="datetimeFigureOut">
              <a:rPr lang="fr-FR" smtClean="0"/>
              <a:t>09/08/2020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5C7AC6-F5B3-DF43-9126-70647CA2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92BD0F-0124-2E49-BABF-6B5E62EB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5FA4-14AD-EF41-83D7-A167D77F7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71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1C0A4-136D-A44F-A719-D38583F4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DEDB99-7514-BB4C-A4B9-B10565CD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2651-8D5D-D94A-B680-88278F6743E0}" type="datetimeFigureOut">
              <a:rPr lang="fr-FR" smtClean="0"/>
              <a:t>09/08/2020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1A88E7-1BCE-AA43-BE75-EF4323D8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CE0481-502C-6641-9B03-FDD88EB4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5FA4-14AD-EF41-83D7-A167D77F7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2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CF1B7D-EBFD-C64E-83B1-AB111468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2651-8D5D-D94A-B680-88278F6743E0}" type="datetimeFigureOut">
              <a:rPr lang="fr-FR" smtClean="0"/>
              <a:t>09/08/2020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8F1772-4D4A-BA48-98A9-23724F3A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C695A3-6AEE-0748-9702-26F5A5FF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5FA4-14AD-EF41-83D7-A167D77F7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3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03AAF-51C5-A144-B576-BB691C7B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A2DEAE-BBA6-B24D-B5CD-0120852A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3F6891-A33E-974F-BA7D-BA4EB9EA7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53DC81-60BB-DA49-B701-2FA56BBA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2651-8D5D-D94A-B680-88278F6743E0}" type="datetimeFigureOut">
              <a:rPr lang="fr-FR" smtClean="0"/>
              <a:t>09/08/2020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C119DF-EB0C-474C-BE02-CF2CAC34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B348DC-A3B6-2C49-99CF-51F76A8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5FA4-14AD-EF41-83D7-A167D77F7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85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6E9BE-1674-6A48-8A5E-60EDC45E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5389D3-3948-6947-BAC1-5E07809EE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02A2D6-33E1-8249-A87C-78815C658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6EB225-AEB2-B84C-9901-A2169D52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2651-8D5D-D94A-B680-88278F6743E0}" type="datetimeFigureOut">
              <a:rPr lang="fr-FR" smtClean="0"/>
              <a:t>09/08/2020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4B21F6-C820-4F48-B4E0-D4D73107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E00D6E-D926-4748-8A76-9BA48A19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5FA4-14AD-EF41-83D7-A167D77F7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96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5719BC-D0AC-4246-B310-F5F02315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42029A-DB6F-654C-9142-6B0FB5319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E2739-62AC-8C4C-9C59-6549B15ED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52651-8D5D-D94A-B680-88278F6743E0}" type="datetimeFigureOut">
              <a:rPr lang="fr-FR" smtClean="0"/>
              <a:t>09/08/2020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A9DF7B-6493-784A-8722-7FFADE01E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8DE460-00DB-6E4F-9A55-449AFF093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5FA4-14AD-EF41-83D7-A167D77F7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10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re 1"/>
          <p:cNvSpPr txBox="1">
            <a:spLocks/>
          </p:cNvSpPr>
          <p:nvPr/>
        </p:nvSpPr>
        <p:spPr>
          <a:xfrm>
            <a:off x="316410" y="7745"/>
            <a:ext cx="11250358" cy="1038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rgbClr val="C00000"/>
                </a:solidFill>
              </a:rPr>
              <a:t>Pattern d’usage on </a:t>
            </a:r>
            <a:r>
              <a:rPr lang="fr-FR" sz="3600" dirty="0" err="1">
                <a:solidFill>
                  <a:srgbClr val="C00000"/>
                </a:solidFill>
              </a:rPr>
              <a:t>premise</a:t>
            </a:r>
            <a:endParaRPr lang="fr-FR" sz="3600" dirty="0">
              <a:solidFill>
                <a:srgbClr val="C00000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425202" y="6241067"/>
            <a:ext cx="11413360" cy="29103"/>
          </a:xfrm>
          <a:prstGeom prst="line">
            <a:avLst/>
          </a:prstGeom>
          <a:ln>
            <a:solidFill>
              <a:srgbClr val="D8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>
            <a:extLst>
              <a:ext uri="{FF2B5EF4-FFF2-40B4-BE49-F238E27FC236}">
                <a16:creationId xmlns:a16="http://schemas.microsoft.com/office/drawing/2014/main" id="{D10C148D-F32B-1E41-A7A1-A9E6F19B4137}"/>
              </a:ext>
            </a:extLst>
          </p:cNvPr>
          <p:cNvSpPr/>
          <p:nvPr/>
        </p:nvSpPr>
        <p:spPr>
          <a:xfrm>
            <a:off x="6833575" y="1663969"/>
            <a:ext cx="374608" cy="1405832"/>
          </a:xfrm>
          <a:custGeom>
            <a:avLst/>
            <a:gdLst>
              <a:gd name="connsiteX0" fmla="*/ 0 w 376767"/>
              <a:gd name="connsiteY0" fmla="*/ 1413933 h 1413933"/>
              <a:gd name="connsiteX1" fmla="*/ 376767 w 376767"/>
              <a:gd name="connsiteY1" fmla="*/ 0 h 1413933"/>
              <a:gd name="connsiteX2" fmla="*/ 355600 w 376767"/>
              <a:gd name="connsiteY2" fmla="*/ 1409700 h 1413933"/>
              <a:gd name="connsiteX3" fmla="*/ 0 w 376767"/>
              <a:gd name="connsiteY3" fmla="*/ 1413933 h 141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67" h="1413933">
                <a:moveTo>
                  <a:pt x="0" y="1413933"/>
                </a:moveTo>
                <a:lnTo>
                  <a:pt x="376767" y="0"/>
                </a:lnTo>
                <a:lnTo>
                  <a:pt x="355600" y="1409700"/>
                </a:lnTo>
                <a:lnTo>
                  <a:pt x="0" y="1413933"/>
                </a:lnTo>
                <a:close/>
              </a:path>
            </a:pathLst>
          </a:custGeom>
          <a:pattFill prst="pct20">
            <a:fgClr>
              <a:srgbClr val="FF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4594">
              <a:defRPr/>
            </a:pPr>
            <a:endParaRPr lang="en-US" sz="238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E12496AA-1DB6-6E49-840D-D9B3ECEB3545}"/>
              </a:ext>
            </a:extLst>
          </p:cNvPr>
          <p:cNvSpPr/>
          <p:nvPr/>
        </p:nvSpPr>
        <p:spPr>
          <a:xfrm>
            <a:off x="4857411" y="3156086"/>
            <a:ext cx="1104883" cy="1085943"/>
          </a:xfrm>
          <a:custGeom>
            <a:avLst/>
            <a:gdLst>
              <a:gd name="connsiteX0" fmla="*/ 0 w 1111250"/>
              <a:gd name="connsiteY0" fmla="*/ 0 h 1092200"/>
              <a:gd name="connsiteX1" fmla="*/ 1111250 w 1111250"/>
              <a:gd name="connsiteY1" fmla="*/ 0 h 1092200"/>
              <a:gd name="connsiteX2" fmla="*/ 762000 w 1111250"/>
              <a:gd name="connsiteY2" fmla="*/ 996950 h 1092200"/>
              <a:gd name="connsiteX3" fmla="*/ 679450 w 1111250"/>
              <a:gd name="connsiteY3" fmla="*/ 1092200 h 1092200"/>
              <a:gd name="connsiteX4" fmla="*/ 609600 w 1111250"/>
              <a:gd name="connsiteY4" fmla="*/ 1079500 h 1092200"/>
              <a:gd name="connsiteX5" fmla="*/ 323850 w 1111250"/>
              <a:gd name="connsiteY5" fmla="*/ 812800 h 1092200"/>
              <a:gd name="connsiteX6" fmla="*/ 158750 w 1111250"/>
              <a:gd name="connsiteY6" fmla="*/ 692150 h 1092200"/>
              <a:gd name="connsiteX7" fmla="*/ 44450 w 1111250"/>
              <a:gd name="connsiteY7" fmla="*/ 717550 h 1092200"/>
              <a:gd name="connsiteX8" fmla="*/ 44450 w 1111250"/>
              <a:gd name="connsiteY8" fmla="*/ 717550 h 1092200"/>
              <a:gd name="connsiteX9" fmla="*/ 0 w 1111250"/>
              <a:gd name="connsiteY9" fmla="*/ 755650 h 1092200"/>
              <a:gd name="connsiteX10" fmla="*/ 0 w 1111250"/>
              <a:gd name="connsiteY10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1250" h="1092200">
                <a:moveTo>
                  <a:pt x="0" y="0"/>
                </a:moveTo>
                <a:lnTo>
                  <a:pt x="1111250" y="0"/>
                </a:lnTo>
                <a:lnTo>
                  <a:pt x="762000" y="996950"/>
                </a:lnTo>
                <a:lnTo>
                  <a:pt x="679450" y="1092200"/>
                </a:lnTo>
                <a:lnTo>
                  <a:pt x="609600" y="1079500"/>
                </a:lnTo>
                <a:lnTo>
                  <a:pt x="323850" y="812800"/>
                </a:lnTo>
                <a:lnTo>
                  <a:pt x="158750" y="692150"/>
                </a:lnTo>
                <a:lnTo>
                  <a:pt x="44450" y="717550"/>
                </a:lnTo>
                <a:lnTo>
                  <a:pt x="44450" y="717550"/>
                </a:lnTo>
                <a:lnTo>
                  <a:pt x="0" y="755650"/>
                </a:lnTo>
                <a:cubicBezTo>
                  <a:pt x="2117" y="501650"/>
                  <a:pt x="4233" y="247650"/>
                  <a:pt x="0" y="0"/>
                </a:cubicBezTo>
                <a:close/>
              </a:path>
            </a:pathLst>
          </a:custGeom>
          <a:pattFill prst="pct20">
            <a:fgClr>
              <a:srgbClr val="FF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4594">
              <a:defRPr/>
            </a:pPr>
            <a:endParaRPr lang="en-US" sz="2386">
              <a:solidFill>
                <a:srgbClr val="BB3075"/>
              </a:solidFill>
              <a:latin typeface="Calibri"/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F9E433A-761D-B244-BC84-7A7C4AA22401}"/>
              </a:ext>
            </a:extLst>
          </p:cNvPr>
          <p:cNvCxnSpPr>
            <a:cxnSpLocks/>
          </p:cNvCxnSpPr>
          <p:nvPr/>
        </p:nvCxnSpPr>
        <p:spPr>
          <a:xfrm flipV="1">
            <a:off x="2885458" y="1274246"/>
            <a:ext cx="0" cy="429995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3355A9D-E080-9D40-9A5E-20C023BD3B77}"/>
              </a:ext>
            </a:extLst>
          </p:cNvPr>
          <p:cNvCxnSpPr/>
          <p:nvPr/>
        </p:nvCxnSpPr>
        <p:spPr>
          <a:xfrm>
            <a:off x="2885458" y="5574201"/>
            <a:ext cx="5758021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E0721CA-7127-B84F-9188-6220FE4F6B0A}"/>
              </a:ext>
            </a:extLst>
          </p:cNvPr>
          <p:cNvSpPr txBox="1"/>
          <p:nvPr/>
        </p:nvSpPr>
        <p:spPr>
          <a:xfrm>
            <a:off x="2413411" y="1132597"/>
            <a:ext cx="338209" cy="456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4594">
              <a:defRPr/>
            </a:pPr>
            <a:r>
              <a:rPr lang="en-US" sz="2386" dirty="0">
                <a:solidFill>
                  <a:prstClr val="black"/>
                </a:solidFill>
                <a:latin typeface="Calibri"/>
              </a:rPr>
              <a:t>€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B868175-F655-3843-85AA-3AF9F39FB539}"/>
              </a:ext>
            </a:extLst>
          </p:cNvPr>
          <p:cNvSpPr txBox="1"/>
          <p:nvPr/>
        </p:nvSpPr>
        <p:spPr>
          <a:xfrm>
            <a:off x="8788011" y="5312103"/>
            <a:ext cx="285612" cy="456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4594">
              <a:defRPr/>
            </a:pPr>
            <a:r>
              <a:rPr lang="fr-FR" sz="2386" dirty="0">
                <a:solidFill>
                  <a:prstClr val="black"/>
                </a:solidFill>
                <a:latin typeface="Calibri"/>
              </a:rPr>
              <a:t>t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30F7866-F790-FF4E-BB13-71E218500EAB}"/>
              </a:ext>
            </a:extLst>
          </p:cNvPr>
          <p:cNvCxnSpPr/>
          <p:nvPr/>
        </p:nvCxnSpPr>
        <p:spPr>
          <a:xfrm flipV="1">
            <a:off x="2885458" y="2456276"/>
            <a:ext cx="5758021" cy="2781200"/>
          </a:xfrm>
          <a:prstGeom prst="line">
            <a:avLst/>
          </a:prstGeom>
          <a:ln w="38100" cmpd="sng">
            <a:solidFill>
              <a:srgbClr val="A3C63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rme libre 16">
            <a:extLst>
              <a:ext uri="{FF2B5EF4-FFF2-40B4-BE49-F238E27FC236}">
                <a16:creationId xmlns:a16="http://schemas.microsoft.com/office/drawing/2014/main" id="{05376B1E-5B4B-2947-BAD6-E8396C23E5E0}"/>
              </a:ext>
            </a:extLst>
          </p:cNvPr>
          <p:cNvSpPr/>
          <p:nvPr/>
        </p:nvSpPr>
        <p:spPr>
          <a:xfrm>
            <a:off x="2885458" y="1482987"/>
            <a:ext cx="4343770" cy="4057544"/>
          </a:xfrm>
          <a:custGeom>
            <a:avLst/>
            <a:gdLst>
              <a:gd name="connsiteX0" fmla="*/ 0 w 4368800"/>
              <a:gd name="connsiteY0" fmla="*/ 4064000 h 4064000"/>
              <a:gd name="connsiteX1" fmla="*/ 999066 w 4368800"/>
              <a:gd name="connsiteY1" fmla="*/ 3403600 h 4064000"/>
              <a:gd name="connsiteX2" fmla="*/ 1557866 w 4368800"/>
              <a:gd name="connsiteY2" fmla="*/ 3657600 h 4064000"/>
              <a:gd name="connsiteX3" fmla="*/ 2133600 w 4368800"/>
              <a:gd name="connsiteY3" fmla="*/ 2624666 h 4064000"/>
              <a:gd name="connsiteX4" fmla="*/ 2810933 w 4368800"/>
              <a:gd name="connsiteY4" fmla="*/ 3098800 h 4064000"/>
              <a:gd name="connsiteX5" fmla="*/ 3369733 w 4368800"/>
              <a:gd name="connsiteY5" fmla="*/ 1439333 h 4064000"/>
              <a:gd name="connsiteX6" fmla="*/ 3860800 w 4368800"/>
              <a:gd name="connsiteY6" fmla="*/ 1778000 h 4064000"/>
              <a:gd name="connsiteX7" fmla="*/ 4368800 w 4368800"/>
              <a:gd name="connsiteY7" fmla="*/ 0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8800" h="4064000">
                <a:moveTo>
                  <a:pt x="0" y="4064000"/>
                </a:moveTo>
                <a:cubicBezTo>
                  <a:pt x="369711" y="3767666"/>
                  <a:pt x="739422" y="3471333"/>
                  <a:pt x="999066" y="3403600"/>
                </a:cubicBezTo>
                <a:cubicBezTo>
                  <a:pt x="1258710" y="3335867"/>
                  <a:pt x="1368777" y="3787422"/>
                  <a:pt x="1557866" y="3657600"/>
                </a:cubicBezTo>
                <a:cubicBezTo>
                  <a:pt x="1746955" y="3527778"/>
                  <a:pt x="1924756" y="2717799"/>
                  <a:pt x="2133600" y="2624666"/>
                </a:cubicBezTo>
                <a:cubicBezTo>
                  <a:pt x="2342444" y="2531533"/>
                  <a:pt x="2604911" y="3296355"/>
                  <a:pt x="2810933" y="3098800"/>
                </a:cubicBezTo>
                <a:cubicBezTo>
                  <a:pt x="3016955" y="2901244"/>
                  <a:pt x="3194755" y="1659466"/>
                  <a:pt x="3369733" y="1439333"/>
                </a:cubicBezTo>
                <a:cubicBezTo>
                  <a:pt x="3544711" y="1219200"/>
                  <a:pt x="3694289" y="2017889"/>
                  <a:pt x="3860800" y="1778000"/>
                </a:cubicBezTo>
                <a:cubicBezTo>
                  <a:pt x="4027311" y="1538111"/>
                  <a:pt x="4368800" y="0"/>
                  <a:pt x="4368800" y="0"/>
                </a:cubicBezTo>
              </a:path>
            </a:pathLst>
          </a:cu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4594">
              <a:defRPr/>
            </a:pPr>
            <a:endParaRPr lang="en-US" sz="2386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6131C60-EABE-1A48-AC0A-FFADC4C59CD2}"/>
              </a:ext>
            </a:extLst>
          </p:cNvPr>
          <p:cNvCxnSpPr/>
          <p:nvPr/>
        </p:nvCxnSpPr>
        <p:spPr>
          <a:xfrm>
            <a:off x="2885458" y="4260969"/>
            <a:ext cx="1953012" cy="0"/>
          </a:xfrm>
          <a:prstGeom prst="line">
            <a:avLst/>
          </a:prstGeom>
          <a:ln>
            <a:solidFill>
              <a:srgbClr val="BB307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9255314-AA88-4146-809A-CED12943A01B}"/>
              </a:ext>
            </a:extLst>
          </p:cNvPr>
          <p:cNvCxnSpPr/>
          <p:nvPr/>
        </p:nvCxnSpPr>
        <p:spPr>
          <a:xfrm>
            <a:off x="4838470" y="3099263"/>
            <a:ext cx="2390758" cy="0"/>
          </a:xfrm>
          <a:prstGeom prst="line">
            <a:avLst/>
          </a:prstGeom>
          <a:ln>
            <a:solidFill>
              <a:srgbClr val="BB307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E261C73-D1F5-C648-BF15-E4DBA6AB2DBD}"/>
              </a:ext>
            </a:extLst>
          </p:cNvPr>
          <p:cNvCxnSpPr/>
          <p:nvPr/>
        </p:nvCxnSpPr>
        <p:spPr>
          <a:xfrm>
            <a:off x="7212393" y="1482988"/>
            <a:ext cx="1431087" cy="0"/>
          </a:xfrm>
          <a:prstGeom prst="line">
            <a:avLst/>
          </a:prstGeom>
          <a:ln>
            <a:solidFill>
              <a:srgbClr val="BB307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A802CB5-6257-484D-BAD4-FFDC29C8E714}"/>
              </a:ext>
            </a:extLst>
          </p:cNvPr>
          <p:cNvCxnSpPr/>
          <p:nvPr/>
        </p:nvCxnSpPr>
        <p:spPr>
          <a:xfrm flipV="1">
            <a:off x="4838470" y="3099263"/>
            <a:ext cx="0" cy="1161706"/>
          </a:xfrm>
          <a:prstGeom prst="line">
            <a:avLst/>
          </a:prstGeom>
          <a:ln>
            <a:solidFill>
              <a:srgbClr val="BB307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05CB7EA-B63D-5A4E-A0B8-01E1E7B5C6F9}"/>
              </a:ext>
            </a:extLst>
          </p:cNvPr>
          <p:cNvCxnSpPr>
            <a:cxnSpLocks/>
            <a:endCxn id="17" idx="7"/>
          </p:cNvCxnSpPr>
          <p:nvPr/>
        </p:nvCxnSpPr>
        <p:spPr>
          <a:xfrm flipV="1">
            <a:off x="7212383" y="1482987"/>
            <a:ext cx="16845" cy="1616280"/>
          </a:xfrm>
          <a:prstGeom prst="line">
            <a:avLst/>
          </a:prstGeom>
          <a:ln>
            <a:solidFill>
              <a:srgbClr val="BB307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C32AB062-F447-D54A-B979-4F716FC01B23}"/>
              </a:ext>
            </a:extLst>
          </p:cNvPr>
          <p:cNvSpPr txBox="1"/>
          <p:nvPr/>
        </p:nvSpPr>
        <p:spPr>
          <a:xfrm rot="20017619">
            <a:off x="6439241" y="3275440"/>
            <a:ext cx="127124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4594">
              <a:defRPr/>
            </a:pPr>
            <a:r>
              <a:rPr lang="en-US" sz="1200" b="1" dirty="0">
                <a:solidFill>
                  <a:srgbClr val="A3C639"/>
                </a:solidFill>
                <a:latin typeface="+mj-lt"/>
                <a:cs typeface="Arial"/>
              </a:rPr>
              <a:t>Demand forecast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92982CB-7092-FA46-95C7-108FB4411EEE}"/>
              </a:ext>
            </a:extLst>
          </p:cNvPr>
          <p:cNvSpPr txBox="1"/>
          <p:nvPr/>
        </p:nvSpPr>
        <p:spPr>
          <a:xfrm>
            <a:off x="5145776" y="4646561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4594">
              <a:defRPr/>
            </a:pPr>
            <a:r>
              <a:rPr lang="en-US" sz="1200" b="1" dirty="0">
                <a:solidFill>
                  <a:srgbClr val="C00000"/>
                </a:solidFill>
                <a:latin typeface="+mj-lt"/>
                <a:cs typeface="Arial"/>
              </a:rPr>
              <a:t>Real demand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7A60756-900C-2047-9AC9-09E48266ED6A}"/>
              </a:ext>
            </a:extLst>
          </p:cNvPr>
          <p:cNvSpPr txBox="1"/>
          <p:nvPr/>
        </p:nvSpPr>
        <p:spPr>
          <a:xfrm>
            <a:off x="2838861" y="4016696"/>
            <a:ext cx="2035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4594">
              <a:defRPr/>
            </a:pPr>
            <a:r>
              <a:rPr lang="en-US" sz="1200" b="1" dirty="0">
                <a:solidFill>
                  <a:srgbClr val="BB3075"/>
                </a:solidFill>
                <a:latin typeface="+mj-lt"/>
                <a:cs typeface="Arial"/>
              </a:rPr>
              <a:t>« On premise » provisioning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F411608-AE15-B046-87C0-6A541ACCC29F}"/>
              </a:ext>
            </a:extLst>
          </p:cNvPr>
          <p:cNvCxnSpPr>
            <a:cxnSpLocks/>
          </p:cNvCxnSpPr>
          <p:nvPr/>
        </p:nvCxnSpPr>
        <p:spPr>
          <a:xfrm>
            <a:off x="5142277" y="2711789"/>
            <a:ext cx="137685" cy="650230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D002DC13-5CB4-6646-93F9-573E75985216}"/>
              </a:ext>
            </a:extLst>
          </p:cNvPr>
          <p:cNvCxnSpPr/>
          <p:nvPr/>
        </p:nvCxnSpPr>
        <p:spPr>
          <a:xfrm flipH="1">
            <a:off x="7060866" y="2225831"/>
            <a:ext cx="707894" cy="395802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B732A93A-1934-0F4C-948D-08D9D35EAF09}"/>
              </a:ext>
            </a:extLst>
          </p:cNvPr>
          <p:cNvSpPr txBox="1"/>
          <p:nvPr/>
        </p:nvSpPr>
        <p:spPr>
          <a:xfrm>
            <a:off x="3535230" y="2231759"/>
            <a:ext cx="2957180" cy="3767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1085415"/>
            <a:r>
              <a:rPr lang="en-US" sz="1200" b="1" dirty="0">
                <a:latin typeface="BNPP Sans Condensed ExtraBold" pitchFamily="50" charset="0"/>
                <a:cs typeface="Arial"/>
              </a:rPr>
              <a:t>Over-provisioning</a:t>
            </a:r>
          </a:p>
          <a:p>
            <a:pPr algn="ctr" defTabSz="1085415"/>
            <a:r>
              <a:rPr lang="en-US" sz="1200" dirty="0">
                <a:latin typeface="BNPP Sans Condensed ExtraBold" pitchFamily="50" charset="0"/>
                <a:cs typeface="Arial"/>
              </a:rPr>
              <a:t>Infra non </a:t>
            </a:r>
            <a:r>
              <a:rPr lang="en-US" sz="1200" dirty="0" err="1">
                <a:latin typeface="BNPP Sans Condensed ExtraBold" pitchFamily="50" charset="0"/>
                <a:cs typeface="Arial"/>
              </a:rPr>
              <a:t>utilisée</a:t>
            </a:r>
            <a:r>
              <a:rPr lang="en-US" sz="1200" dirty="0">
                <a:latin typeface="BNPP Sans Condensed ExtraBold" pitchFamily="50" charset="0"/>
                <a:cs typeface="Arial"/>
              </a:rPr>
              <a:t>, argent perdu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26958A8-D4F1-3146-8CF9-9154AA133EF8}"/>
              </a:ext>
            </a:extLst>
          </p:cNvPr>
          <p:cNvSpPr txBox="1"/>
          <p:nvPr/>
        </p:nvSpPr>
        <p:spPr>
          <a:xfrm>
            <a:off x="6299601" y="1826361"/>
            <a:ext cx="4976819" cy="415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1085415"/>
            <a:r>
              <a:rPr lang="en-US" sz="1200" b="1" dirty="0">
                <a:latin typeface="BNPP Sans Condensed ExtraBold" pitchFamily="50" charset="0"/>
                <a:cs typeface="Arial"/>
              </a:rPr>
              <a:t>Under-provisioning</a:t>
            </a:r>
          </a:p>
          <a:p>
            <a:pPr algn="ctr" defTabSz="1085415"/>
            <a:r>
              <a:rPr lang="en-US" sz="1200" dirty="0">
                <a:latin typeface="BNPP Sans Condensed ExtraBold" pitchFamily="50" charset="0"/>
                <a:cs typeface="Arial"/>
              </a:rPr>
              <a:t> </a:t>
            </a:r>
            <a:r>
              <a:rPr lang="en-US" sz="1200" dirty="0" err="1">
                <a:latin typeface="BNPP Sans Condensed ExtraBold" pitchFamily="50" charset="0"/>
                <a:cs typeface="Arial"/>
              </a:rPr>
              <a:t>Qualité</a:t>
            </a:r>
            <a:r>
              <a:rPr lang="en-US" sz="1200" dirty="0">
                <a:latin typeface="BNPP Sans Condensed ExtraBold" pitchFamily="50" charset="0"/>
                <a:cs typeface="Arial"/>
              </a:rPr>
              <a:t> de service degrade, </a:t>
            </a:r>
          </a:p>
          <a:p>
            <a:pPr algn="ctr" defTabSz="1085415"/>
            <a:r>
              <a:rPr lang="en-US" sz="1200" dirty="0">
                <a:latin typeface="BNPP Sans Condensed ExtraBold" pitchFamily="50" charset="0"/>
                <a:cs typeface="Arial"/>
              </a:rPr>
              <a:t>impact sur les </a:t>
            </a:r>
            <a:r>
              <a:rPr lang="en-US" sz="1200" dirty="0" err="1">
                <a:latin typeface="BNPP Sans Condensed ExtraBold" pitchFamily="50" charset="0"/>
                <a:cs typeface="Arial"/>
              </a:rPr>
              <a:t>utilisateur</a:t>
            </a:r>
            <a:r>
              <a:rPr lang="en-US" sz="1200" dirty="0">
                <a:latin typeface="BNPP Sans Condensed ExtraBold" pitchFamily="50" charset="0"/>
                <a:cs typeface="Arial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720070-7946-5740-8A5A-79781B32C009}"/>
              </a:ext>
            </a:extLst>
          </p:cNvPr>
          <p:cNvSpPr/>
          <p:nvPr/>
        </p:nvSpPr>
        <p:spPr>
          <a:xfrm rot="20932593">
            <a:off x="11242617" y="211640"/>
            <a:ext cx="648301" cy="389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LJO</a:t>
            </a:r>
          </a:p>
        </p:txBody>
      </p:sp>
    </p:spTree>
    <p:extLst>
      <p:ext uri="{BB962C8B-B14F-4D97-AF65-F5344CB8AC3E}">
        <p14:creationId xmlns:p14="http://schemas.microsoft.com/office/powerpoint/2010/main" val="351643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4E9F93B-C189-0F45-8CA5-0B06B6D473DE}"/>
              </a:ext>
            </a:extLst>
          </p:cNvPr>
          <p:cNvSpPr/>
          <p:nvPr/>
        </p:nvSpPr>
        <p:spPr>
          <a:xfrm>
            <a:off x="5119794" y="2076901"/>
            <a:ext cx="5582320" cy="2641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Provisionné</a:t>
            </a:r>
          </a:p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re 1"/>
          <p:cNvSpPr txBox="1">
            <a:spLocks/>
          </p:cNvSpPr>
          <p:nvPr/>
        </p:nvSpPr>
        <p:spPr>
          <a:xfrm>
            <a:off x="316410" y="7745"/>
            <a:ext cx="11250358" cy="1038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rgbClr val="C00000"/>
                </a:solidFill>
              </a:rPr>
              <a:t>Pattern d’usage on </a:t>
            </a:r>
            <a:r>
              <a:rPr lang="fr-FR" sz="3600" dirty="0" err="1">
                <a:solidFill>
                  <a:srgbClr val="C00000"/>
                </a:solidFill>
              </a:rPr>
              <a:t>premise</a:t>
            </a:r>
            <a:endParaRPr lang="fr-FR" sz="3600" dirty="0">
              <a:solidFill>
                <a:srgbClr val="C00000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425202" y="6241067"/>
            <a:ext cx="11413360" cy="29103"/>
          </a:xfrm>
          <a:prstGeom prst="line">
            <a:avLst/>
          </a:prstGeom>
          <a:ln>
            <a:solidFill>
              <a:srgbClr val="D8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AD545EBB-E7A1-7F4F-9574-3E9F6929C4A7}"/>
              </a:ext>
            </a:extLst>
          </p:cNvPr>
          <p:cNvCxnSpPr>
            <a:cxnSpLocks/>
          </p:cNvCxnSpPr>
          <p:nvPr/>
        </p:nvCxnSpPr>
        <p:spPr>
          <a:xfrm flipV="1">
            <a:off x="5119794" y="1706512"/>
            <a:ext cx="0" cy="344343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EF3DD53-73C4-9245-97F2-D2C5515BF9B4}"/>
              </a:ext>
            </a:extLst>
          </p:cNvPr>
          <p:cNvCxnSpPr/>
          <p:nvPr/>
        </p:nvCxnSpPr>
        <p:spPr>
          <a:xfrm>
            <a:off x="5119794" y="5149940"/>
            <a:ext cx="5758021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orme libre 39">
            <a:extLst>
              <a:ext uri="{FF2B5EF4-FFF2-40B4-BE49-F238E27FC236}">
                <a16:creationId xmlns:a16="http://schemas.microsoft.com/office/drawing/2014/main" id="{15CF2517-119A-294D-BDB6-9109A77C4E45}"/>
              </a:ext>
            </a:extLst>
          </p:cNvPr>
          <p:cNvSpPr/>
          <p:nvPr/>
        </p:nvSpPr>
        <p:spPr>
          <a:xfrm>
            <a:off x="6174401" y="2484692"/>
            <a:ext cx="3529953" cy="2164659"/>
          </a:xfrm>
          <a:custGeom>
            <a:avLst/>
            <a:gdLst>
              <a:gd name="connsiteX0" fmla="*/ 0 w 3106882"/>
              <a:gd name="connsiteY0" fmla="*/ 2035941 h 2056723"/>
              <a:gd name="connsiteX1" fmla="*/ 924791 w 3106882"/>
              <a:gd name="connsiteY1" fmla="*/ 861768 h 2056723"/>
              <a:gd name="connsiteX2" fmla="*/ 1745673 w 3106882"/>
              <a:gd name="connsiteY2" fmla="*/ 1267014 h 2056723"/>
              <a:gd name="connsiteX3" fmla="*/ 2098964 w 3106882"/>
              <a:gd name="connsiteY3" fmla="*/ 9714 h 2056723"/>
              <a:gd name="connsiteX4" fmla="*/ 3106882 w 3106882"/>
              <a:gd name="connsiteY4" fmla="*/ 2056723 h 2056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882" h="2056723">
                <a:moveTo>
                  <a:pt x="0" y="2035941"/>
                </a:moveTo>
                <a:cubicBezTo>
                  <a:pt x="316923" y="1512931"/>
                  <a:pt x="633846" y="989922"/>
                  <a:pt x="924791" y="861768"/>
                </a:cubicBezTo>
                <a:cubicBezTo>
                  <a:pt x="1215736" y="733614"/>
                  <a:pt x="1549978" y="1409023"/>
                  <a:pt x="1745673" y="1267014"/>
                </a:cubicBezTo>
                <a:cubicBezTo>
                  <a:pt x="1941368" y="1125005"/>
                  <a:pt x="1872096" y="-121904"/>
                  <a:pt x="2098964" y="9714"/>
                </a:cubicBezTo>
                <a:cubicBezTo>
                  <a:pt x="2325832" y="141332"/>
                  <a:pt x="2720687" y="1897396"/>
                  <a:pt x="3106882" y="20567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EDB8A8-D97D-A74C-863A-69EA854E48E1}"/>
              </a:ext>
            </a:extLst>
          </p:cNvPr>
          <p:cNvSpPr/>
          <p:nvPr/>
        </p:nvSpPr>
        <p:spPr>
          <a:xfrm>
            <a:off x="5119794" y="4163833"/>
            <a:ext cx="5582320" cy="97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Utilisé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C665275-383F-BD42-B128-6907F774F881}"/>
              </a:ext>
            </a:extLst>
          </p:cNvPr>
          <p:cNvSpPr txBox="1"/>
          <p:nvPr/>
        </p:nvSpPr>
        <p:spPr>
          <a:xfrm>
            <a:off x="4436983" y="145016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322BD67-F5F5-484E-AA84-ACC923F04AA6}"/>
              </a:ext>
            </a:extLst>
          </p:cNvPr>
          <p:cNvSpPr txBox="1"/>
          <p:nvPr/>
        </p:nvSpPr>
        <p:spPr>
          <a:xfrm>
            <a:off x="10877815" y="513946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46B60DB-663D-944C-B0C1-6B37ABD3FC40}"/>
              </a:ext>
            </a:extLst>
          </p:cNvPr>
          <p:cNvSpPr txBox="1"/>
          <p:nvPr/>
        </p:nvSpPr>
        <p:spPr>
          <a:xfrm>
            <a:off x="4806887" y="39791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FEF4829-1C65-6644-9C54-8C9DCF711E48}"/>
              </a:ext>
            </a:extLst>
          </p:cNvPr>
          <p:cNvSpPr txBox="1"/>
          <p:nvPr/>
        </p:nvSpPr>
        <p:spPr>
          <a:xfrm>
            <a:off x="4796056" y="18862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C7D266E-9F0B-4546-9AB7-35AE50FC14A8}"/>
              </a:ext>
            </a:extLst>
          </p:cNvPr>
          <p:cNvSpPr txBox="1"/>
          <p:nvPr/>
        </p:nvSpPr>
        <p:spPr>
          <a:xfrm>
            <a:off x="4806887" y="2932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27FA315-5DF6-934B-BDB1-978202F4C158}"/>
              </a:ext>
            </a:extLst>
          </p:cNvPr>
          <p:cNvSpPr txBox="1"/>
          <p:nvPr/>
        </p:nvSpPr>
        <p:spPr>
          <a:xfrm>
            <a:off x="316410" y="1918747"/>
            <a:ext cx="46276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Voici un model d’usage sur 24h assez classique que nous pouvons retrouver ’On </a:t>
            </a:r>
            <a:r>
              <a:rPr lang="fr-FR" altLang="fr-FR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</a:t>
            </a: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pour y répondre nous devions 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Prévoir le pique de charge le plus élevé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Over-provisionner de la ressource pour s’assurer que le service ne soit pas impacté par ce pique.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orchestrateurs de containers vont nous permettre de densifier plusieurs applications sur un même host, de manière à optimiser leurs utilisations.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397049E-5FF6-F74B-8ECB-55B0C225C96F}"/>
              </a:ext>
            </a:extLst>
          </p:cNvPr>
          <p:cNvSpPr/>
          <p:nvPr/>
        </p:nvSpPr>
        <p:spPr>
          <a:xfrm rot="20932593">
            <a:off x="11242617" y="211640"/>
            <a:ext cx="648301" cy="389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LJO</a:t>
            </a:r>
          </a:p>
        </p:txBody>
      </p:sp>
    </p:spTree>
    <p:extLst>
      <p:ext uri="{BB962C8B-B14F-4D97-AF65-F5344CB8AC3E}">
        <p14:creationId xmlns:p14="http://schemas.microsoft.com/office/powerpoint/2010/main" val="119206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re 1"/>
          <p:cNvSpPr txBox="1">
            <a:spLocks/>
          </p:cNvSpPr>
          <p:nvPr/>
        </p:nvSpPr>
        <p:spPr>
          <a:xfrm>
            <a:off x="316410" y="7745"/>
            <a:ext cx="11250358" cy="1038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rgbClr val="C00000"/>
                </a:solidFill>
              </a:rPr>
              <a:t>Kubernetes Quota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425202" y="6241067"/>
            <a:ext cx="11413360" cy="29103"/>
          </a:xfrm>
          <a:prstGeom prst="line">
            <a:avLst/>
          </a:prstGeom>
          <a:ln>
            <a:solidFill>
              <a:srgbClr val="D8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D559A21-16FD-1C4B-843E-7DF56C542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BF2FA45-3702-C64B-AE6E-823397EE1909}"/>
              </a:ext>
            </a:extLst>
          </p:cNvPr>
          <p:cNvSpPr txBox="1"/>
          <p:nvPr/>
        </p:nvSpPr>
        <p:spPr>
          <a:xfrm>
            <a:off x="2835964" y="1325218"/>
            <a:ext cx="86271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quotas </a:t>
            </a:r>
            <a:r>
              <a:rPr lang="fr-FR" altLang="fr-FR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altLang="fr-FR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sont les mécanismes utilisés par Kubernetes pour contrôler les ressources telles que le processeur et la mémoire.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altLang="fr-FR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sont ce que le conteneur est garanti d'obtenir. Si un conteneur demande une ressource, Kubernetes ne la planifiera que sur un nœud qui peut lui attribuer cette ressource. </a:t>
            </a:r>
            <a:b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altLang="fr-FR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limits</a:t>
            </a: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 contre, garantissent qu'un conteneur ne dépasse jamais une certaine valeur. Le conteneur ne peut aller que jusqu'à la limite, puis il est restreint.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Nous pouvons considérer que les quota </a:t>
            </a:r>
            <a:r>
              <a:rPr lang="fr-FR" altLang="fr-FR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correspondent à l’espace dédié a notre container, la où les </a:t>
            </a:r>
            <a:r>
              <a:rPr lang="fr-FR" altLang="fr-FR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limits</a:t>
            </a: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correspondraient aux ressources « partagé » par tous les container d’un même host </a:t>
            </a:r>
            <a:r>
              <a:rPr lang="fr-FR" altLang="fr-FR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celon</a:t>
            </a: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leurs besoin a l’instant </a:t>
            </a:r>
            <a:r>
              <a:rPr lang="fr-FR" altLang="fr-FR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system va être particulièrement impacter par la densification.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ADCB2A8-0764-A544-9076-687DBB72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53" y="2430669"/>
            <a:ext cx="1625600" cy="1625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BEC5C0-77FD-5249-A345-0F8EC02A2B3B}"/>
              </a:ext>
            </a:extLst>
          </p:cNvPr>
          <p:cNvSpPr/>
          <p:nvPr/>
        </p:nvSpPr>
        <p:spPr>
          <a:xfrm rot="20932593">
            <a:off x="11242617" y="211640"/>
            <a:ext cx="648301" cy="389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LJO</a:t>
            </a:r>
          </a:p>
        </p:txBody>
      </p:sp>
    </p:spTree>
    <p:extLst>
      <p:ext uri="{BB962C8B-B14F-4D97-AF65-F5344CB8AC3E}">
        <p14:creationId xmlns:p14="http://schemas.microsoft.com/office/powerpoint/2010/main" val="137148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4E9F93B-C189-0F45-8CA5-0B06B6D473DE}"/>
              </a:ext>
            </a:extLst>
          </p:cNvPr>
          <p:cNvSpPr/>
          <p:nvPr/>
        </p:nvSpPr>
        <p:spPr>
          <a:xfrm>
            <a:off x="5119794" y="2076901"/>
            <a:ext cx="5582320" cy="2641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Provisionné</a:t>
            </a:r>
          </a:p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re 1"/>
          <p:cNvSpPr txBox="1">
            <a:spLocks/>
          </p:cNvSpPr>
          <p:nvPr/>
        </p:nvSpPr>
        <p:spPr>
          <a:xfrm>
            <a:off x="316410" y="7745"/>
            <a:ext cx="11250358" cy="1038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rgbClr val="C00000"/>
                </a:solidFill>
              </a:rPr>
              <a:t>Pattern d’usage on </a:t>
            </a:r>
            <a:r>
              <a:rPr lang="fr-FR" sz="3600" dirty="0" err="1">
                <a:solidFill>
                  <a:srgbClr val="C00000"/>
                </a:solidFill>
              </a:rPr>
              <a:t>premise</a:t>
            </a:r>
            <a:endParaRPr lang="fr-FR" sz="3600" dirty="0">
              <a:solidFill>
                <a:srgbClr val="C00000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425202" y="6241067"/>
            <a:ext cx="11413360" cy="29103"/>
          </a:xfrm>
          <a:prstGeom prst="line">
            <a:avLst/>
          </a:prstGeom>
          <a:ln>
            <a:solidFill>
              <a:srgbClr val="D8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AD545EBB-E7A1-7F4F-9574-3E9F6929C4A7}"/>
              </a:ext>
            </a:extLst>
          </p:cNvPr>
          <p:cNvCxnSpPr>
            <a:cxnSpLocks/>
          </p:cNvCxnSpPr>
          <p:nvPr/>
        </p:nvCxnSpPr>
        <p:spPr>
          <a:xfrm flipV="1">
            <a:off x="5119794" y="1706512"/>
            <a:ext cx="0" cy="344343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EF3DD53-73C4-9245-97F2-D2C5515BF9B4}"/>
              </a:ext>
            </a:extLst>
          </p:cNvPr>
          <p:cNvCxnSpPr/>
          <p:nvPr/>
        </p:nvCxnSpPr>
        <p:spPr>
          <a:xfrm>
            <a:off x="5119794" y="5149940"/>
            <a:ext cx="5758021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orme libre 39">
            <a:extLst>
              <a:ext uri="{FF2B5EF4-FFF2-40B4-BE49-F238E27FC236}">
                <a16:creationId xmlns:a16="http://schemas.microsoft.com/office/drawing/2014/main" id="{15CF2517-119A-294D-BDB6-9109A77C4E45}"/>
              </a:ext>
            </a:extLst>
          </p:cNvPr>
          <p:cNvSpPr/>
          <p:nvPr/>
        </p:nvSpPr>
        <p:spPr>
          <a:xfrm>
            <a:off x="6174401" y="2484692"/>
            <a:ext cx="3529953" cy="2164659"/>
          </a:xfrm>
          <a:custGeom>
            <a:avLst/>
            <a:gdLst>
              <a:gd name="connsiteX0" fmla="*/ 0 w 3106882"/>
              <a:gd name="connsiteY0" fmla="*/ 2035941 h 2056723"/>
              <a:gd name="connsiteX1" fmla="*/ 924791 w 3106882"/>
              <a:gd name="connsiteY1" fmla="*/ 861768 h 2056723"/>
              <a:gd name="connsiteX2" fmla="*/ 1745673 w 3106882"/>
              <a:gd name="connsiteY2" fmla="*/ 1267014 h 2056723"/>
              <a:gd name="connsiteX3" fmla="*/ 2098964 w 3106882"/>
              <a:gd name="connsiteY3" fmla="*/ 9714 h 2056723"/>
              <a:gd name="connsiteX4" fmla="*/ 3106882 w 3106882"/>
              <a:gd name="connsiteY4" fmla="*/ 2056723 h 2056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882" h="2056723">
                <a:moveTo>
                  <a:pt x="0" y="2035941"/>
                </a:moveTo>
                <a:cubicBezTo>
                  <a:pt x="316923" y="1512931"/>
                  <a:pt x="633846" y="989922"/>
                  <a:pt x="924791" y="861768"/>
                </a:cubicBezTo>
                <a:cubicBezTo>
                  <a:pt x="1215736" y="733614"/>
                  <a:pt x="1549978" y="1409023"/>
                  <a:pt x="1745673" y="1267014"/>
                </a:cubicBezTo>
                <a:cubicBezTo>
                  <a:pt x="1941368" y="1125005"/>
                  <a:pt x="1872096" y="-121904"/>
                  <a:pt x="2098964" y="9714"/>
                </a:cubicBezTo>
                <a:cubicBezTo>
                  <a:pt x="2325832" y="141332"/>
                  <a:pt x="2720687" y="1897396"/>
                  <a:pt x="3106882" y="20567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EDB8A8-D97D-A74C-863A-69EA854E48E1}"/>
              </a:ext>
            </a:extLst>
          </p:cNvPr>
          <p:cNvSpPr/>
          <p:nvPr/>
        </p:nvSpPr>
        <p:spPr>
          <a:xfrm>
            <a:off x="5119794" y="4163833"/>
            <a:ext cx="5582320" cy="97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Utilisé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C665275-383F-BD42-B128-6907F774F881}"/>
              </a:ext>
            </a:extLst>
          </p:cNvPr>
          <p:cNvSpPr txBox="1"/>
          <p:nvPr/>
        </p:nvSpPr>
        <p:spPr>
          <a:xfrm>
            <a:off x="4436983" y="145016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322BD67-F5F5-484E-AA84-ACC923F04AA6}"/>
              </a:ext>
            </a:extLst>
          </p:cNvPr>
          <p:cNvSpPr txBox="1"/>
          <p:nvPr/>
        </p:nvSpPr>
        <p:spPr>
          <a:xfrm>
            <a:off x="10877815" y="513946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46B60DB-663D-944C-B0C1-6B37ABD3FC40}"/>
              </a:ext>
            </a:extLst>
          </p:cNvPr>
          <p:cNvSpPr txBox="1"/>
          <p:nvPr/>
        </p:nvSpPr>
        <p:spPr>
          <a:xfrm>
            <a:off x="4806887" y="39791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FEF4829-1C65-6644-9C54-8C9DCF711E48}"/>
              </a:ext>
            </a:extLst>
          </p:cNvPr>
          <p:cNvSpPr txBox="1"/>
          <p:nvPr/>
        </p:nvSpPr>
        <p:spPr>
          <a:xfrm>
            <a:off x="4796056" y="18862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C7D266E-9F0B-4546-9AB7-35AE50FC14A8}"/>
              </a:ext>
            </a:extLst>
          </p:cNvPr>
          <p:cNvSpPr txBox="1"/>
          <p:nvPr/>
        </p:nvSpPr>
        <p:spPr>
          <a:xfrm>
            <a:off x="4806887" y="2932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198AAC-6C2A-CD4F-8370-C122B0961B52}"/>
              </a:ext>
            </a:extLst>
          </p:cNvPr>
          <p:cNvSpPr/>
          <p:nvPr/>
        </p:nvSpPr>
        <p:spPr>
          <a:xfrm>
            <a:off x="729320" y="1813626"/>
            <a:ext cx="38910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Prenons cette </a:t>
            </a:r>
            <a:r>
              <a:rPr lang="fr-FR" altLang="fr-FR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comme exemple.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Lors de sa migration sur un cluster </a:t>
            </a:r>
            <a:r>
              <a:rPr lang="fr-FR" altLang="fr-FR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nous pourrions définir le CPU </a:t>
            </a:r>
            <a:r>
              <a:rPr lang="fr-FR" altLang="fr-FR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2, sachant que c’est le minimum dont notre application semble avoir besoin pour tourner et une </a:t>
            </a:r>
            <a:r>
              <a:rPr lang="fr-FR" altLang="fr-FR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fr-FR" altLang="fr-F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6, pour que notre application puisse aller consommer plus de ressources à mesure que ca charge augmentera.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24FD95-00B3-2647-838D-59AAB58F71B7}"/>
              </a:ext>
            </a:extLst>
          </p:cNvPr>
          <p:cNvSpPr/>
          <p:nvPr/>
        </p:nvSpPr>
        <p:spPr>
          <a:xfrm rot="20932593">
            <a:off x="11242617" y="211640"/>
            <a:ext cx="648301" cy="389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LJO</a:t>
            </a:r>
          </a:p>
        </p:txBody>
      </p:sp>
    </p:spTree>
    <p:extLst>
      <p:ext uri="{BB962C8B-B14F-4D97-AF65-F5344CB8AC3E}">
        <p14:creationId xmlns:p14="http://schemas.microsoft.com/office/powerpoint/2010/main" val="92203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à coins arrondis 95">
            <a:extLst>
              <a:ext uri="{FF2B5EF4-FFF2-40B4-BE49-F238E27FC236}">
                <a16:creationId xmlns:a16="http://schemas.microsoft.com/office/drawing/2014/main" id="{CE53CB6F-0954-ED4F-BFEF-6CFF01B242D2}"/>
              </a:ext>
            </a:extLst>
          </p:cNvPr>
          <p:cNvSpPr/>
          <p:nvPr/>
        </p:nvSpPr>
        <p:spPr>
          <a:xfrm>
            <a:off x="228433" y="1046340"/>
            <a:ext cx="11727097" cy="45210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: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: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Statefull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6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: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Stateless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3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: Batch (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CronJob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resquest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0,5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6</a:t>
            </a:r>
          </a:p>
        </p:txBody>
      </p:sp>
      <p:sp>
        <p:nvSpPr>
          <p:cNvPr id="35" name="Titre 1"/>
          <p:cNvSpPr txBox="1">
            <a:spLocks/>
          </p:cNvSpPr>
          <p:nvPr/>
        </p:nvSpPr>
        <p:spPr>
          <a:xfrm>
            <a:off x="316410" y="7745"/>
            <a:ext cx="11250358" cy="1038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rgbClr val="C00000"/>
                </a:solidFill>
              </a:rPr>
              <a:t>Exemple de densification via </a:t>
            </a:r>
            <a:r>
              <a:rPr lang="fr-FR" sz="3600" dirty="0" err="1">
                <a:solidFill>
                  <a:srgbClr val="C00000"/>
                </a:solidFill>
              </a:rPr>
              <a:t>kubernetes</a:t>
            </a:r>
            <a:endParaRPr lang="fr-FR" sz="3600" dirty="0">
              <a:solidFill>
                <a:srgbClr val="C00000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425202" y="6241067"/>
            <a:ext cx="11413360" cy="29103"/>
          </a:xfrm>
          <a:prstGeom prst="line">
            <a:avLst/>
          </a:prstGeom>
          <a:ln>
            <a:solidFill>
              <a:srgbClr val="D8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à coins arrondis 39">
            <a:extLst>
              <a:ext uri="{FF2B5EF4-FFF2-40B4-BE49-F238E27FC236}">
                <a16:creationId xmlns:a16="http://schemas.microsoft.com/office/drawing/2014/main" id="{75995DE6-0B9C-1F4C-9820-23301E93DE37}"/>
              </a:ext>
            </a:extLst>
          </p:cNvPr>
          <p:cNvSpPr/>
          <p:nvPr/>
        </p:nvSpPr>
        <p:spPr>
          <a:xfrm>
            <a:off x="3823825" y="1357751"/>
            <a:ext cx="1536977" cy="574201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App1</a:t>
            </a:r>
            <a:b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à coins arrondis 40">
            <a:extLst>
              <a:ext uri="{FF2B5EF4-FFF2-40B4-BE49-F238E27FC236}">
                <a16:creationId xmlns:a16="http://schemas.microsoft.com/office/drawing/2014/main" id="{35A0F1C5-F53F-934E-9E5D-8916CAEDE012}"/>
              </a:ext>
            </a:extLst>
          </p:cNvPr>
          <p:cNvSpPr/>
          <p:nvPr/>
        </p:nvSpPr>
        <p:spPr>
          <a:xfrm>
            <a:off x="3819875" y="2020179"/>
            <a:ext cx="1536977" cy="617489"/>
          </a:xfrm>
          <a:prstGeom prst="roundRect">
            <a:avLst/>
          </a:prstGeom>
          <a:solidFill>
            <a:srgbClr val="FF6600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App1</a:t>
            </a:r>
            <a:b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à coins arrondis 58">
            <a:extLst>
              <a:ext uri="{FF2B5EF4-FFF2-40B4-BE49-F238E27FC236}">
                <a16:creationId xmlns:a16="http://schemas.microsoft.com/office/drawing/2014/main" id="{2C2FF137-947F-3B41-BE81-A16125382E26}"/>
              </a:ext>
            </a:extLst>
          </p:cNvPr>
          <p:cNvSpPr/>
          <p:nvPr/>
        </p:nvSpPr>
        <p:spPr>
          <a:xfrm>
            <a:off x="3819875" y="2684893"/>
            <a:ext cx="1556284" cy="56741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App2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à coins arrondis 59">
            <a:extLst>
              <a:ext uri="{FF2B5EF4-FFF2-40B4-BE49-F238E27FC236}">
                <a16:creationId xmlns:a16="http://schemas.microsoft.com/office/drawing/2014/main" id="{C00DCAFF-9B32-4B4D-BC20-3CC8C3C7B996}"/>
              </a:ext>
            </a:extLst>
          </p:cNvPr>
          <p:cNvSpPr/>
          <p:nvPr/>
        </p:nvSpPr>
        <p:spPr>
          <a:xfrm>
            <a:off x="3800568" y="3349681"/>
            <a:ext cx="1556284" cy="567417"/>
          </a:xfrm>
          <a:prstGeom prst="roundRect">
            <a:avLst/>
          </a:prstGeom>
          <a:solidFill>
            <a:srgbClr val="FFC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App2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à coins arrondis 62">
            <a:extLst>
              <a:ext uri="{FF2B5EF4-FFF2-40B4-BE49-F238E27FC236}">
                <a16:creationId xmlns:a16="http://schemas.microsoft.com/office/drawing/2014/main" id="{E30BBF02-B775-E349-9207-747970030688}"/>
              </a:ext>
            </a:extLst>
          </p:cNvPr>
          <p:cNvSpPr/>
          <p:nvPr/>
        </p:nvSpPr>
        <p:spPr>
          <a:xfrm>
            <a:off x="3819875" y="4023807"/>
            <a:ext cx="1556284" cy="56741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App3</a:t>
            </a:r>
          </a:p>
          <a:p>
            <a:pPr algn="ctr"/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à coins arrondis 63">
            <a:extLst>
              <a:ext uri="{FF2B5EF4-FFF2-40B4-BE49-F238E27FC236}">
                <a16:creationId xmlns:a16="http://schemas.microsoft.com/office/drawing/2014/main" id="{6E9BA310-AAE4-F04A-8C35-F4185FE3F49A}"/>
              </a:ext>
            </a:extLst>
          </p:cNvPr>
          <p:cNvSpPr/>
          <p:nvPr/>
        </p:nvSpPr>
        <p:spPr>
          <a:xfrm>
            <a:off x="3800568" y="4688595"/>
            <a:ext cx="1556284" cy="567417"/>
          </a:xfrm>
          <a:prstGeom prst="round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App2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084C12F0-BE0C-0D48-8604-123024B17770}"/>
              </a:ext>
            </a:extLst>
          </p:cNvPr>
          <p:cNvSpPr txBox="1"/>
          <p:nvPr/>
        </p:nvSpPr>
        <p:spPr>
          <a:xfrm>
            <a:off x="7661219" y="1837317"/>
            <a:ext cx="41684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cette exemple, si aucune de nos applications n’a de charge particulière, leurs CPU </a:t>
            </a:r>
            <a:r>
              <a:rPr lang="fr-FR" dirty="0" err="1"/>
              <a:t>requests</a:t>
            </a:r>
            <a:r>
              <a:rPr lang="fr-FR" dirty="0"/>
              <a:t> leur resteront alloués.</a:t>
            </a:r>
          </a:p>
          <a:p>
            <a:br>
              <a:rPr lang="fr-FR" dirty="0"/>
            </a:br>
            <a:r>
              <a:rPr lang="fr-FR" dirty="0"/>
              <a:t>Les autres CPU disponibles pourraient héberger d’autres containers.</a:t>
            </a:r>
          </a:p>
          <a:p>
            <a:br>
              <a:rPr lang="fr-FR" dirty="0"/>
            </a:br>
            <a:r>
              <a:rPr lang="fr-FR" dirty="0"/>
              <a:t>Notre </a:t>
            </a:r>
            <a:r>
              <a:rPr lang="fr-FR" dirty="0" err="1"/>
              <a:t>CronJob</a:t>
            </a:r>
            <a:r>
              <a:rPr lang="fr-FR" dirty="0"/>
              <a:t> ne consommera son CPU </a:t>
            </a:r>
            <a:r>
              <a:rPr lang="fr-FR" dirty="0" err="1"/>
              <a:t>request</a:t>
            </a:r>
            <a:r>
              <a:rPr lang="fr-FR" dirty="0"/>
              <a:t> qu’une fois invoqué, et le libèrera une fois terminé.</a:t>
            </a:r>
          </a:p>
        </p:txBody>
      </p:sp>
      <p:sp>
        <p:nvSpPr>
          <p:cNvPr id="75" name="Rectangle à coins arrondis 74">
            <a:extLst>
              <a:ext uri="{FF2B5EF4-FFF2-40B4-BE49-F238E27FC236}">
                <a16:creationId xmlns:a16="http://schemas.microsoft.com/office/drawing/2014/main" id="{3F155390-ABA9-8949-8FAA-26AAF549CADD}"/>
              </a:ext>
            </a:extLst>
          </p:cNvPr>
          <p:cNvSpPr/>
          <p:nvPr/>
        </p:nvSpPr>
        <p:spPr>
          <a:xfrm>
            <a:off x="5456486" y="1357751"/>
            <a:ext cx="1978123" cy="3841897"/>
          </a:xfrm>
          <a:prstGeom prst="round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VCPU</a:t>
            </a: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Image 75">
            <a:extLst>
              <a:ext uri="{FF2B5EF4-FFF2-40B4-BE49-F238E27FC236}">
                <a16:creationId xmlns:a16="http://schemas.microsoft.com/office/drawing/2014/main" id="{B1B06240-412A-1140-94DD-93D8884B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605" y="1931952"/>
            <a:ext cx="815109" cy="815109"/>
          </a:xfrm>
          <a:prstGeom prst="rect">
            <a:avLst/>
          </a:prstGeom>
        </p:spPr>
      </p:pic>
      <p:sp>
        <p:nvSpPr>
          <p:cNvPr id="77" name="Rectangle à coins arrondis 76">
            <a:extLst>
              <a:ext uri="{FF2B5EF4-FFF2-40B4-BE49-F238E27FC236}">
                <a16:creationId xmlns:a16="http://schemas.microsoft.com/office/drawing/2014/main" id="{BBAAF14B-0DFC-004D-AA78-BB9AC85E015E}"/>
              </a:ext>
            </a:extLst>
          </p:cNvPr>
          <p:cNvSpPr/>
          <p:nvPr/>
        </p:nvSpPr>
        <p:spPr>
          <a:xfrm>
            <a:off x="5857604" y="3562029"/>
            <a:ext cx="471286" cy="472065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Image 77">
            <a:extLst>
              <a:ext uri="{FF2B5EF4-FFF2-40B4-BE49-F238E27FC236}">
                <a16:creationId xmlns:a16="http://schemas.microsoft.com/office/drawing/2014/main" id="{FF1A20A8-5CFD-C649-8B9D-C37CB48F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885" y="3407542"/>
            <a:ext cx="815109" cy="815109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EB97C362-74C9-0145-A04A-97993570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881" y="1931952"/>
            <a:ext cx="815109" cy="815109"/>
          </a:xfrm>
          <a:prstGeom prst="rect">
            <a:avLst/>
          </a:prstGeom>
        </p:spPr>
      </p:pic>
      <p:sp>
        <p:nvSpPr>
          <p:cNvPr id="80" name="Rectangle à coins arrondis 79">
            <a:extLst>
              <a:ext uri="{FF2B5EF4-FFF2-40B4-BE49-F238E27FC236}">
                <a16:creationId xmlns:a16="http://schemas.microsoft.com/office/drawing/2014/main" id="{B26DA0AC-8CF5-104D-95AE-CEB3BE063E95}"/>
              </a:ext>
            </a:extLst>
          </p:cNvPr>
          <p:cNvSpPr/>
          <p:nvPr/>
        </p:nvSpPr>
        <p:spPr>
          <a:xfrm>
            <a:off x="5857600" y="4298849"/>
            <a:ext cx="471286" cy="472065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1CE642CD-675B-B74F-9AA8-9F55FADC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881" y="4144362"/>
            <a:ext cx="815109" cy="815109"/>
          </a:xfrm>
          <a:prstGeom prst="rect">
            <a:avLst/>
          </a:prstGeom>
        </p:spPr>
      </p:pic>
      <p:sp>
        <p:nvSpPr>
          <p:cNvPr id="82" name="Rectangle à coins arrondis 81">
            <a:extLst>
              <a:ext uri="{FF2B5EF4-FFF2-40B4-BE49-F238E27FC236}">
                <a16:creationId xmlns:a16="http://schemas.microsoft.com/office/drawing/2014/main" id="{306DAE3F-276A-0140-9025-C244617D0A99}"/>
              </a:ext>
            </a:extLst>
          </p:cNvPr>
          <p:cNvSpPr/>
          <p:nvPr/>
        </p:nvSpPr>
        <p:spPr>
          <a:xfrm>
            <a:off x="6632328" y="4283160"/>
            <a:ext cx="471286" cy="47206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A4B7CBD0-44FF-DC44-AC71-B3249A0FA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609" y="3407542"/>
            <a:ext cx="815109" cy="815109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7FB52F7B-3A08-B848-B0F8-60B75B78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608" y="4133549"/>
            <a:ext cx="815109" cy="815109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F3A2CAE5-1816-DF4D-A253-04C63373D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883" y="2669747"/>
            <a:ext cx="815109" cy="815109"/>
          </a:xfrm>
          <a:prstGeom prst="rect">
            <a:avLst/>
          </a:prstGeom>
        </p:spPr>
      </p:pic>
      <p:pic>
        <p:nvPicPr>
          <p:cNvPr id="86" name="Image 85">
            <a:extLst>
              <a:ext uri="{FF2B5EF4-FFF2-40B4-BE49-F238E27FC236}">
                <a16:creationId xmlns:a16="http://schemas.microsoft.com/office/drawing/2014/main" id="{6E51AD69-BE66-BD4A-B1EE-64B920F9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604" y="2655074"/>
            <a:ext cx="815109" cy="815109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C598D33A-4896-4848-A73B-C13A00ED7134}"/>
              </a:ext>
            </a:extLst>
          </p:cNvPr>
          <p:cNvSpPr/>
          <p:nvPr/>
        </p:nvSpPr>
        <p:spPr>
          <a:xfrm rot="20932593">
            <a:off x="11242617" y="211640"/>
            <a:ext cx="648301" cy="389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LJO</a:t>
            </a:r>
          </a:p>
        </p:txBody>
      </p:sp>
    </p:spTree>
    <p:extLst>
      <p:ext uri="{BB962C8B-B14F-4D97-AF65-F5344CB8AC3E}">
        <p14:creationId xmlns:p14="http://schemas.microsoft.com/office/powerpoint/2010/main" val="72459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à coins arrondis 71">
            <a:extLst>
              <a:ext uri="{FF2B5EF4-FFF2-40B4-BE49-F238E27FC236}">
                <a16:creationId xmlns:a16="http://schemas.microsoft.com/office/drawing/2014/main" id="{EC8A3CE9-3DF9-7A48-BAA8-923D6CC1445A}"/>
              </a:ext>
            </a:extLst>
          </p:cNvPr>
          <p:cNvSpPr/>
          <p:nvPr/>
        </p:nvSpPr>
        <p:spPr>
          <a:xfrm>
            <a:off x="228433" y="1046340"/>
            <a:ext cx="11727097" cy="45210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: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: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Statefull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6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: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Stateless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3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: Batch (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CronJob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resquest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0,5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6</a:t>
            </a:r>
          </a:p>
        </p:txBody>
      </p:sp>
      <p:sp>
        <p:nvSpPr>
          <p:cNvPr id="35" name="Titre 1"/>
          <p:cNvSpPr txBox="1">
            <a:spLocks/>
          </p:cNvSpPr>
          <p:nvPr/>
        </p:nvSpPr>
        <p:spPr>
          <a:xfrm>
            <a:off x="316410" y="7745"/>
            <a:ext cx="11250358" cy="1038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rgbClr val="C00000"/>
                </a:solidFill>
              </a:rPr>
              <a:t>Exemple de densification via </a:t>
            </a:r>
            <a:r>
              <a:rPr lang="fr-FR" sz="3600" dirty="0" err="1">
                <a:solidFill>
                  <a:srgbClr val="C00000"/>
                </a:solidFill>
              </a:rPr>
              <a:t>kubernetes</a:t>
            </a:r>
            <a:endParaRPr lang="fr-FR" sz="3600" dirty="0">
              <a:solidFill>
                <a:srgbClr val="C00000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425202" y="6241067"/>
            <a:ext cx="11413360" cy="29103"/>
          </a:xfrm>
          <a:prstGeom prst="line">
            <a:avLst/>
          </a:prstGeom>
          <a:ln>
            <a:solidFill>
              <a:srgbClr val="D8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à coins arrondis 39">
            <a:extLst>
              <a:ext uri="{FF2B5EF4-FFF2-40B4-BE49-F238E27FC236}">
                <a16:creationId xmlns:a16="http://schemas.microsoft.com/office/drawing/2014/main" id="{75995DE6-0B9C-1F4C-9820-23301E93DE37}"/>
              </a:ext>
            </a:extLst>
          </p:cNvPr>
          <p:cNvSpPr/>
          <p:nvPr/>
        </p:nvSpPr>
        <p:spPr>
          <a:xfrm>
            <a:off x="3822900" y="1357751"/>
            <a:ext cx="1536977" cy="574201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App1</a:t>
            </a:r>
            <a:b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à coins arrondis 40">
            <a:extLst>
              <a:ext uri="{FF2B5EF4-FFF2-40B4-BE49-F238E27FC236}">
                <a16:creationId xmlns:a16="http://schemas.microsoft.com/office/drawing/2014/main" id="{35A0F1C5-F53F-934E-9E5D-8916CAEDE012}"/>
              </a:ext>
            </a:extLst>
          </p:cNvPr>
          <p:cNvSpPr/>
          <p:nvPr/>
        </p:nvSpPr>
        <p:spPr>
          <a:xfrm>
            <a:off x="3818950" y="2020179"/>
            <a:ext cx="1536977" cy="617489"/>
          </a:xfrm>
          <a:prstGeom prst="roundRect">
            <a:avLst/>
          </a:prstGeom>
          <a:solidFill>
            <a:srgbClr val="FF6600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App1</a:t>
            </a:r>
            <a:b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à coins arrondis 58">
            <a:extLst>
              <a:ext uri="{FF2B5EF4-FFF2-40B4-BE49-F238E27FC236}">
                <a16:creationId xmlns:a16="http://schemas.microsoft.com/office/drawing/2014/main" id="{2C2FF137-947F-3B41-BE81-A16125382E26}"/>
              </a:ext>
            </a:extLst>
          </p:cNvPr>
          <p:cNvSpPr/>
          <p:nvPr/>
        </p:nvSpPr>
        <p:spPr>
          <a:xfrm>
            <a:off x="3818950" y="2684893"/>
            <a:ext cx="1556284" cy="56741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App2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à coins arrondis 59">
            <a:extLst>
              <a:ext uri="{FF2B5EF4-FFF2-40B4-BE49-F238E27FC236}">
                <a16:creationId xmlns:a16="http://schemas.microsoft.com/office/drawing/2014/main" id="{C00DCAFF-9B32-4B4D-BC20-3CC8C3C7B996}"/>
              </a:ext>
            </a:extLst>
          </p:cNvPr>
          <p:cNvSpPr/>
          <p:nvPr/>
        </p:nvSpPr>
        <p:spPr>
          <a:xfrm>
            <a:off x="3799643" y="3349681"/>
            <a:ext cx="1556284" cy="567417"/>
          </a:xfrm>
          <a:prstGeom prst="roundRect">
            <a:avLst/>
          </a:prstGeom>
          <a:solidFill>
            <a:srgbClr val="FFC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App2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à coins arrondis 62">
            <a:extLst>
              <a:ext uri="{FF2B5EF4-FFF2-40B4-BE49-F238E27FC236}">
                <a16:creationId xmlns:a16="http://schemas.microsoft.com/office/drawing/2014/main" id="{E30BBF02-B775-E349-9207-747970030688}"/>
              </a:ext>
            </a:extLst>
          </p:cNvPr>
          <p:cNvSpPr/>
          <p:nvPr/>
        </p:nvSpPr>
        <p:spPr>
          <a:xfrm>
            <a:off x="3818950" y="4023807"/>
            <a:ext cx="1556284" cy="56741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App3</a:t>
            </a:r>
          </a:p>
          <a:p>
            <a:pPr algn="ctr"/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à coins arrondis 63">
            <a:extLst>
              <a:ext uri="{FF2B5EF4-FFF2-40B4-BE49-F238E27FC236}">
                <a16:creationId xmlns:a16="http://schemas.microsoft.com/office/drawing/2014/main" id="{6E9BA310-AAE4-F04A-8C35-F4185FE3F49A}"/>
              </a:ext>
            </a:extLst>
          </p:cNvPr>
          <p:cNvSpPr/>
          <p:nvPr/>
        </p:nvSpPr>
        <p:spPr>
          <a:xfrm>
            <a:off x="3799643" y="4688595"/>
            <a:ext cx="1556284" cy="567417"/>
          </a:xfrm>
          <a:prstGeom prst="round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App2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084C12F0-BE0C-0D48-8604-123024B17770}"/>
              </a:ext>
            </a:extLst>
          </p:cNvPr>
          <p:cNvSpPr txBox="1"/>
          <p:nvPr/>
        </p:nvSpPr>
        <p:spPr>
          <a:xfrm>
            <a:off x="7787091" y="2084935"/>
            <a:ext cx="41684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 de la montée en charge de nos applications, ces dernières pourront consommer jusqu’à leurs CPU </a:t>
            </a:r>
            <a:r>
              <a:rPr lang="fr-FR" dirty="0" err="1"/>
              <a:t>limit</a:t>
            </a:r>
            <a:r>
              <a:rPr lang="fr-FR" dirty="0"/>
              <a:t> pour répondre aux besoins.</a:t>
            </a:r>
            <a:br>
              <a:rPr lang="fr-FR" dirty="0"/>
            </a:br>
            <a:endParaRPr lang="fr-FR" dirty="0"/>
          </a:p>
          <a:p>
            <a:r>
              <a:rPr lang="fr-FR" dirty="0"/>
              <a:t>Si nos applications font face à un pique exceptionnel simultanément (</a:t>
            </a:r>
            <a:r>
              <a:rPr lang="fr-FR" dirty="0" err="1"/>
              <a:t>limit</a:t>
            </a:r>
            <a:r>
              <a:rPr lang="fr-FR" dirty="0"/>
              <a:t> atteinte des 2 cotés), Kubernetes équilibrera l’attribution des </a:t>
            </a:r>
            <a:r>
              <a:rPr lang="fr-FR" dirty="0" err="1"/>
              <a:t>limit</a:t>
            </a:r>
            <a:r>
              <a:rPr lang="fr-FR" dirty="0"/>
              <a:t> entre les 2 applications.</a:t>
            </a:r>
          </a:p>
        </p:txBody>
      </p:sp>
      <p:sp>
        <p:nvSpPr>
          <p:cNvPr id="75" name="Rectangle à coins arrondis 74">
            <a:extLst>
              <a:ext uri="{FF2B5EF4-FFF2-40B4-BE49-F238E27FC236}">
                <a16:creationId xmlns:a16="http://schemas.microsoft.com/office/drawing/2014/main" id="{3F155390-ABA9-8949-8FAA-26AAF549CADD}"/>
              </a:ext>
            </a:extLst>
          </p:cNvPr>
          <p:cNvSpPr/>
          <p:nvPr/>
        </p:nvSpPr>
        <p:spPr>
          <a:xfrm>
            <a:off x="5455561" y="1357751"/>
            <a:ext cx="1978123" cy="3841897"/>
          </a:xfrm>
          <a:prstGeom prst="round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VCPU</a:t>
            </a: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Image 75">
            <a:extLst>
              <a:ext uri="{FF2B5EF4-FFF2-40B4-BE49-F238E27FC236}">
                <a16:creationId xmlns:a16="http://schemas.microsoft.com/office/drawing/2014/main" id="{B1B06240-412A-1140-94DD-93D8884B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80" y="1931952"/>
            <a:ext cx="815109" cy="815109"/>
          </a:xfrm>
          <a:prstGeom prst="rect">
            <a:avLst/>
          </a:prstGeom>
        </p:spPr>
      </p:pic>
      <p:sp>
        <p:nvSpPr>
          <p:cNvPr id="77" name="Rectangle à coins arrondis 76">
            <a:extLst>
              <a:ext uri="{FF2B5EF4-FFF2-40B4-BE49-F238E27FC236}">
                <a16:creationId xmlns:a16="http://schemas.microsoft.com/office/drawing/2014/main" id="{BBAAF14B-0DFC-004D-AA78-BB9AC85E015E}"/>
              </a:ext>
            </a:extLst>
          </p:cNvPr>
          <p:cNvSpPr/>
          <p:nvPr/>
        </p:nvSpPr>
        <p:spPr>
          <a:xfrm>
            <a:off x="5856679" y="3562029"/>
            <a:ext cx="471286" cy="472065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Image 77">
            <a:extLst>
              <a:ext uri="{FF2B5EF4-FFF2-40B4-BE49-F238E27FC236}">
                <a16:creationId xmlns:a16="http://schemas.microsoft.com/office/drawing/2014/main" id="{FF1A20A8-5CFD-C649-8B9D-C37CB48F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960" y="3407542"/>
            <a:ext cx="815109" cy="815109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EB97C362-74C9-0145-A04A-97993570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956" y="1931952"/>
            <a:ext cx="815109" cy="815109"/>
          </a:xfrm>
          <a:prstGeom prst="rect">
            <a:avLst/>
          </a:prstGeom>
        </p:spPr>
      </p:pic>
      <p:sp>
        <p:nvSpPr>
          <p:cNvPr id="80" name="Rectangle à coins arrondis 79">
            <a:extLst>
              <a:ext uri="{FF2B5EF4-FFF2-40B4-BE49-F238E27FC236}">
                <a16:creationId xmlns:a16="http://schemas.microsoft.com/office/drawing/2014/main" id="{B26DA0AC-8CF5-104D-95AE-CEB3BE063E95}"/>
              </a:ext>
            </a:extLst>
          </p:cNvPr>
          <p:cNvSpPr/>
          <p:nvPr/>
        </p:nvSpPr>
        <p:spPr>
          <a:xfrm>
            <a:off x="5856675" y="4298849"/>
            <a:ext cx="471286" cy="472065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1CE642CD-675B-B74F-9AA8-9F55FADC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956" y="4144362"/>
            <a:ext cx="815109" cy="815109"/>
          </a:xfrm>
          <a:prstGeom prst="rect">
            <a:avLst/>
          </a:prstGeom>
        </p:spPr>
      </p:pic>
      <p:sp>
        <p:nvSpPr>
          <p:cNvPr id="82" name="Rectangle à coins arrondis 81">
            <a:extLst>
              <a:ext uri="{FF2B5EF4-FFF2-40B4-BE49-F238E27FC236}">
                <a16:creationId xmlns:a16="http://schemas.microsoft.com/office/drawing/2014/main" id="{306DAE3F-276A-0140-9025-C244617D0A99}"/>
              </a:ext>
            </a:extLst>
          </p:cNvPr>
          <p:cNvSpPr/>
          <p:nvPr/>
        </p:nvSpPr>
        <p:spPr>
          <a:xfrm>
            <a:off x="6631403" y="4283160"/>
            <a:ext cx="471286" cy="47206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A4B7CBD0-44FF-DC44-AC71-B3249A0FA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84" y="3407542"/>
            <a:ext cx="815109" cy="815109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7FB52F7B-3A08-B848-B0F8-60B75B78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83" y="4133549"/>
            <a:ext cx="815109" cy="815109"/>
          </a:xfrm>
          <a:prstGeom prst="rect">
            <a:avLst/>
          </a:prstGeom>
        </p:spPr>
      </p:pic>
      <p:pic>
        <p:nvPicPr>
          <p:cNvPr id="86" name="Image 85">
            <a:extLst>
              <a:ext uri="{FF2B5EF4-FFF2-40B4-BE49-F238E27FC236}">
                <a16:creationId xmlns:a16="http://schemas.microsoft.com/office/drawing/2014/main" id="{6E51AD69-BE66-BD4A-B1EE-64B920F9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79" y="2655074"/>
            <a:ext cx="815109" cy="815109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F3A2CAE5-1816-DF4D-A253-04C63373D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958" y="2669747"/>
            <a:ext cx="815109" cy="815109"/>
          </a:xfrm>
          <a:prstGeom prst="rect">
            <a:avLst/>
          </a:prstGeom>
        </p:spPr>
      </p:pic>
      <p:sp>
        <p:nvSpPr>
          <p:cNvPr id="26" name="Rectangle à coins arrondis 25">
            <a:extLst>
              <a:ext uri="{FF2B5EF4-FFF2-40B4-BE49-F238E27FC236}">
                <a16:creationId xmlns:a16="http://schemas.microsoft.com/office/drawing/2014/main" id="{4E3B3F87-3217-2F46-90CB-BF23C4A911D0}"/>
              </a:ext>
            </a:extLst>
          </p:cNvPr>
          <p:cNvSpPr/>
          <p:nvPr/>
        </p:nvSpPr>
        <p:spPr>
          <a:xfrm>
            <a:off x="5846835" y="2828417"/>
            <a:ext cx="478711" cy="468857"/>
          </a:xfrm>
          <a:prstGeom prst="roundRect">
            <a:avLst/>
          </a:prstGeom>
          <a:solidFill>
            <a:srgbClr val="FF6600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à coins arrondis 26">
            <a:extLst>
              <a:ext uri="{FF2B5EF4-FFF2-40B4-BE49-F238E27FC236}">
                <a16:creationId xmlns:a16="http://schemas.microsoft.com/office/drawing/2014/main" id="{FC898F37-EEB7-E64E-999B-4195BDF3EBE6}"/>
              </a:ext>
            </a:extLst>
          </p:cNvPr>
          <p:cNvSpPr/>
          <p:nvPr/>
        </p:nvSpPr>
        <p:spPr>
          <a:xfrm>
            <a:off x="5862074" y="2084935"/>
            <a:ext cx="478711" cy="468857"/>
          </a:xfrm>
          <a:prstGeom prst="roundRect">
            <a:avLst/>
          </a:prstGeom>
          <a:solidFill>
            <a:srgbClr val="FF6600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à coins arrondis 27">
            <a:extLst>
              <a:ext uri="{FF2B5EF4-FFF2-40B4-BE49-F238E27FC236}">
                <a16:creationId xmlns:a16="http://schemas.microsoft.com/office/drawing/2014/main" id="{7F1E7033-BE2C-E746-8DF0-694655464E04}"/>
              </a:ext>
            </a:extLst>
          </p:cNvPr>
          <p:cNvSpPr/>
          <p:nvPr/>
        </p:nvSpPr>
        <p:spPr>
          <a:xfrm>
            <a:off x="6636798" y="2094494"/>
            <a:ext cx="478711" cy="468857"/>
          </a:xfrm>
          <a:prstGeom prst="roundRect">
            <a:avLst/>
          </a:prstGeom>
          <a:solidFill>
            <a:srgbClr val="FF6600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à coins arrondis 28">
            <a:extLst>
              <a:ext uri="{FF2B5EF4-FFF2-40B4-BE49-F238E27FC236}">
                <a16:creationId xmlns:a16="http://schemas.microsoft.com/office/drawing/2014/main" id="{D7941115-D86A-A947-90AA-18DB548D4FF7}"/>
              </a:ext>
            </a:extLst>
          </p:cNvPr>
          <p:cNvSpPr/>
          <p:nvPr/>
        </p:nvSpPr>
        <p:spPr>
          <a:xfrm>
            <a:off x="6638674" y="2805338"/>
            <a:ext cx="478711" cy="290793"/>
          </a:xfrm>
          <a:prstGeom prst="roundRect">
            <a:avLst/>
          </a:prstGeom>
          <a:solidFill>
            <a:srgbClr val="FF6600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à coins arrondis 29">
            <a:extLst>
              <a:ext uri="{FF2B5EF4-FFF2-40B4-BE49-F238E27FC236}">
                <a16:creationId xmlns:a16="http://schemas.microsoft.com/office/drawing/2014/main" id="{FFC61DE2-C2FF-5043-98F1-B73C44810C87}"/>
              </a:ext>
            </a:extLst>
          </p:cNvPr>
          <p:cNvSpPr/>
          <p:nvPr/>
        </p:nvSpPr>
        <p:spPr>
          <a:xfrm>
            <a:off x="6631403" y="3549479"/>
            <a:ext cx="484106" cy="484616"/>
          </a:xfrm>
          <a:prstGeom prst="roundRect">
            <a:avLst/>
          </a:prstGeom>
          <a:solidFill>
            <a:srgbClr val="FFC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à coins arrondis 30">
            <a:extLst>
              <a:ext uri="{FF2B5EF4-FFF2-40B4-BE49-F238E27FC236}">
                <a16:creationId xmlns:a16="http://schemas.microsoft.com/office/drawing/2014/main" id="{7DE8E602-3BB5-704A-86C5-2596D81FDA3D}"/>
              </a:ext>
            </a:extLst>
          </p:cNvPr>
          <p:cNvSpPr/>
          <p:nvPr/>
        </p:nvSpPr>
        <p:spPr>
          <a:xfrm>
            <a:off x="6633383" y="3058471"/>
            <a:ext cx="484106" cy="248409"/>
          </a:xfrm>
          <a:prstGeom prst="roundRect">
            <a:avLst/>
          </a:prstGeom>
          <a:solidFill>
            <a:srgbClr val="FFC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D55E02-EEEE-B94D-A600-0BCAA54623D4}"/>
              </a:ext>
            </a:extLst>
          </p:cNvPr>
          <p:cNvSpPr/>
          <p:nvPr/>
        </p:nvSpPr>
        <p:spPr>
          <a:xfrm rot="20932593">
            <a:off x="11242617" y="211640"/>
            <a:ext cx="648301" cy="389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LJO</a:t>
            </a:r>
          </a:p>
        </p:txBody>
      </p:sp>
    </p:spTree>
    <p:extLst>
      <p:ext uri="{BB962C8B-B14F-4D97-AF65-F5344CB8AC3E}">
        <p14:creationId xmlns:p14="http://schemas.microsoft.com/office/powerpoint/2010/main" val="168483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à coins arrondis 71">
            <a:extLst>
              <a:ext uri="{FF2B5EF4-FFF2-40B4-BE49-F238E27FC236}">
                <a16:creationId xmlns:a16="http://schemas.microsoft.com/office/drawing/2014/main" id="{EC8A3CE9-3DF9-7A48-BAA8-923D6CC1445A}"/>
              </a:ext>
            </a:extLst>
          </p:cNvPr>
          <p:cNvSpPr/>
          <p:nvPr/>
        </p:nvSpPr>
        <p:spPr>
          <a:xfrm>
            <a:off x="228433" y="1046340"/>
            <a:ext cx="11727097" cy="45210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: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: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Statefull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6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: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Stateless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3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: Batch (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CronJob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resquest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0,5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6</a:t>
            </a:r>
          </a:p>
        </p:txBody>
      </p:sp>
      <p:sp>
        <p:nvSpPr>
          <p:cNvPr id="35" name="Titre 1"/>
          <p:cNvSpPr txBox="1">
            <a:spLocks/>
          </p:cNvSpPr>
          <p:nvPr/>
        </p:nvSpPr>
        <p:spPr>
          <a:xfrm>
            <a:off x="316410" y="7745"/>
            <a:ext cx="11250358" cy="1038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rgbClr val="C00000"/>
                </a:solidFill>
              </a:rPr>
              <a:t>Exemple de densification via </a:t>
            </a:r>
            <a:r>
              <a:rPr lang="fr-FR" sz="3600" dirty="0" err="1">
                <a:solidFill>
                  <a:srgbClr val="C00000"/>
                </a:solidFill>
              </a:rPr>
              <a:t>kubernetes</a:t>
            </a:r>
            <a:endParaRPr lang="fr-FR" sz="3600" dirty="0">
              <a:solidFill>
                <a:srgbClr val="C00000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425202" y="6241067"/>
            <a:ext cx="11413360" cy="29103"/>
          </a:xfrm>
          <a:prstGeom prst="line">
            <a:avLst/>
          </a:prstGeom>
          <a:ln>
            <a:solidFill>
              <a:srgbClr val="D8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à coins arrondis 39">
            <a:extLst>
              <a:ext uri="{FF2B5EF4-FFF2-40B4-BE49-F238E27FC236}">
                <a16:creationId xmlns:a16="http://schemas.microsoft.com/office/drawing/2014/main" id="{75995DE6-0B9C-1F4C-9820-23301E93DE37}"/>
              </a:ext>
            </a:extLst>
          </p:cNvPr>
          <p:cNvSpPr/>
          <p:nvPr/>
        </p:nvSpPr>
        <p:spPr>
          <a:xfrm>
            <a:off x="3822900" y="1357751"/>
            <a:ext cx="1536977" cy="574201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App1</a:t>
            </a:r>
            <a:b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à coins arrondis 40">
            <a:extLst>
              <a:ext uri="{FF2B5EF4-FFF2-40B4-BE49-F238E27FC236}">
                <a16:creationId xmlns:a16="http://schemas.microsoft.com/office/drawing/2014/main" id="{35A0F1C5-F53F-934E-9E5D-8916CAEDE012}"/>
              </a:ext>
            </a:extLst>
          </p:cNvPr>
          <p:cNvSpPr/>
          <p:nvPr/>
        </p:nvSpPr>
        <p:spPr>
          <a:xfrm>
            <a:off x="3818950" y="2020179"/>
            <a:ext cx="1536977" cy="617489"/>
          </a:xfrm>
          <a:prstGeom prst="roundRect">
            <a:avLst/>
          </a:prstGeom>
          <a:solidFill>
            <a:srgbClr val="FF6600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App1</a:t>
            </a:r>
            <a:b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à coins arrondis 58">
            <a:extLst>
              <a:ext uri="{FF2B5EF4-FFF2-40B4-BE49-F238E27FC236}">
                <a16:creationId xmlns:a16="http://schemas.microsoft.com/office/drawing/2014/main" id="{2C2FF137-947F-3B41-BE81-A16125382E26}"/>
              </a:ext>
            </a:extLst>
          </p:cNvPr>
          <p:cNvSpPr/>
          <p:nvPr/>
        </p:nvSpPr>
        <p:spPr>
          <a:xfrm>
            <a:off x="3818950" y="2684893"/>
            <a:ext cx="1556284" cy="56741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App2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à coins arrondis 59">
            <a:extLst>
              <a:ext uri="{FF2B5EF4-FFF2-40B4-BE49-F238E27FC236}">
                <a16:creationId xmlns:a16="http://schemas.microsoft.com/office/drawing/2014/main" id="{C00DCAFF-9B32-4B4D-BC20-3CC8C3C7B996}"/>
              </a:ext>
            </a:extLst>
          </p:cNvPr>
          <p:cNvSpPr/>
          <p:nvPr/>
        </p:nvSpPr>
        <p:spPr>
          <a:xfrm>
            <a:off x="3799643" y="3349681"/>
            <a:ext cx="1556284" cy="567417"/>
          </a:xfrm>
          <a:prstGeom prst="roundRect">
            <a:avLst/>
          </a:prstGeom>
          <a:solidFill>
            <a:srgbClr val="FFC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App2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à coins arrondis 62">
            <a:extLst>
              <a:ext uri="{FF2B5EF4-FFF2-40B4-BE49-F238E27FC236}">
                <a16:creationId xmlns:a16="http://schemas.microsoft.com/office/drawing/2014/main" id="{E30BBF02-B775-E349-9207-747970030688}"/>
              </a:ext>
            </a:extLst>
          </p:cNvPr>
          <p:cNvSpPr/>
          <p:nvPr/>
        </p:nvSpPr>
        <p:spPr>
          <a:xfrm>
            <a:off x="3818950" y="4023807"/>
            <a:ext cx="1556284" cy="56741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App3</a:t>
            </a:r>
          </a:p>
          <a:p>
            <a:pPr algn="ctr"/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à coins arrondis 63">
            <a:extLst>
              <a:ext uri="{FF2B5EF4-FFF2-40B4-BE49-F238E27FC236}">
                <a16:creationId xmlns:a16="http://schemas.microsoft.com/office/drawing/2014/main" id="{6E9BA310-AAE4-F04A-8C35-F4185FE3F49A}"/>
              </a:ext>
            </a:extLst>
          </p:cNvPr>
          <p:cNvSpPr/>
          <p:nvPr/>
        </p:nvSpPr>
        <p:spPr>
          <a:xfrm>
            <a:off x="3799643" y="4688595"/>
            <a:ext cx="1556284" cy="567417"/>
          </a:xfrm>
          <a:prstGeom prst="round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App2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084C12F0-BE0C-0D48-8604-123024B17770}"/>
              </a:ext>
            </a:extLst>
          </p:cNvPr>
          <p:cNvSpPr txBox="1"/>
          <p:nvPr/>
        </p:nvSpPr>
        <p:spPr>
          <a:xfrm>
            <a:off x="7545018" y="1357751"/>
            <a:ext cx="4398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 de l’instanciation de notre </a:t>
            </a:r>
            <a:r>
              <a:rPr lang="fr-FR" dirty="0" err="1"/>
              <a:t>CronJob</a:t>
            </a:r>
            <a:r>
              <a:rPr lang="fr-FR" dirty="0"/>
              <a:t>, celui-ci ira consommer toute les ressources non utilisées par nos applications, de manière a utiliser toutes les ressources libre a cette instant.</a:t>
            </a:r>
          </a:p>
          <a:p>
            <a:endParaRPr lang="fr-FR" dirty="0"/>
          </a:p>
          <a:p>
            <a:r>
              <a:rPr lang="fr-FR" dirty="0"/>
              <a:t>Cette exemple nous démontre que, grâce à la densification, nous pouvons passer d’une infrastructure basée sur 3 </a:t>
            </a:r>
            <a:r>
              <a:rPr lang="fr-FR" dirty="0" err="1"/>
              <a:t>vm</a:t>
            </a:r>
            <a:r>
              <a:rPr lang="fr-FR" dirty="0"/>
              <a:t> :</a:t>
            </a:r>
          </a:p>
          <a:p>
            <a:r>
              <a:rPr lang="fr-FR" dirty="0"/>
              <a:t>VM App1 de 6 VCPU,</a:t>
            </a:r>
            <a:br>
              <a:rPr lang="fr-FR" dirty="0"/>
            </a:br>
            <a:r>
              <a:rPr lang="fr-FR" dirty="0"/>
              <a:t>VM App2 de 3 VCPU,</a:t>
            </a:r>
          </a:p>
          <a:p>
            <a:r>
              <a:rPr lang="fr-FR" dirty="0"/>
              <a:t>VM App3 de 1 VCPU,</a:t>
            </a:r>
            <a:br>
              <a:rPr lang="fr-FR" dirty="0"/>
            </a:br>
            <a:r>
              <a:rPr lang="fr-FR" dirty="0"/>
              <a:t>à une infrastructure basée sur un </a:t>
            </a:r>
            <a:r>
              <a:rPr lang="fr-FR" dirty="0" err="1"/>
              <a:t>worker</a:t>
            </a:r>
            <a:r>
              <a:rPr lang="fr-FR" dirty="0"/>
              <a:t> node de 8 </a:t>
            </a:r>
            <a:r>
              <a:rPr lang="fr-FR" dirty="0" err="1"/>
              <a:t>Vcpu</a:t>
            </a:r>
            <a:r>
              <a:rPr lang="fr-FR" dirty="0"/>
              <a:t>.</a:t>
            </a:r>
          </a:p>
        </p:txBody>
      </p:sp>
      <p:sp>
        <p:nvSpPr>
          <p:cNvPr id="75" name="Rectangle à coins arrondis 74">
            <a:extLst>
              <a:ext uri="{FF2B5EF4-FFF2-40B4-BE49-F238E27FC236}">
                <a16:creationId xmlns:a16="http://schemas.microsoft.com/office/drawing/2014/main" id="{3F155390-ABA9-8949-8FAA-26AAF549CADD}"/>
              </a:ext>
            </a:extLst>
          </p:cNvPr>
          <p:cNvSpPr/>
          <p:nvPr/>
        </p:nvSpPr>
        <p:spPr>
          <a:xfrm>
            <a:off x="5455561" y="1357751"/>
            <a:ext cx="1978123" cy="3841897"/>
          </a:xfrm>
          <a:prstGeom prst="round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VCPU</a:t>
            </a: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à coins arrondis 76">
            <a:extLst>
              <a:ext uri="{FF2B5EF4-FFF2-40B4-BE49-F238E27FC236}">
                <a16:creationId xmlns:a16="http://schemas.microsoft.com/office/drawing/2014/main" id="{BBAAF14B-0DFC-004D-AA78-BB9AC85E015E}"/>
              </a:ext>
            </a:extLst>
          </p:cNvPr>
          <p:cNvSpPr/>
          <p:nvPr/>
        </p:nvSpPr>
        <p:spPr>
          <a:xfrm>
            <a:off x="5856679" y="3562029"/>
            <a:ext cx="471286" cy="472065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Image 77">
            <a:extLst>
              <a:ext uri="{FF2B5EF4-FFF2-40B4-BE49-F238E27FC236}">
                <a16:creationId xmlns:a16="http://schemas.microsoft.com/office/drawing/2014/main" id="{FF1A20A8-5CFD-C649-8B9D-C37CB48F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960" y="3407542"/>
            <a:ext cx="815109" cy="815109"/>
          </a:xfrm>
          <a:prstGeom prst="rect">
            <a:avLst/>
          </a:prstGeom>
        </p:spPr>
      </p:pic>
      <p:sp>
        <p:nvSpPr>
          <p:cNvPr id="80" name="Rectangle à coins arrondis 79">
            <a:extLst>
              <a:ext uri="{FF2B5EF4-FFF2-40B4-BE49-F238E27FC236}">
                <a16:creationId xmlns:a16="http://schemas.microsoft.com/office/drawing/2014/main" id="{B26DA0AC-8CF5-104D-95AE-CEB3BE063E95}"/>
              </a:ext>
            </a:extLst>
          </p:cNvPr>
          <p:cNvSpPr/>
          <p:nvPr/>
        </p:nvSpPr>
        <p:spPr>
          <a:xfrm>
            <a:off x="5856675" y="4298849"/>
            <a:ext cx="471286" cy="472065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1CE642CD-675B-B74F-9AA8-9F55FADC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956" y="4144362"/>
            <a:ext cx="815109" cy="815109"/>
          </a:xfrm>
          <a:prstGeom prst="rect">
            <a:avLst/>
          </a:prstGeom>
        </p:spPr>
      </p:pic>
      <p:sp>
        <p:nvSpPr>
          <p:cNvPr id="82" name="Rectangle à coins arrondis 81">
            <a:extLst>
              <a:ext uri="{FF2B5EF4-FFF2-40B4-BE49-F238E27FC236}">
                <a16:creationId xmlns:a16="http://schemas.microsoft.com/office/drawing/2014/main" id="{306DAE3F-276A-0140-9025-C244617D0A99}"/>
              </a:ext>
            </a:extLst>
          </p:cNvPr>
          <p:cNvSpPr/>
          <p:nvPr/>
        </p:nvSpPr>
        <p:spPr>
          <a:xfrm>
            <a:off x="6631403" y="4283160"/>
            <a:ext cx="471286" cy="47206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Image 83">
            <a:extLst>
              <a:ext uri="{FF2B5EF4-FFF2-40B4-BE49-F238E27FC236}">
                <a16:creationId xmlns:a16="http://schemas.microsoft.com/office/drawing/2014/main" id="{7FB52F7B-3A08-B848-B0F8-60B75B78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83" y="4133549"/>
            <a:ext cx="815109" cy="815109"/>
          </a:xfrm>
          <a:prstGeom prst="rect">
            <a:avLst/>
          </a:prstGeom>
        </p:spPr>
      </p:pic>
      <p:sp>
        <p:nvSpPr>
          <p:cNvPr id="26" name="Rectangle à coins arrondis 25">
            <a:extLst>
              <a:ext uri="{FF2B5EF4-FFF2-40B4-BE49-F238E27FC236}">
                <a16:creationId xmlns:a16="http://schemas.microsoft.com/office/drawing/2014/main" id="{4E3B3F87-3217-2F46-90CB-BF23C4A911D0}"/>
              </a:ext>
            </a:extLst>
          </p:cNvPr>
          <p:cNvSpPr/>
          <p:nvPr/>
        </p:nvSpPr>
        <p:spPr>
          <a:xfrm>
            <a:off x="5846835" y="2828417"/>
            <a:ext cx="478711" cy="468857"/>
          </a:xfrm>
          <a:prstGeom prst="roundRect">
            <a:avLst/>
          </a:prstGeom>
          <a:solidFill>
            <a:srgbClr val="FF6600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à coins arrondis 29">
            <a:extLst>
              <a:ext uri="{FF2B5EF4-FFF2-40B4-BE49-F238E27FC236}">
                <a16:creationId xmlns:a16="http://schemas.microsoft.com/office/drawing/2014/main" id="{FFC61DE2-C2FF-5043-98F1-B73C44810C87}"/>
              </a:ext>
            </a:extLst>
          </p:cNvPr>
          <p:cNvSpPr/>
          <p:nvPr/>
        </p:nvSpPr>
        <p:spPr>
          <a:xfrm>
            <a:off x="6631403" y="3549479"/>
            <a:ext cx="484106" cy="484616"/>
          </a:xfrm>
          <a:prstGeom prst="roundRect">
            <a:avLst/>
          </a:prstGeom>
          <a:solidFill>
            <a:srgbClr val="FFC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à coins arrondis 31">
            <a:extLst>
              <a:ext uri="{FF2B5EF4-FFF2-40B4-BE49-F238E27FC236}">
                <a16:creationId xmlns:a16="http://schemas.microsoft.com/office/drawing/2014/main" id="{4F456B50-384E-C04F-A674-DE6B18035BCE}"/>
              </a:ext>
            </a:extLst>
          </p:cNvPr>
          <p:cNvSpPr/>
          <p:nvPr/>
        </p:nvSpPr>
        <p:spPr>
          <a:xfrm>
            <a:off x="6631402" y="2084936"/>
            <a:ext cx="471287" cy="26131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à coins arrondis 32">
            <a:extLst>
              <a:ext uri="{FF2B5EF4-FFF2-40B4-BE49-F238E27FC236}">
                <a16:creationId xmlns:a16="http://schemas.microsoft.com/office/drawing/2014/main" id="{E906A525-CCCB-EB44-9D45-1A7ED604E9DA}"/>
              </a:ext>
            </a:extLst>
          </p:cNvPr>
          <p:cNvSpPr/>
          <p:nvPr/>
        </p:nvSpPr>
        <p:spPr>
          <a:xfrm>
            <a:off x="5853260" y="2084935"/>
            <a:ext cx="472286" cy="470685"/>
          </a:xfrm>
          <a:prstGeom prst="round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à coins arrondis 35">
            <a:extLst>
              <a:ext uri="{FF2B5EF4-FFF2-40B4-BE49-F238E27FC236}">
                <a16:creationId xmlns:a16="http://schemas.microsoft.com/office/drawing/2014/main" id="{E3814A03-DA4D-8548-9670-4238668DBFB1}"/>
              </a:ext>
            </a:extLst>
          </p:cNvPr>
          <p:cNvSpPr/>
          <p:nvPr/>
        </p:nvSpPr>
        <p:spPr>
          <a:xfrm>
            <a:off x="6631402" y="2807571"/>
            <a:ext cx="472286" cy="486244"/>
          </a:xfrm>
          <a:prstGeom prst="round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EB97C362-74C9-0145-A04A-97993570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956" y="1931952"/>
            <a:ext cx="815109" cy="815109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F3A2CAE5-1816-DF4D-A253-04C63373D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958" y="2669747"/>
            <a:ext cx="815109" cy="815109"/>
          </a:xfrm>
          <a:prstGeom prst="rect">
            <a:avLst/>
          </a:prstGeom>
        </p:spPr>
      </p:pic>
      <p:pic>
        <p:nvPicPr>
          <p:cNvPr id="86" name="Image 85">
            <a:extLst>
              <a:ext uri="{FF2B5EF4-FFF2-40B4-BE49-F238E27FC236}">
                <a16:creationId xmlns:a16="http://schemas.microsoft.com/office/drawing/2014/main" id="{6E51AD69-BE66-BD4A-B1EE-64B920F9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79" y="2655074"/>
            <a:ext cx="815109" cy="815109"/>
          </a:xfrm>
          <a:prstGeom prst="rect">
            <a:avLst/>
          </a:prstGeom>
        </p:spPr>
      </p:pic>
      <p:pic>
        <p:nvPicPr>
          <p:cNvPr id="83" name="Image 82">
            <a:extLst>
              <a:ext uri="{FF2B5EF4-FFF2-40B4-BE49-F238E27FC236}">
                <a16:creationId xmlns:a16="http://schemas.microsoft.com/office/drawing/2014/main" id="{A4B7CBD0-44FF-DC44-AC71-B3249A0FA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84" y="3407542"/>
            <a:ext cx="815109" cy="815109"/>
          </a:xfrm>
          <a:prstGeom prst="rect">
            <a:avLst/>
          </a:prstGeom>
        </p:spPr>
      </p:pic>
      <p:sp>
        <p:nvSpPr>
          <p:cNvPr id="37" name="Rectangle à coins arrondis 36">
            <a:extLst>
              <a:ext uri="{FF2B5EF4-FFF2-40B4-BE49-F238E27FC236}">
                <a16:creationId xmlns:a16="http://schemas.microsoft.com/office/drawing/2014/main" id="{98D6F4F4-D5FE-0A45-A2C2-365DB3A24AA1}"/>
              </a:ext>
            </a:extLst>
          </p:cNvPr>
          <p:cNvSpPr/>
          <p:nvPr/>
        </p:nvSpPr>
        <p:spPr>
          <a:xfrm>
            <a:off x="6643223" y="2297238"/>
            <a:ext cx="472286" cy="244109"/>
          </a:xfrm>
          <a:prstGeom prst="round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Image 75">
            <a:extLst>
              <a:ext uri="{FF2B5EF4-FFF2-40B4-BE49-F238E27FC236}">
                <a16:creationId xmlns:a16="http://schemas.microsoft.com/office/drawing/2014/main" id="{B1B06240-412A-1140-94DD-93D8884B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80" y="1931952"/>
            <a:ext cx="815109" cy="81510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F46FE60-A760-0B46-A95F-57ACF7E10723}"/>
              </a:ext>
            </a:extLst>
          </p:cNvPr>
          <p:cNvSpPr/>
          <p:nvPr/>
        </p:nvSpPr>
        <p:spPr>
          <a:xfrm rot="20932593">
            <a:off x="11242617" y="211640"/>
            <a:ext cx="648301" cy="389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LJO</a:t>
            </a:r>
          </a:p>
        </p:txBody>
      </p:sp>
    </p:spTree>
    <p:extLst>
      <p:ext uri="{BB962C8B-B14F-4D97-AF65-F5344CB8AC3E}">
        <p14:creationId xmlns:p14="http://schemas.microsoft.com/office/powerpoint/2010/main" val="344304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à coins arrondis 71">
            <a:extLst>
              <a:ext uri="{FF2B5EF4-FFF2-40B4-BE49-F238E27FC236}">
                <a16:creationId xmlns:a16="http://schemas.microsoft.com/office/drawing/2014/main" id="{EC8A3CE9-3DF9-7A48-BAA8-923D6CC1445A}"/>
              </a:ext>
            </a:extLst>
          </p:cNvPr>
          <p:cNvSpPr/>
          <p:nvPr/>
        </p:nvSpPr>
        <p:spPr>
          <a:xfrm>
            <a:off x="228433" y="1046340"/>
            <a:ext cx="11727097" cy="45210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: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: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Statefull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6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: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Stateless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3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: Batch (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CronJob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resquest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0,5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6</a:t>
            </a:r>
          </a:p>
        </p:txBody>
      </p:sp>
      <p:sp>
        <p:nvSpPr>
          <p:cNvPr id="35" name="Titre 1"/>
          <p:cNvSpPr txBox="1">
            <a:spLocks/>
          </p:cNvSpPr>
          <p:nvPr/>
        </p:nvSpPr>
        <p:spPr>
          <a:xfrm>
            <a:off x="316410" y="7745"/>
            <a:ext cx="11250358" cy="1038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rgbClr val="C00000"/>
                </a:solidFill>
              </a:rPr>
              <a:t>Exemple de densification via </a:t>
            </a:r>
            <a:r>
              <a:rPr lang="fr-FR" sz="3600" dirty="0" err="1">
                <a:solidFill>
                  <a:srgbClr val="C00000"/>
                </a:solidFill>
              </a:rPr>
              <a:t>kubernetes</a:t>
            </a:r>
            <a:endParaRPr lang="fr-FR" sz="3600" dirty="0">
              <a:solidFill>
                <a:srgbClr val="C00000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425202" y="6241067"/>
            <a:ext cx="11413360" cy="29103"/>
          </a:xfrm>
          <a:prstGeom prst="line">
            <a:avLst/>
          </a:prstGeom>
          <a:ln>
            <a:solidFill>
              <a:srgbClr val="D8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à coins arrondis 39">
            <a:extLst>
              <a:ext uri="{FF2B5EF4-FFF2-40B4-BE49-F238E27FC236}">
                <a16:creationId xmlns:a16="http://schemas.microsoft.com/office/drawing/2014/main" id="{75995DE6-0B9C-1F4C-9820-23301E93DE37}"/>
              </a:ext>
            </a:extLst>
          </p:cNvPr>
          <p:cNvSpPr/>
          <p:nvPr/>
        </p:nvSpPr>
        <p:spPr>
          <a:xfrm>
            <a:off x="3822900" y="1357751"/>
            <a:ext cx="1536977" cy="574201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App1</a:t>
            </a:r>
            <a:b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à coins arrondis 40">
            <a:extLst>
              <a:ext uri="{FF2B5EF4-FFF2-40B4-BE49-F238E27FC236}">
                <a16:creationId xmlns:a16="http://schemas.microsoft.com/office/drawing/2014/main" id="{35A0F1C5-F53F-934E-9E5D-8916CAEDE012}"/>
              </a:ext>
            </a:extLst>
          </p:cNvPr>
          <p:cNvSpPr/>
          <p:nvPr/>
        </p:nvSpPr>
        <p:spPr>
          <a:xfrm>
            <a:off x="3818950" y="2020179"/>
            <a:ext cx="1536977" cy="617489"/>
          </a:xfrm>
          <a:prstGeom prst="roundRect">
            <a:avLst/>
          </a:prstGeom>
          <a:solidFill>
            <a:srgbClr val="FF6600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App1</a:t>
            </a:r>
            <a:b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à coins arrondis 58">
            <a:extLst>
              <a:ext uri="{FF2B5EF4-FFF2-40B4-BE49-F238E27FC236}">
                <a16:creationId xmlns:a16="http://schemas.microsoft.com/office/drawing/2014/main" id="{2C2FF137-947F-3B41-BE81-A16125382E26}"/>
              </a:ext>
            </a:extLst>
          </p:cNvPr>
          <p:cNvSpPr/>
          <p:nvPr/>
        </p:nvSpPr>
        <p:spPr>
          <a:xfrm>
            <a:off x="3818950" y="2684893"/>
            <a:ext cx="1556284" cy="56741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App2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à coins arrondis 59">
            <a:extLst>
              <a:ext uri="{FF2B5EF4-FFF2-40B4-BE49-F238E27FC236}">
                <a16:creationId xmlns:a16="http://schemas.microsoft.com/office/drawing/2014/main" id="{C00DCAFF-9B32-4B4D-BC20-3CC8C3C7B996}"/>
              </a:ext>
            </a:extLst>
          </p:cNvPr>
          <p:cNvSpPr/>
          <p:nvPr/>
        </p:nvSpPr>
        <p:spPr>
          <a:xfrm>
            <a:off x="3799643" y="3349681"/>
            <a:ext cx="1556284" cy="567417"/>
          </a:xfrm>
          <a:prstGeom prst="roundRect">
            <a:avLst/>
          </a:prstGeom>
          <a:solidFill>
            <a:srgbClr val="FFC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App2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à coins arrondis 62">
            <a:extLst>
              <a:ext uri="{FF2B5EF4-FFF2-40B4-BE49-F238E27FC236}">
                <a16:creationId xmlns:a16="http://schemas.microsoft.com/office/drawing/2014/main" id="{E30BBF02-B775-E349-9207-747970030688}"/>
              </a:ext>
            </a:extLst>
          </p:cNvPr>
          <p:cNvSpPr/>
          <p:nvPr/>
        </p:nvSpPr>
        <p:spPr>
          <a:xfrm>
            <a:off x="3818950" y="4023807"/>
            <a:ext cx="1556284" cy="56741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App3</a:t>
            </a:r>
          </a:p>
          <a:p>
            <a:pPr algn="ctr"/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à coins arrondis 63">
            <a:extLst>
              <a:ext uri="{FF2B5EF4-FFF2-40B4-BE49-F238E27FC236}">
                <a16:creationId xmlns:a16="http://schemas.microsoft.com/office/drawing/2014/main" id="{6E9BA310-AAE4-F04A-8C35-F4185FE3F49A}"/>
              </a:ext>
            </a:extLst>
          </p:cNvPr>
          <p:cNvSpPr/>
          <p:nvPr/>
        </p:nvSpPr>
        <p:spPr>
          <a:xfrm>
            <a:off x="3799643" y="4688595"/>
            <a:ext cx="1556284" cy="567417"/>
          </a:xfrm>
          <a:prstGeom prst="round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App2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084C12F0-BE0C-0D48-8604-123024B17770}"/>
              </a:ext>
            </a:extLst>
          </p:cNvPr>
          <p:cNvSpPr txBox="1"/>
          <p:nvPr/>
        </p:nvSpPr>
        <p:spPr>
          <a:xfrm>
            <a:off x="7787091" y="1532338"/>
            <a:ext cx="41684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Plus nous hébergerons de workloads sur un </a:t>
            </a:r>
            <a:r>
              <a:rPr lang="fr-FR" dirty="0" err="1"/>
              <a:t>worker</a:t>
            </a:r>
            <a:r>
              <a:rPr lang="fr-FR" dirty="0"/>
              <a:t>, plus cet effet aura tendance à se multiplier, les piques de charges de ces applications n’arrivant que rarement au même instant.</a:t>
            </a:r>
            <a:br>
              <a:rPr lang="fr-FR" dirty="0"/>
            </a:br>
            <a:endParaRPr lang="fr-FR" dirty="0"/>
          </a:p>
          <a:p>
            <a:r>
              <a:rPr lang="fr-FR" dirty="0"/>
              <a:t>C’est aussi pour cette raison qu’une bonne pratique du container est de chercher à le rendre le plus petit possible, de manière à maximiser le nombre de container pouvant tourner sur un host.</a:t>
            </a:r>
          </a:p>
        </p:txBody>
      </p:sp>
      <p:sp>
        <p:nvSpPr>
          <p:cNvPr id="75" name="Rectangle à coins arrondis 74">
            <a:extLst>
              <a:ext uri="{FF2B5EF4-FFF2-40B4-BE49-F238E27FC236}">
                <a16:creationId xmlns:a16="http://schemas.microsoft.com/office/drawing/2014/main" id="{3F155390-ABA9-8949-8FAA-26AAF549CADD}"/>
              </a:ext>
            </a:extLst>
          </p:cNvPr>
          <p:cNvSpPr/>
          <p:nvPr/>
        </p:nvSpPr>
        <p:spPr>
          <a:xfrm>
            <a:off x="5455561" y="1357751"/>
            <a:ext cx="1978123" cy="3841897"/>
          </a:xfrm>
          <a:prstGeom prst="round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VCPU</a:t>
            </a: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à coins arrondis 76">
            <a:extLst>
              <a:ext uri="{FF2B5EF4-FFF2-40B4-BE49-F238E27FC236}">
                <a16:creationId xmlns:a16="http://schemas.microsoft.com/office/drawing/2014/main" id="{BBAAF14B-0DFC-004D-AA78-BB9AC85E015E}"/>
              </a:ext>
            </a:extLst>
          </p:cNvPr>
          <p:cNvSpPr/>
          <p:nvPr/>
        </p:nvSpPr>
        <p:spPr>
          <a:xfrm>
            <a:off x="5856679" y="3562029"/>
            <a:ext cx="471286" cy="472065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Image 77">
            <a:extLst>
              <a:ext uri="{FF2B5EF4-FFF2-40B4-BE49-F238E27FC236}">
                <a16:creationId xmlns:a16="http://schemas.microsoft.com/office/drawing/2014/main" id="{FF1A20A8-5CFD-C649-8B9D-C37CB48F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960" y="3407542"/>
            <a:ext cx="815109" cy="815109"/>
          </a:xfrm>
          <a:prstGeom prst="rect">
            <a:avLst/>
          </a:prstGeom>
        </p:spPr>
      </p:pic>
      <p:sp>
        <p:nvSpPr>
          <p:cNvPr id="80" name="Rectangle à coins arrondis 79">
            <a:extLst>
              <a:ext uri="{FF2B5EF4-FFF2-40B4-BE49-F238E27FC236}">
                <a16:creationId xmlns:a16="http://schemas.microsoft.com/office/drawing/2014/main" id="{B26DA0AC-8CF5-104D-95AE-CEB3BE063E95}"/>
              </a:ext>
            </a:extLst>
          </p:cNvPr>
          <p:cNvSpPr/>
          <p:nvPr/>
        </p:nvSpPr>
        <p:spPr>
          <a:xfrm>
            <a:off x="5856675" y="4298849"/>
            <a:ext cx="471286" cy="472065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1CE642CD-675B-B74F-9AA8-9F55FADC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956" y="4144362"/>
            <a:ext cx="815109" cy="815109"/>
          </a:xfrm>
          <a:prstGeom prst="rect">
            <a:avLst/>
          </a:prstGeom>
        </p:spPr>
      </p:pic>
      <p:sp>
        <p:nvSpPr>
          <p:cNvPr id="82" name="Rectangle à coins arrondis 81">
            <a:extLst>
              <a:ext uri="{FF2B5EF4-FFF2-40B4-BE49-F238E27FC236}">
                <a16:creationId xmlns:a16="http://schemas.microsoft.com/office/drawing/2014/main" id="{306DAE3F-276A-0140-9025-C244617D0A99}"/>
              </a:ext>
            </a:extLst>
          </p:cNvPr>
          <p:cNvSpPr/>
          <p:nvPr/>
        </p:nvSpPr>
        <p:spPr>
          <a:xfrm>
            <a:off x="6631403" y="4283160"/>
            <a:ext cx="471286" cy="47206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Image 83">
            <a:extLst>
              <a:ext uri="{FF2B5EF4-FFF2-40B4-BE49-F238E27FC236}">
                <a16:creationId xmlns:a16="http://schemas.microsoft.com/office/drawing/2014/main" id="{7FB52F7B-3A08-B848-B0F8-60B75B78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83" y="4133549"/>
            <a:ext cx="815109" cy="815109"/>
          </a:xfrm>
          <a:prstGeom prst="rect">
            <a:avLst/>
          </a:prstGeom>
        </p:spPr>
      </p:pic>
      <p:sp>
        <p:nvSpPr>
          <p:cNvPr id="26" name="Rectangle à coins arrondis 25">
            <a:extLst>
              <a:ext uri="{FF2B5EF4-FFF2-40B4-BE49-F238E27FC236}">
                <a16:creationId xmlns:a16="http://schemas.microsoft.com/office/drawing/2014/main" id="{4E3B3F87-3217-2F46-90CB-BF23C4A911D0}"/>
              </a:ext>
            </a:extLst>
          </p:cNvPr>
          <p:cNvSpPr/>
          <p:nvPr/>
        </p:nvSpPr>
        <p:spPr>
          <a:xfrm>
            <a:off x="5846835" y="2828417"/>
            <a:ext cx="478711" cy="468857"/>
          </a:xfrm>
          <a:prstGeom prst="roundRect">
            <a:avLst/>
          </a:prstGeom>
          <a:solidFill>
            <a:srgbClr val="FF6600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à coins arrondis 29">
            <a:extLst>
              <a:ext uri="{FF2B5EF4-FFF2-40B4-BE49-F238E27FC236}">
                <a16:creationId xmlns:a16="http://schemas.microsoft.com/office/drawing/2014/main" id="{FFC61DE2-C2FF-5043-98F1-B73C44810C87}"/>
              </a:ext>
            </a:extLst>
          </p:cNvPr>
          <p:cNvSpPr/>
          <p:nvPr/>
        </p:nvSpPr>
        <p:spPr>
          <a:xfrm>
            <a:off x="6631403" y="3549479"/>
            <a:ext cx="484106" cy="484616"/>
          </a:xfrm>
          <a:prstGeom prst="roundRect">
            <a:avLst/>
          </a:prstGeom>
          <a:solidFill>
            <a:srgbClr val="FFC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Image 75">
            <a:extLst>
              <a:ext uri="{FF2B5EF4-FFF2-40B4-BE49-F238E27FC236}">
                <a16:creationId xmlns:a16="http://schemas.microsoft.com/office/drawing/2014/main" id="{B1B06240-412A-1140-94DD-93D8884B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80" y="1931952"/>
            <a:ext cx="815109" cy="815109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EB97C362-74C9-0145-A04A-97993570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956" y="1931952"/>
            <a:ext cx="815109" cy="815109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F3A2CAE5-1816-DF4D-A253-04C63373D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958" y="2669747"/>
            <a:ext cx="815109" cy="815109"/>
          </a:xfrm>
          <a:prstGeom prst="rect">
            <a:avLst/>
          </a:prstGeom>
        </p:spPr>
      </p:pic>
      <p:pic>
        <p:nvPicPr>
          <p:cNvPr id="86" name="Image 85">
            <a:extLst>
              <a:ext uri="{FF2B5EF4-FFF2-40B4-BE49-F238E27FC236}">
                <a16:creationId xmlns:a16="http://schemas.microsoft.com/office/drawing/2014/main" id="{6E51AD69-BE66-BD4A-B1EE-64B920F9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79" y="2655074"/>
            <a:ext cx="815109" cy="815109"/>
          </a:xfrm>
          <a:prstGeom prst="rect">
            <a:avLst/>
          </a:prstGeom>
        </p:spPr>
      </p:pic>
      <p:pic>
        <p:nvPicPr>
          <p:cNvPr id="83" name="Image 82">
            <a:extLst>
              <a:ext uri="{FF2B5EF4-FFF2-40B4-BE49-F238E27FC236}">
                <a16:creationId xmlns:a16="http://schemas.microsoft.com/office/drawing/2014/main" id="{A4B7CBD0-44FF-DC44-AC71-B3249A0FA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84" y="3407542"/>
            <a:ext cx="815109" cy="81510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C3EF836-312A-8D4C-A9AD-226E52D09BD3}"/>
              </a:ext>
            </a:extLst>
          </p:cNvPr>
          <p:cNvSpPr/>
          <p:nvPr/>
        </p:nvSpPr>
        <p:spPr>
          <a:xfrm rot="20932593">
            <a:off x="11242617" y="211640"/>
            <a:ext cx="648301" cy="389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LJO</a:t>
            </a:r>
          </a:p>
        </p:txBody>
      </p:sp>
    </p:spTree>
    <p:extLst>
      <p:ext uri="{BB962C8B-B14F-4D97-AF65-F5344CB8AC3E}">
        <p14:creationId xmlns:p14="http://schemas.microsoft.com/office/powerpoint/2010/main" val="8950473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871</Words>
  <Application>Microsoft Macintosh PowerPoint</Application>
  <PresentationFormat>Grand écran</PresentationFormat>
  <Paragraphs>217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BNPP Sans Condensed ExtraBold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Loïck JONCOUR</dc:creator>
  <cp:lastModifiedBy>Loïck JONCOUR</cp:lastModifiedBy>
  <cp:revision>1</cp:revision>
  <dcterms:created xsi:type="dcterms:W3CDTF">2020-08-09T19:02:04Z</dcterms:created>
  <dcterms:modified xsi:type="dcterms:W3CDTF">2020-08-09T19:03:06Z</dcterms:modified>
</cp:coreProperties>
</file>