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  <a:srgbClr val="0070C0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9E42-C257-986D-0444-F36A834C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6ED9EA-75A8-997D-C757-05CDC430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25769-29AB-2556-4A41-EF6CDC2C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3654C-3EB2-92FB-D0ED-B26212A9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C036D-DD0A-9210-6EFE-B1D10A8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7945F-A298-2866-EDB0-D46BDED1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07A20-FEF1-7A3D-3ADB-00159F62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90D43-096D-5CDF-3D20-6851F3A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A649-E760-19AE-BF9A-DB74F8D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5B7A10-17A2-EE34-7ADD-F8345D16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C73F95-DE7C-EB1E-4655-8428E132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1392FF-A058-BC23-100E-8F1BF9A3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36BCC-7425-E8C2-E7D6-F3E31E22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BFE76-728E-FDF8-8A73-8F0C3759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86984-DD2C-77D1-3F73-A1A4C32E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FF84-10EF-B56B-8B40-CD55CCC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9F090-1159-79AC-3C0E-C4B9D4F5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49279-E605-78E3-B37E-0ABE9247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BBDC8-AC77-0EE4-6716-F119A1CB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DBE77-8A4B-EDEA-3BAF-3CE52E79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6D435-FF94-A020-76FA-D6E0A080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E0785-71E1-3CB1-66F9-6D24A89B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EE48A-0612-42F5-1BF3-F5D6F04C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77EDE-513A-F6EE-6C0F-759BB221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BAC3-7D9B-4ABD-384B-AF88F5E4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0C228-671D-CFAE-C1C5-D78A835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9D76B-95BB-1882-4873-ACE0CD93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372A3-7CF5-70EC-4BED-EF3A7B95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615942-E0FF-5872-2815-C07E79C4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1579AE-208C-E28C-796F-5B2B06F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4E9356-37B7-3D3F-A172-F98D2C5F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0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19368-BC72-4F19-B7AB-746F90B6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A9807-132B-EA04-DF91-3990E5B5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25B49-8DD7-FBD9-9C82-DDDB795C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F0A8BD-F442-A04B-7999-27F0F9531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E956CE-320E-A9A2-C3A3-7C16E5199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F42DC6-199D-FFBD-BB59-A94959AE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098D9-5394-DEC5-3241-5C3E4C01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033B4-FAF5-E62C-FFD7-016465B6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66C9-557B-13DB-5C91-E3332C1F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08678D-9497-0FE6-7F96-0FBB2F76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CAD46-ABC3-4CE7-3E72-8029E0EA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0E113B-2218-5481-486F-6090E4A4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B22DEA-7262-3A0D-7148-FFE3774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3ED994-A166-DAEA-8667-D74A546A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A02A0-EA09-B51E-65AF-10C616A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6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14762-FF67-3628-A896-9A884420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9C41-E672-3BCB-5B46-7EE9C3B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6686AA-5774-7751-DEDB-2C5B3752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22F572-BD3E-1A26-2C0A-B0ACB4E2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B35862-71D6-EA71-825E-0C2FEB60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C733F-4FDB-E71A-B103-D420C2F9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9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E35BE-34A9-7215-F8AD-02A54B1C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89D7E1-C55F-AC37-07C8-2C326047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401414-E644-72A9-C801-02437CFE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B4CDDE-8B1A-D200-9774-9942B554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00CC8-3989-4378-334A-D289DCF2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4CF36-8EC7-ADA9-321D-406EC86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7909E2-CA4F-5751-9E50-EE519BB6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B3B00B-53D3-822B-26FA-23519E4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958D5-3022-F79B-C1A5-0BA57370D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1B1F4-573A-4A3F-AFA7-E270DEF413BE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5F6A2-B3E4-88B2-570E-21118029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CF3C-1DCB-4D8B-90AB-9AA0639E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8463E-2A89-46CE-AEE6-9BD54DB95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1936A-3EC9-CC19-4585-B4791D53C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5EA7-F305-E884-F313-E41CBC6DA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B3E57-A1F8-EF6B-9D0F-DDECEF7C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239486"/>
            <a:ext cx="10515600" cy="658132"/>
          </a:xfrm>
        </p:spPr>
        <p:txBody>
          <a:bodyPr>
            <a:normAutofit fontScale="90000"/>
          </a:bodyPr>
          <a:lstStyle/>
          <a:p>
            <a:r>
              <a:rPr lang="fr-FR" dirty="0"/>
              <a:t>Clean &amp; </a:t>
            </a:r>
            <a:r>
              <a:rPr lang="fr-FR" dirty="0" err="1"/>
              <a:t>Preprocess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63864-38D0-5768-D5A1-0647A5AD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393372"/>
            <a:ext cx="11865428" cy="5225142"/>
          </a:xfrm>
        </p:spPr>
        <p:txBody>
          <a:bodyPr/>
          <a:lstStyle/>
          <a:p>
            <a:r>
              <a:rPr lang="fr-FR" dirty="0" err="1"/>
              <a:t>Ways</a:t>
            </a:r>
            <a:r>
              <a:rPr lang="fr-FR"/>
              <a:t> to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AF50A-26A2-1AF8-9A56-EE43DB9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/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73C20B0-5756-3577-89D4-8951D6E83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CD357B7-7FB1-9ACD-53AE-9B828E4CC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Split the dataset in 2 parts (training 80% and </a:t>
            </a:r>
            <a:r>
              <a:rPr lang="fr-FR" dirty="0" err="1"/>
              <a:t>testing</a:t>
            </a:r>
            <a:r>
              <a:rPr lang="fr-FR" dirty="0"/>
              <a:t> 20%)</a:t>
            </a:r>
          </a:p>
          <a:p>
            <a:r>
              <a:rPr lang="fr-FR" dirty="0"/>
              <a:t>Train model on the training set + fine tune hyper </a:t>
            </a:r>
            <a:r>
              <a:rPr lang="fr-FR" dirty="0" err="1"/>
              <a:t>parameters</a:t>
            </a:r>
            <a:r>
              <a:rPr lang="fr-FR" dirty="0"/>
              <a:t> of the model </a:t>
            </a:r>
            <a:r>
              <a:rPr lang="en-US" dirty="0"/>
              <a:t>through</a:t>
            </a:r>
            <a:r>
              <a:rPr lang="fr-FR" dirty="0"/>
              <a:t> cross validation</a:t>
            </a:r>
          </a:p>
          <a:p>
            <a:r>
              <a:rPr lang="fr-FR" dirty="0"/>
              <a:t>Evaluation of the </a:t>
            </a:r>
            <a:r>
              <a:rPr lang="fr-FR" dirty="0" err="1"/>
              <a:t>trained</a:t>
            </a:r>
            <a:r>
              <a:rPr lang="fr-FR" dirty="0"/>
              <a:t> model on the </a:t>
            </a:r>
            <a:r>
              <a:rPr lang="fr-FR" dirty="0" err="1"/>
              <a:t>testing</a:t>
            </a:r>
            <a:r>
              <a:rPr lang="fr-FR" dirty="0"/>
              <a:t> 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D5B545-F691-DFAC-E28E-9EA1A6DD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0" y="1690688"/>
            <a:ext cx="5404528" cy="3654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B1903E-25C7-BFDC-15D9-8EFF68D88FA6}"/>
              </a:ext>
            </a:extLst>
          </p:cNvPr>
          <p:cNvSpPr/>
          <p:nvPr/>
        </p:nvSpPr>
        <p:spPr>
          <a:xfrm>
            <a:off x="424543" y="1567543"/>
            <a:ext cx="1872343" cy="30262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ACA6F1-7367-5897-28C9-21505327D5F5}"/>
              </a:ext>
            </a:extLst>
          </p:cNvPr>
          <p:cNvSpPr txBox="1"/>
          <p:nvPr/>
        </p:nvSpPr>
        <p:spPr>
          <a:xfrm>
            <a:off x="424543" y="4716916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Fine tuning </a:t>
            </a:r>
            <a:r>
              <a:rPr lang="fr-FR" sz="2000" b="1" dirty="0" err="1">
                <a:solidFill>
                  <a:srgbClr val="FFC000"/>
                </a:solidFill>
              </a:rPr>
              <a:t>hyperparameters</a:t>
            </a:r>
            <a:endParaRPr lang="fr-FR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0F87343-B096-D0A1-16E9-B620FB1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Training/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5E340-DB8E-7475-40D3-BDE761A9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1825625"/>
            <a:ext cx="11854543" cy="4351338"/>
          </a:xfrm>
        </p:spPr>
        <p:txBody>
          <a:bodyPr/>
          <a:lstStyle/>
          <a:p>
            <a:r>
              <a:rPr lang="fr-FR" dirty="0"/>
              <a:t>How can </a:t>
            </a:r>
            <a:r>
              <a:rPr lang="fr-FR" dirty="0" err="1"/>
              <a:t>we</a:t>
            </a:r>
            <a:r>
              <a:rPr lang="fr-FR" dirty="0"/>
              <a:t> set the </a:t>
            </a:r>
            <a:r>
              <a:rPr lang="fr-FR" dirty="0" err="1"/>
              <a:t>hyperparameters</a:t>
            </a:r>
            <a:r>
              <a:rPr lang="fr-FR" dirty="0"/>
              <a:t> ?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     </a:t>
            </a:r>
            <a:r>
              <a:rPr lang="fr-FR" dirty="0" err="1">
                <a:sym typeface="Wingdings" panose="05000000000000000000" pitchFamily="2" charset="2"/>
              </a:rPr>
              <a:t>based</a:t>
            </a:r>
            <a:r>
              <a:rPr lang="fr-FR" dirty="0">
                <a:sym typeface="Wingdings" panose="05000000000000000000" pitchFamily="2" charset="2"/>
              </a:rPr>
              <a:t> on performances on test set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    </a:t>
            </a:r>
            <a:r>
              <a:rPr lang="fr-FR" dirty="0" err="1">
                <a:sym typeface="Wingdings" panose="05000000000000000000" pitchFamily="2" charset="2"/>
              </a:rPr>
              <a:t>Using</a:t>
            </a:r>
            <a:r>
              <a:rPr lang="fr-FR" dirty="0">
                <a:sym typeface="Wingdings" panose="05000000000000000000" pitchFamily="2" charset="2"/>
              </a:rPr>
              <a:t> cross validation on train set with validation dataset  </a:t>
            </a:r>
            <a:endParaRPr lang="fr-FR" dirty="0"/>
          </a:p>
        </p:txBody>
      </p:sp>
      <p:pic>
        <p:nvPicPr>
          <p:cNvPr id="8" name="Graphique 7" descr="Fermer avec un remplissage uni">
            <a:extLst>
              <a:ext uri="{FF2B5EF4-FFF2-40B4-BE49-F238E27FC236}">
                <a16:creationId xmlns:a16="http://schemas.microsoft.com/office/drawing/2014/main" id="{E5861237-DC05-F5CA-1E21-58BB6D58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343" y="2253343"/>
            <a:ext cx="685800" cy="685800"/>
          </a:xfrm>
          <a:prstGeom prst="rect">
            <a:avLst/>
          </a:prstGeom>
        </p:spPr>
      </p:pic>
      <p:pic>
        <p:nvPicPr>
          <p:cNvPr id="10" name="Graphique 9" descr="Coche avec un remplissage uni">
            <a:extLst>
              <a:ext uri="{FF2B5EF4-FFF2-40B4-BE49-F238E27FC236}">
                <a16:creationId xmlns:a16="http://schemas.microsoft.com/office/drawing/2014/main" id="{C2A3E707-D9EE-861E-90E0-9AE8A449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7143" y="2623458"/>
            <a:ext cx="685801" cy="6858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DDFBD0-2326-6A11-4EBF-34E596719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56729"/>
            <a:ext cx="3919818" cy="21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6C216-2F1A-C9A9-CE61-B9276ED6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Training/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BA44D-5F71-C8CE-535F-F5D74762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Goal of ML : </a:t>
            </a:r>
            <a:r>
              <a:rPr lang="fr-FR" dirty="0" err="1"/>
              <a:t>Get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learns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training set and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generalizes</a:t>
            </a:r>
            <a:r>
              <a:rPr lang="fr-FR" dirty="0"/>
              <a:t> </a:t>
            </a:r>
            <a:r>
              <a:rPr lang="fr-FR" dirty="0" err="1"/>
              <a:t>well</a:t>
            </a:r>
            <a:endParaRPr lang="fr-FR" dirty="0"/>
          </a:p>
          <a:p>
            <a:endParaRPr lang="fr-FR" dirty="0"/>
          </a:p>
          <a:p>
            <a:r>
              <a:rPr lang="fr-FR" dirty="0"/>
              <a:t>Faces 2 </a:t>
            </a:r>
            <a:r>
              <a:rPr lang="fr-FR" dirty="0" err="1"/>
              <a:t>problems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Overfitting</a:t>
            </a:r>
            <a:r>
              <a:rPr lang="fr-FR" dirty="0">
                <a:sym typeface="Wingdings" panose="05000000000000000000" pitchFamily="2" charset="2"/>
              </a:rPr>
              <a:t> (high variance, </a:t>
            </a:r>
            <a:r>
              <a:rPr lang="fr-FR" dirty="0" err="1">
                <a:sym typeface="Wingdings" panose="05000000000000000000" pitchFamily="2" charset="2"/>
              </a:rPr>
              <a:t>complex</a:t>
            </a:r>
            <a:r>
              <a:rPr lang="fr-FR" dirty="0">
                <a:sym typeface="Wingdings" panose="05000000000000000000" pitchFamily="2" charset="2"/>
              </a:rPr>
              <a:t> model)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</a:t>
            </a:r>
            <a:r>
              <a:rPr lang="fr-FR" dirty="0" err="1">
                <a:sym typeface="Wingdings" panose="05000000000000000000" pitchFamily="2" charset="2"/>
              </a:rPr>
              <a:t>Underfitting</a:t>
            </a:r>
            <a:r>
              <a:rPr lang="fr-FR" dirty="0">
                <a:sym typeface="Wingdings" panose="05000000000000000000" pitchFamily="2" charset="2"/>
              </a:rPr>
              <a:t> (high </a:t>
            </a:r>
            <a:r>
              <a:rPr lang="fr-FR" dirty="0" err="1">
                <a:sym typeface="Wingdings" panose="05000000000000000000" pitchFamily="2" charset="2"/>
              </a:rPr>
              <a:t>bias</a:t>
            </a:r>
            <a:r>
              <a:rPr lang="fr-FR" dirty="0">
                <a:sym typeface="Wingdings" panose="05000000000000000000" pitchFamily="2" charset="2"/>
              </a:rPr>
              <a:t>, simple model)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want</a:t>
            </a:r>
            <a:r>
              <a:rPr lang="fr-FR" dirty="0">
                <a:sym typeface="Wingdings" panose="05000000000000000000" pitchFamily="2" charset="2"/>
              </a:rPr>
              <a:t> a model with </a:t>
            </a:r>
            <a:r>
              <a:rPr lang="fr-FR" dirty="0" err="1">
                <a:sym typeface="Wingdings" panose="05000000000000000000" pitchFamily="2" charset="2"/>
              </a:rPr>
              <a:t>low</a:t>
            </a:r>
            <a:r>
              <a:rPr lang="fr-FR" dirty="0">
                <a:sym typeface="Wingdings" panose="05000000000000000000" pitchFamily="2" charset="2"/>
              </a:rPr>
              <a:t> variance and </a:t>
            </a:r>
            <a:r>
              <a:rPr lang="fr-FR" dirty="0" err="1">
                <a:sym typeface="Wingdings" panose="05000000000000000000" pitchFamily="2" charset="2"/>
              </a:rPr>
              <a:t>low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bias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dirty="0" err="1">
                <a:sym typeface="Wingdings" panose="05000000000000000000" pitchFamily="2" charset="2"/>
              </a:rPr>
              <a:t>trade</a:t>
            </a:r>
            <a:r>
              <a:rPr lang="fr-FR" dirty="0">
                <a:sym typeface="Wingdings" panose="05000000000000000000" pitchFamily="2" charset="2"/>
              </a:rPr>
              <a:t> off </a:t>
            </a:r>
            <a:r>
              <a:rPr lang="fr-FR" dirty="0" err="1">
                <a:sym typeface="Wingdings" panose="05000000000000000000" pitchFamily="2" charset="2"/>
              </a:rPr>
              <a:t>bias</a:t>
            </a:r>
            <a:r>
              <a:rPr lang="fr-FR" dirty="0">
                <a:sym typeface="Wingdings" panose="05000000000000000000" pitchFamily="2" charset="2"/>
              </a:rPr>
              <a:t> – variance)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0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92D90-01C4-AD61-D595-FEF7F54A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with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0C41A81-847F-4693-A4C2-65BDF3133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0784258-DA2D-6844-7D5D-E4168138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5982" y="1480891"/>
            <a:ext cx="5181600" cy="5109641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the </a:t>
            </a:r>
            <a:r>
              <a:rPr lang="fr-FR" dirty="0" err="1"/>
              <a:t>work</a:t>
            </a:r>
            <a:r>
              <a:rPr lang="fr-FR" dirty="0"/>
              <a:t> of </a:t>
            </a:r>
            <a:r>
              <a:rPr lang="fr-FR" dirty="0" err="1"/>
              <a:t>preprocessing</a:t>
            </a:r>
            <a:r>
              <a:rPr lang="fr-FR" dirty="0"/>
              <a:t> data</a:t>
            </a:r>
          </a:p>
          <a:p>
            <a:r>
              <a:rPr lang="fr-FR" dirty="0"/>
              <a:t>1-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test</a:t>
            </a:r>
          </a:p>
          <a:p>
            <a:r>
              <a:rPr lang="fr-FR" dirty="0"/>
              <a:t>2- </a:t>
            </a:r>
            <a:r>
              <a:rPr lang="fr-FR" dirty="0" err="1"/>
              <a:t>Initialize</a:t>
            </a:r>
            <a:r>
              <a:rPr lang="fr-FR" dirty="0"/>
              <a:t> the split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do</a:t>
            </a:r>
          </a:p>
          <a:p>
            <a:r>
              <a:rPr lang="fr-FR" dirty="0"/>
              <a:t>3- </a:t>
            </a:r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CV to </a:t>
            </a:r>
            <a:r>
              <a:rPr lang="fr-FR" dirty="0" err="1"/>
              <a:t>find</a:t>
            </a:r>
            <a:r>
              <a:rPr lang="fr-FR" dirty="0"/>
              <a:t> the best </a:t>
            </a:r>
            <a:r>
              <a:rPr lang="fr-FR" dirty="0" err="1"/>
              <a:t>hyperparamters</a:t>
            </a:r>
            <a:r>
              <a:rPr lang="fr-FR" dirty="0"/>
              <a:t> by cross validation</a:t>
            </a:r>
          </a:p>
          <a:p>
            <a:r>
              <a:rPr lang="fr-FR" dirty="0"/>
              <a:t>4 – </a:t>
            </a:r>
            <a:r>
              <a:rPr lang="fr-FR" dirty="0" err="1"/>
              <a:t>Get</a:t>
            </a:r>
            <a:r>
              <a:rPr lang="fr-FR" dirty="0"/>
              <a:t> the best model and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A3F55C0-4E6A-C580-B5A0-280673B412D5}"/>
              </a:ext>
            </a:extLst>
          </p:cNvPr>
          <p:cNvGrpSpPr/>
          <p:nvPr/>
        </p:nvGrpSpPr>
        <p:grpSpPr>
          <a:xfrm>
            <a:off x="225059" y="1462296"/>
            <a:ext cx="6099542" cy="5109641"/>
            <a:chOff x="333915" y="1146034"/>
            <a:chExt cx="6386113" cy="534970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5DCAEA4-5C08-4CC2-693B-4F48982BE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15" y="1146034"/>
              <a:ext cx="6386113" cy="53497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CB69E-BAE9-DB35-FFDD-865BB4EEB39F}"/>
                </a:ext>
              </a:extLst>
            </p:cNvPr>
            <p:cNvSpPr/>
            <p:nvPr/>
          </p:nvSpPr>
          <p:spPr>
            <a:xfrm>
              <a:off x="435429" y="2460171"/>
              <a:ext cx="4321628" cy="6204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7267-1027-7C7F-00C4-94150E307F50}"/>
                </a:ext>
              </a:extLst>
            </p:cNvPr>
            <p:cNvSpPr/>
            <p:nvPr/>
          </p:nvSpPr>
          <p:spPr>
            <a:xfrm>
              <a:off x="435429" y="3145973"/>
              <a:ext cx="3156857" cy="348343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5255CD-F0BB-8343-BF0E-AA20F091FC6D}"/>
                </a:ext>
              </a:extLst>
            </p:cNvPr>
            <p:cNvSpPr/>
            <p:nvPr/>
          </p:nvSpPr>
          <p:spPr>
            <a:xfrm>
              <a:off x="435429" y="3624943"/>
              <a:ext cx="6204857" cy="1436914"/>
            </a:xfrm>
            <a:prstGeom prst="rect">
              <a:avLst/>
            </a:prstGeom>
            <a:solidFill>
              <a:srgbClr val="0070C0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735AE1-121A-6687-7306-7AAEC31C4952}"/>
                </a:ext>
              </a:extLst>
            </p:cNvPr>
            <p:cNvSpPr/>
            <p:nvPr/>
          </p:nvSpPr>
          <p:spPr>
            <a:xfrm>
              <a:off x="435429" y="5192486"/>
              <a:ext cx="5486400" cy="718457"/>
            </a:xfrm>
            <a:prstGeom prst="rect">
              <a:avLst/>
            </a:prstGeom>
            <a:solidFill>
              <a:srgbClr val="FF0000">
                <a:alpha val="902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98E322-B4E0-E67B-10C5-DB8BB171E11A}"/>
                </a:ext>
              </a:extLst>
            </p:cNvPr>
            <p:cNvSpPr/>
            <p:nvPr/>
          </p:nvSpPr>
          <p:spPr>
            <a:xfrm>
              <a:off x="435429" y="6052457"/>
              <a:ext cx="3864428" cy="44328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2216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Thème Office</vt:lpstr>
      <vt:lpstr>Présentation PowerPoint</vt:lpstr>
      <vt:lpstr>Clean &amp; Preprocess data</vt:lpstr>
      <vt:lpstr>Training / Testing</vt:lpstr>
      <vt:lpstr>Training/Testing</vt:lpstr>
      <vt:lpstr>Training/Testing</vt:lpstr>
      <vt:lpstr>Code with Random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Mary</dc:creator>
  <cp:lastModifiedBy>Loic Mary</cp:lastModifiedBy>
  <cp:revision>15</cp:revision>
  <dcterms:created xsi:type="dcterms:W3CDTF">2024-04-15T20:09:07Z</dcterms:created>
  <dcterms:modified xsi:type="dcterms:W3CDTF">2024-04-15T21:11:18Z</dcterms:modified>
</cp:coreProperties>
</file>