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4" r:id="rId3"/>
    <p:sldId id="324" r:id="rId4"/>
    <p:sldId id="309" r:id="rId5"/>
    <p:sldId id="311" r:id="rId6"/>
    <p:sldId id="312" r:id="rId7"/>
    <p:sldId id="313" r:id="rId8"/>
    <p:sldId id="314" r:id="rId9"/>
    <p:sldId id="315" r:id="rId10"/>
    <p:sldId id="310" r:id="rId11"/>
    <p:sldId id="326" r:id="rId12"/>
    <p:sldId id="325" r:id="rId13"/>
    <p:sldId id="316" r:id="rId14"/>
    <p:sldId id="317" r:id="rId15"/>
    <p:sldId id="319" r:id="rId16"/>
    <p:sldId id="320" r:id="rId17"/>
    <p:sldId id="321" r:id="rId18"/>
    <p:sldId id="322" r:id="rId19"/>
    <p:sldId id="323" r:id="rId20"/>
    <p:sldId id="337" r:id="rId21"/>
    <p:sldId id="329" r:id="rId22"/>
    <p:sldId id="330" r:id="rId23"/>
    <p:sldId id="331" r:id="rId24"/>
    <p:sldId id="336" r:id="rId25"/>
    <p:sldId id="342" r:id="rId26"/>
    <p:sldId id="343" r:id="rId27"/>
    <p:sldId id="332" r:id="rId28"/>
    <p:sldId id="345" r:id="rId29"/>
    <p:sldId id="352" r:id="rId30"/>
    <p:sldId id="335" r:id="rId31"/>
    <p:sldId id="365" r:id="rId32"/>
    <p:sldId id="346" r:id="rId33"/>
    <p:sldId id="347" r:id="rId34"/>
    <p:sldId id="344" r:id="rId35"/>
    <p:sldId id="349" r:id="rId36"/>
    <p:sldId id="350" r:id="rId37"/>
    <p:sldId id="351" r:id="rId38"/>
    <p:sldId id="353" r:id="rId39"/>
    <p:sldId id="354" r:id="rId40"/>
    <p:sldId id="355" r:id="rId41"/>
    <p:sldId id="356" r:id="rId42"/>
    <p:sldId id="328" r:id="rId43"/>
    <p:sldId id="363" r:id="rId44"/>
    <p:sldId id="358" r:id="rId45"/>
    <p:sldId id="359" r:id="rId46"/>
    <p:sldId id="360" r:id="rId47"/>
    <p:sldId id="361" r:id="rId48"/>
    <p:sldId id="362" r:id="rId49"/>
    <p:sldId id="327" r:id="rId50"/>
    <p:sldId id="366" r:id="rId51"/>
    <p:sldId id="367" r:id="rId52"/>
    <p:sldId id="333" r:id="rId53"/>
    <p:sldId id="368" r:id="rId54"/>
    <p:sldId id="348" r:id="rId55"/>
    <p:sldId id="338" r:id="rId56"/>
    <p:sldId id="339" r:id="rId57"/>
    <p:sldId id="340" r:id="rId58"/>
    <p:sldId id="308" r:id="rId5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08/04/2019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08/04/2019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08/04/2019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 Id="rId4" Type="http://schemas.openxmlformats.org/officeDocument/2006/relationships/hyperlink" Target="https://www.statsmodels.org/stable/imputa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Hierarchical_Data_Format" TargetMode="External"/><Relationship Id="rId2" Type="http://schemas.openxmlformats.org/officeDocument/2006/relationships/hyperlink" Target="https://pandas.pydata.org/pandas-docs/stable/user_guide/io.html#sql-queries" TargetMode="External"/><Relationship Id="rId1" Type="http://schemas.openxmlformats.org/officeDocument/2006/relationships/slideLayout" Target="../slideLayouts/slideLayout2.xml"/><Relationship Id="rId4" Type="http://schemas.openxmlformats.org/officeDocument/2006/relationships/hyperlink" Target="https://github.com/wesm/feather"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boxplot.html" TargetMode="External"/><Relationship Id="rId7" Type="http://schemas.openxmlformats.org/officeDocument/2006/relationships/hyperlink" Target="https://seaborn.pydata.org/tutorial/relational.html#relating-variables-with-scatter-plots" TargetMode="External"/><Relationship Id="rId2" Type="http://schemas.openxmlformats.org/officeDocument/2006/relationships/hyperlink" Target="https://pandas.pydata.org/pandas-docs/stable/reference/frame.html#plotting" TargetMode="External"/><Relationship Id="rId1" Type="http://schemas.openxmlformats.org/officeDocument/2006/relationships/slideLayout" Target="../slideLayouts/slideLayout2.xml"/><Relationship Id="rId6" Type="http://schemas.openxmlformats.org/officeDocument/2006/relationships/hyperlink" Target="https://seaborn.pydata.org/generated/seaborn.pairplot.html" TargetMode="External"/><Relationship Id="rId5" Type="http://schemas.openxmlformats.org/officeDocument/2006/relationships/hyperlink" Target="https://seaborn.pydata.org/tutorial.html" TargetMode="External"/><Relationship Id="rId4" Type="http://schemas.openxmlformats.org/officeDocument/2006/relationships/hyperlink" Target="https://pandas.pydata.org/pandas-docs/stable/reference/api/pandas.DataFrame.hist.html#pandas.DataFrame.his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andas.pydata.org/pandas-docs/stable/reference/api/pandas.DataFrame.boxplo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mo.bokeh.org/movies" TargetMode="External"/><Relationship Id="rId2" Type="http://schemas.openxmlformats.org/officeDocument/2006/relationships/hyperlink" Target="https://demo.bokeh.org/gapminder" TargetMode="External"/><Relationship Id="rId1" Type="http://schemas.openxmlformats.org/officeDocument/2006/relationships/slideLayout" Target="../slideLayouts/slideLayout2.xml"/><Relationship Id="rId4" Type="http://schemas.openxmlformats.org/officeDocument/2006/relationships/hyperlink" Target="https://dash.plot.ly/gallery"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tatsmodels.org/stable/anova.html" TargetMode="External"/><Relationship Id="rId2" Type="http://schemas.openxmlformats.org/officeDocument/2006/relationships/hyperlink" Target="https://www.statsmodels.org/stable/index.html" TargetMode="External"/><Relationship Id="rId1" Type="http://schemas.openxmlformats.org/officeDocument/2006/relationships/slideLayout" Target="../slideLayouts/slideLayout2.xml"/><Relationship Id="rId6" Type="http://schemas.openxmlformats.org/officeDocument/2006/relationships/hyperlink" Target="https://www.statsmodels.org/stable/imputation.html" TargetMode="External"/><Relationship Id="rId5" Type="http://schemas.openxmlformats.org/officeDocument/2006/relationships/hyperlink" Target="https://www.statsmodels.org/stable/tsa.html" TargetMode="External"/><Relationship Id="rId4" Type="http://schemas.openxmlformats.org/officeDocument/2006/relationships/hyperlink" Target="https://www.statsmodels.org/stable/duration.html"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cikit-learn.org/stable/modules/linear_model.html#ridge-regression" TargetMode="External"/><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clustering.html#clustering" TargetMode="External"/><Relationship Id="rId5" Type="http://schemas.openxmlformats.org/officeDocument/2006/relationships/hyperlink" Target="https://scikit-learn.org/stable/modules/linear_model.html#stochastic-gradient-descent-sgd" TargetMode="External"/><Relationship Id="rId4" Type="http://schemas.openxmlformats.org/officeDocument/2006/relationships/hyperlink" Target="https://scikit-learn.org/stable/modules/linear_model.html#lass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nltk.or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jupyter-notebook.readthedocs.io/en/stable/examples/Notebook/Typesetting%20Equations.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a:latin typeface="Arial" panose="020B0604020202020204" pitchFamily="34" charset="0"/>
                <a:cs typeface="Arial" panose="020B0604020202020204" pitchFamily="34" charset="0"/>
              </a:rPr>
              <a:t>Numpy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learning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matplotlib,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seaborn</a:t>
            </a:r>
          </a:p>
          <a:p>
            <a:r>
              <a:rPr lang="fr-FR" sz="2400" b="1" dirty="0">
                <a:latin typeface="Arial" panose="020B0604020202020204" pitchFamily="34" charset="0"/>
                <a:cs typeface="Arial" panose="020B0604020202020204" pitchFamily="34" charset="0"/>
              </a:rPr>
              <a:t>Réseaux de neurones : </a:t>
            </a:r>
            <a:r>
              <a:rPr lang="fr-FR" sz="2000" dirty="0">
                <a:latin typeface="Arial" panose="020B0604020202020204" pitchFamily="34" charset="0"/>
                <a:cs typeface="Arial" panose="020B0604020202020204" pitchFamily="34" charset="0"/>
              </a:rPr>
              <a:t>Keras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9512" y="2130425"/>
            <a:ext cx="8278688"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3 : </a:t>
            </a:r>
            <a:r>
              <a:rPr lang="fr-FR" b="1" dirty="0" smtClean="0">
                <a:solidFill>
                  <a:srgbClr val="7030A0"/>
                </a:solidFill>
                <a:latin typeface="Arial" panose="020B0604020202020204" pitchFamily="34" charset="0"/>
                <a:cs typeface="Arial" panose="020B0604020202020204" pitchFamily="34" charset="0"/>
              </a:rPr>
              <a:t>traiter les données </a:t>
            </a:r>
            <a:r>
              <a:rPr lang="fr-FR" b="1" dirty="0" smtClean="0">
                <a:solidFill>
                  <a:srgbClr val="7030A0"/>
                </a:solidFill>
                <a:latin typeface="Arial" panose="020B0604020202020204" pitchFamily="34" charset="0"/>
                <a:cs typeface="Arial" panose="020B0604020202020204" pitchFamily="34" charset="0"/>
              </a:rPr>
              <a:t>en Python avec Numpy et Pandas</a:t>
            </a:r>
            <a:endParaRPr lang="fr-FR" b="1" dirty="0">
              <a:solidFill>
                <a:srgbClr val="7030A0"/>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277" y="4797152"/>
            <a:ext cx="4118259" cy="114300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645024"/>
            <a:ext cx="2285714" cy="774603"/>
          </a:xfrm>
          <a:prstGeom prst="rect">
            <a:avLst/>
          </a:prstGeom>
        </p:spPr>
      </p:pic>
    </p:spTree>
    <p:extLst>
      <p:ext uri="{BB962C8B-B14F-4D97-AF65-F5344CB8AC3E}">
        <p14:creationId xmlns:p14="http://schemas.microsoft.com/office/powerpoint/2010/main" val="386959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Objectifs de la formation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268760"/>
            <a:ext cx="8229600" cy="5400600"/>
          </a:xfrm>
        </p:spPr>
        <p:txBody>
          <a:bodyPr>
            <a:normAutofit/>
          </a:bodyPr>
          <a:lstStyle/>
          <a:p>
            <a:pPr marL="0" indent="0">
              <a:buNone/>
            </a:pPr>
            <a:r>
              <a:rPr lang="fr-FR" dirty="0">
                <a:latin typeface="Arial" panose="020B0604020202020204" pitchFamily="34" charset="0"/>
                <a:cs typeface="Arial" panose="020B0604020202020204" pitchFamily="34" charset="0"/>
              </a:rPr>
              <a:t>découvrir le langage Python et son écosystème pour statisticien (environnement de travail et </a:t>
            </a:r>
            <a:r>
              <a:rPr lang="fr-FR" dirty="0" smtClean="0">
                <a:latin typeface="Arial" panose="020B0604020202020204" pitchFamily="34" charset="0"/>
                <a:cs typeface="Arial" panose="020B0604020202020204" pitchFamily="34" charset="0"/>
              </a:rPr>
              <a:t>librairies </a:t>
            </a:r>
            <a:r>
              <a:rPr lang="fr-FR" dirty="0">
                <a:latin typeface="Arial" panose="020B0604020202020204" pitchFamily="34" charset="0"/>
                <a:cs typeface="Arial" panose="020B0604020202020204" pitchFamily="34" charset="0"/>
              </a:rPr>
              <a:t>les plus </a:t>
            </a:r>
            <a:r>
              <a:rPr lang="fr-FR" dirty="0" smtClean="0">
                <a:latin typeface="Arial" panose="020B0604020202020204" pitchFamily="34" charset="0"/>
                <a:cs typeface="Arial" panose="020B0604020202020204" pitchFamily="34" charset="0"/>
              </a:rPr>
              <a:t>utiles) donc :</a:t>
            </a:r>
          </a:p>
          <a:p>
            <a:r>
              <a:rPr lang="fr-FR" dirty="0" smtClean="0">
                <a:latin typeface="Arial" panose="020B0604020202020204" pitchFamily="34" charset="0"/>
                <a:cs typeface="Arial" panose="020B0604020202020204" pitchFamily="34" charset="0"/>
              </a:rPr>
              <a:t>Couverture de Python en largeur</a:t>
            </a:r>
          </a:p>
          <a:p>
            <a:r>
              <a:rPr lang="fr-FR" dirty="0" smtClean="0">
                <a:latin typeface="Arial" panose="020B0604020202020204" pitchFamily="34" charset="0"/>
                <a:cs typeface="Arial" panose="020B0604020202020204" pitchFamily="34" charset="0"/>
              </a:rPr>
              <a:t>Illustration via des exemples de code simple</a:t>
            </a:r>
          </a:p>
          <a:p>
            <a:pPr marL="0" indent="0">
              <a:buNone/>
            </a:pP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MAIS pas de couverture de profondeur. Ex : offre complète de formation python du </a:t>
            </a:r>
            <a:r>
              <a:rPr lang="fr-FR" dirty="0" err="1" smtClean="0">
                <a:latin typeface="Arial" panose="020B0604020202020204" pitchFamily="34" charset="0"/>
                <a:cs typeface="Arial" panose="020B0604020202020204" pitchFamily="34" charset="0"/>
              </a:rPr>
              <a:t>cepe</a:t>
            </a:r>
            <a:r>
              <a:rPr lang="fr-FR" dirty="0" smtClean="0">
                <a:latin typeface="Arial" panose="020B0604020202020204" pitchFamily="34" charset="0"/>
                <a:cs typeface="Arial" panose="020B0604020202020204" pitchFamily="34" charset="0"/>
              </a:rPr>
              <a:t> : 10 jours!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41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smtClean="0">
                <a:latin typeface="Arial" panose="020B0604020202020204" pitchFamily="34" charset="0"/>
                <a:cs typeface="Arial" panose="020B0604020202020204" pitchFamily="34" charset="0"/>
              </a:rPr>
              <a:t>Traiter les données prend du temps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Numpy</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Numpy</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Séries (dont statistiques de base : moyenne, écart type,…, </a:t>
            </a:r>
            <a:r>
              <a:rPr lang="fr-FR" dirty="0">
                <a:latin typeface="Arial" panose="020B0604020202020204" pitchFamily="34" charset="0"/>
                <a:cs typeface="Arial" panose="020B0604020202020204" pitchFamily="34" charset="0"/>
                <a:hlinkClick r:id="rId2"/>
              </a:rPr>
              <a:t>skewness</a:t>
            </a:r>
            <a:r>
              <a:rPr lang="fr-FR"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hlinkClick r:id="rId3"/>
              </a:rPr>
              <a:t>kurtosis</a:t>
            </a:r>
            <a:r>
              <a:rPr lang="fr-FR" dirty="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Dataframe : tableau avec n Séries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16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856984" cy="634082"/>
          </a:xfrm>
        </p:spPr>
        <p:txBody>
          <a:bodyPr>
            <a:noAutofit/>
          </a:bodyPr>
          <a:lstStyle/>
          <a:p>
            <a:pPr lvl="1" algn="ctr" rtl="0">
              <a:spcBef>
                <a:spcPct val="0"/>
              </a:spcBef>
            </a:pPr>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data préparation : imports/doublons/conversions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686800" cy="5688632"/>
          </a:xfrm>
        </p:spPr>
        <p:txBody>
          <a:bodyPr>
            <a:normAutofit fontScale="92500" lnSpcReduction="10000"/>
          </a:bodyPr>
          <a:lstStyle/>
          <a:p>
            <a:r>
              <a:rPr lang="fr-FR" sz="2800" dirty="0" smtClean="0">
                <a:latin typeface="Arial" panose="020B0604020202020204" pitchFamily="34" charset="0"/>
                <a:cs typeface="Arial" panose="020B0604020202020204" pitchFamily="34" charset="0"/>
              </a:rPr>
              <a:t>Spécifier le type de </a:t>
            </a:r>
            <a:r>
              <a:rPr lang="fr-FR" sz="2800" dirty="0">
                <a:latin typeface="Arial" panose="020B0604020202020204" pitchFamily="34" charset="0"/>
                <a:cs typeface="Arial" panose="020B0604020202020204" pitchFamily="34" charset="0"/>
              </a:rPr>
              <a:t>chaque colonne </a:t>
            </a:r>
            <a:r>
              <a:rPr lang="fr-FR" sz="2800" dirty="0" smtClean="0">
                <a:latin typeface="Arial" panose="020B0604020202020204" pitchFamily="34" charset="0"/>
                <a:cs typeface="Arial" panose="020B0604020202020204" pitchFamily="34" charset="0"/>
              </a:rPr>
              <a:t>(attribut </a:t>
            </a:r>
            <a:r>
              <a:rPr lang="fr-FR" sz="2800" dirty="0" err="1" smtClean="0">
                <a:latin typeface="Arial" panose="020B0604020202020204" pitchFamily="34" charset="0"/>
                <a:cs typeface="Arial" panose="020B0604020202020204" pitchFamily="34" charset="0"/>
              </a:rPr>
              <a:t>dtype</a:t>
            </a:r>
            <a:r>
              <a:rPr lang="fr-FR" sz="2800" dirty="0" smtClean="0">
                <a:latin typeface="Arial" panose="020B0604020202020204" pitchFamily="34" charset="0"/>
                <a:cs typeface="Arial" panose="020B0604020202020204" pitchFamily="34" charset="0"/>
              </a:rPr>
              <a:t>)</a:t>
            </a: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Voir le résultat de la fonction info() sur le </a:t>
            </a:r>
            <a:r>
              <a:rPr lang="fr-FR" sz="2800" dirty="0" err="1" smtClean="0">
                <a:latin typeface="Arial" panose="020B0604020202020204" pitchFamily="34" charset="0"/>
                <a:cs typeface="Arial" panose="020B0604020202020204" pitchFamily="34" charset="0"/>
              </a:rPr>
              <a:t>dataframe</a:t>
            </a:r>
            <a:r>
              <a:rPr lang="fr-FR" sz="2800" dirty="0" smtClean="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Suppression doublons si nécessaire</a:t>
            </a:r>
          </a:p>
          <a:p>
            <a:r>
              <a:rPr lang="fr-FR" sz="2800" dirty="0" smtClean="0">
                <a:latin typeface="Arial" panose="020B0604020202020204" pitchFamily="34" charset="0"/>
                <a:cs typeface="Arial" panose="020B0604020202020204" pitchFamily="34" charset="0"/>
              </a:rPr>
              <a:t>Effectuer les conversions de type nécessaires</a:t>
            </a:r>
          </a:p>
          <a:p>
            <a:pPr lvl="1"/>
            <a:r>
              <a:rPr lang="fr-FR" sz="2400" dirty="0" smtClean="0">
                <a:latin typeface="Arial" panose="020B0604020202020204" pitchFamily="34" charset="0"/>
                <a:cs typeface="Arial" panose="020B0604020202020204" pitchFamily="34" charset="0"/>
              </a:rPr>
              <a:t>Fonction </a:t>
            </a:r>
            <a:r>
              <a:rPr lang="fr-FR" sz="2400" dirty="0" err="1" smtClean="0">
                <a:latin typeface="Arial" panose="020B0604020202020204" pitchFamily="34" charset="0"/>
                <a:cs typeface="Arial" panose="020B0604020202020204" pitchFamily="34" charset="0"/>
              </a:rPr>
              <a:t>astype</a:t>
            </a:r>
            <a:r>
              <a:rPr lang="fr-FR" sz="2400" dirty="0" smtClean="0">
                <a:latin typeface="Arial" panose="020B0604020202020204" pitchFamily="34" charset="0"/>
                <a:cs typeface="Arial" panose="020B0604020202020204" pitchFamily="34" charset="0"/>
              </a:rPr>
              <a:t>()</a:t>
            </a:r>
          </a:p>
          <a:p>
            <a:pPr lvl="1"/>
            <a:r>
              <a:rPr lang="fr-FR" sz="2400" dirty="0" smtClean="0">
                <a:latin typeface="Arial" panose="020B0604020202020204" pitchFamily="34" charset="0"/>
                <a:cs typeface="Arial" panose="020B0604020202020204" pitchFamily="34" charset="0"/>
              </a:rPr>
              <a:t>Si nécessaire écrire une fonction ad hoc de conversion</a:t>
            </a:r>
          </a:p>
          <a:p>
            <a:pPr lvl="1"/>
            <a:r>
              <a:rPr lang="fr-FR" sz="2400" dirty="0" smtClean="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et </a:t>
            </a:r>
            <a:r>
              <a:rPr lang="fr-FR" sz="2400" dirty="0" err="1" smtClean="0">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endParaRPr lang="fr-FR" sz="24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pPr lvl="1"/>
            <a:endParaRPr lang="fr-FR" dirty="0"/>
          </a:p>
          <a:p>
            <a:pPr lvl="1"/>
            <a:endParaRPr lang="fr-FR" dirty="0" smtClean="0"/>
          </a:p>
          <a:p>
            <a:pPr lvl="1"/>
            <a:endParaRPr lang="fr-FR" dirty="0"/>
          </a:p>
          <a:p>
            <a:pPr lvl="1"/>
            <a:endParaRPr lang="fr-FR" dirty="0" smtClean="0"/>
          </a:p>
          <a:p>
            <a:pPr marL="457200" lvl="1" indent="0">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a:t>
            </a:r>
            <a:r>
              <a:rPr lang="fr-FR" sz="3200" b="1" dirty="0" smtClean="0">
                <a:latin typeface="Arial" panose="020B0604020202020204" pitchFamily="34" charset="0"/>
                <a:cs typeface="Arial" panose="020B0604020202020204" pitchFamily="34" charset="0"/>
              </a:rPr>
              <a:t>manquantes</a:t>
            </a:r>
            <a:endParaRPr lang="fr-FR" sz="3200" dirty="0"/>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Méthodes « basiques »</a:t>
            </a:r>
          </a:p>
          <a:p>
            <a:pPr lvl="1"/>
            <a:r>
              <a:rPr lang="fr-FR" dirty="0" smtClean="0">
                <a:latin typeface="Arial" panose="020B0604020202020204" pitchFamily="34" charset="0"/>
                <a:cs typeface="Arial" panose="020B0604020202020204" pitchFamily="34" charset="0"/>
              </a:rPr>
              <a:t>Imputation par </a:t>
            </a:r>
            <a:r>
              <a:rPr lang="fr-FR" dirty="0">
                <a:latin typeface="Arial" panose="020B0604020202020204" pitchFamily="34" charset="0"/>
                <a:cs typeface="Arial" panose="020B0604020202020204" pitchFamily="34" charset="0"/>
              </a:rPr>
              <a:t>la </a:t>
            </a:r>
            <a:r>
              <a:rPr lang="fr-FR" dirty="0" smtClean="0">
                <a:latin typeface="Arial" panose="020B0604020202020204" pitchFamily="34" charset="0"/>
                <a:cs typeface="Arial" panose="020B0604020202020204" pitchFamily="34" charset="0"/>
              </a:rPr>
              <a:t>moyenne ou la médiane</a:t>
            </a:r>
          </a:p>
          <a:p>
            <a:pPr lvl="1"/>
            <a:r>
              <a:rPr lang="fr-FR" dirty="0" smtClean="0">
                <a:latin typeface="Arial" panose="020B0604020202020204" pitchFamily="34" charset="0"/>
                <a:cs typeface="Arial" panose="020B0604020202020204" pitchFamily="34" charset="0"/>
              </a:rPr>
              <a:t>Imputation </a:t>
            </a:r>
            <a:r>
              <a:rPr lang="fr-FR" dirty="0">
                <a:latin typeface="Arial" panose="020B0604020202020204" pitchFamily="34" charset="0"/>
                <a:cs typeface="Arial" panose="020B0604020202020204" pitchFamily="34" charset="0"/>
              </a:rPr>
              <a:t>par </a:t>
            </a:r>
            <a:r>
              <a:rPr lang="fr-FR" dirty="0" smtClean="0">
                <a:latin typeface="Arial" panose="020B0604020202020204" pitchFamily="34" charset="0"/>
                <a:cs typeface="Arial" panose="020B0604020202020204" pitchFamily="34" charset="0"/>
              </a:rPr>
              <a:t>la valeur la plus fréquente </a:t>
            </a:r>
          </a:p>
          <a:p>
            <a:pPr lvl="1"/>
            <a:r>
              <a:rPr lang="fr-FR" dirty="0" smtClean="0">
                <a:latin typeface="Arial" panose="020B0604020202020204" pitchFamily="34" charset="0"/>
                <a:cs typeface="Arial" panose="020B0604020202020204" pitchFamily="34" charset="0"/>
              </a:rPr>
              <a:t>Imputation par interpolation linéaire</a:t>
            </a:r>
          </a:p>
          <a:p>
            <a:r>
              <a:rPr lang="fr-FR" dirty="0" smtClean="0">
                <a:latin typeface="Arial" panose="020B0604020202020204" pitchFamily="34" charset="0"/>
                <a:cs typeface="Arial" panose="020B0604020202020204" pitchFamily="34" charset="0"/>
              </a:rPr>
              <a:t>Méthodes plus sérieuses : librairies </a:t>
            </a:r>
            <a:r>
              <a:rPr lang="fr-FR" dirty="0" smtClean="0">
                <a:latin typeface="Arial" panose="020B0604020202020204" pitchFamily="34" charset="0"/>
                <a:cs typeface="Arial" panose="020B0604020202020204" pitchFamily="34" charset="0"/>
                <a:hlinkClick r:id="rId2"/>
              </a:rPr>
              <a:t>fancyimpute</a:t>
            </a:r>
            <a:r>
              <a:rPr lang="fr-FR" dirty="0" smtClean="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hlinkClick r:id="rId3"/>
              </a:rPr>
              <a:t>Impyute</a:t>
            </a:r>
            <a:r>
              <a:rPr lang="fr-FR" dirty="0" smtClean="0">
                <a:latin typeface="Arial" panose="020B0604020202020204" pitchFamily="34" charset="0"/>
                <a:cs typeface="Arial" panose="020B0604020202020204" pitchFamily="34" charset="0"/>
              </a:rPr>
              <a:t> ou </a:t>
            </a:r>
            <a:r>
              <a:rPr lang="fr-FR" dirty="0" smtClean="0">
                <a:latin typeface="Arial" panose="020B0604020202020204" pitchFamily="34" charset="0"/>
                <a:cs typeface="Arial" panose="020B0604020202020204" pitchFamily="34" charset="0"/>
                <a:hlinkClick r:id="rId4"/>
              </a:rPr>
              <a:t>statsmodels MICE</a:t>
            </a:r>
            <a:endParaRPr lang="fr-FR" dirty="0">
              <a:latin typeface="Arial" panose="020B0604020202020204" pitchFamily="34" charset="0"/>
              <a:cs typeface="Arial" panose="020B0604020202020204" pitchFamily="34" charset="0"/>
            </a:endParaRPr>
          </a:p>
          <a:p>
            <a:pPr lvl="1"/>
            <a:endParaRPr lang="fr-FR" dirty="0"/>
          </a:p>
          <a:p>
            <a:endParaRPr lang="fr-FR" dirty="0" smtClean="0"/>
          </a:p>
          <a:p>
            <a:pPr lvl="1"/>
            <a:endParaRPr lang="fr-FR" dirty="0"/>
          </a:p>
        </p:txBody>
      </p:sp>
    </p:spTree>
    <p:extLst>
      <p:ext uri="{BB962C8B-B14F-4D97-AF65-F5344CB8AC3E}">
        <p14:creationId xmlns:p14="http://schemas.microsoft.com/office/powerpoint/2010/main" val="1176725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traitement données</a:t>
            </a:r>
            <a:endParaRPr lang="fr-FR" sz="3200" dirty="0"/>
          </a:p>
        </p:txBody>
      </p:sp>
      <p:sp>
        <p:nvSpPr>
          <p:cNvPr id="3" name="Espace réservé du contenu 2"/>
          <p:cNvSpPr>
            <a:spLocks noGrp="1"/>
          </p:cNvSpPr>
          <p:nvPr>
            <p:ph idx="1"/>
          </p:nvPr>
        </p:nvSpPr>
        <p:spPr>
          <a:xfrm>
            <a:off x="251520" y="1600200"/>
            <a:ext cx="8784976" cy="4525963"/>
          </a:xfrm>
        </p:spPr>
        <p:txBody>
          <a:bodyPr>
            <a:normAutofit lnSpcReduction="10000"/>
          </a:bodyPr>
          <a:lstStyle/>
          <a:p>
            <a:r>
              <a:rPr lang="fr-FR" dirty="0" smtClean="0">
                <a:latin typeface="Arial" panose="020B0604020202020204" pitchFamily="34" charset="0"/>
                <a:cs typeface="Arial" panose="020B0604020202020204" pitchFamily="34" charset="0"/>
              </a:rPr>
              <a:t>Filtres colonnes</a:t>
            </a:r>
          </a:p>
          <a:p>
            <a:r>
              <a:rPr lang="fr-FR" dirty="0" smtClean="0">
                <a:latin typeface="Arial" panose="020B0604020202020204" pitchFamily="34" charset="0"/>
                <a:cs typeface="Arial" panose="020B0604020202020204" pitchFamily="34" charset="0"/>
              </a:rPr>
              <a:t>Filtres lignes sur conditions</a:t>
            </a:r>
          </a:p>
          <a:p>
            <a:r>
              <a:rPr lang="fr-FR" dirty="0" smtClean="0">
                <a:latin typeface="Arial" panose="020B0604020202020204" pitchFamily="34" charset="0"/>
                <a:cs typeface="Arial" panose="020B0604020202020204" pitchFamily="34" charset="0"/>
              </a:rPr>
              <a:t>Sélection/</a:t>
            </a:r>
            <a:r>
              <a:rPr lang="fr-FR" dirty="0" err="1" smtClean="0">
                <a:latin typeface="Arial" panose="020B0604020202020204" pitchFamily="34" charset="0"/>
                <a:cs typeface="Arial" panose="020B0604020202020204" pitchFamily="34" charset="0"/>
              </a:rPr>
              <a:t>slicing</a:t>
            </a:r>
            <a:r>
              <a:rPr lang="fr-FR" dirty="0" smtClean="0">
                <a:latin typeface="Arial" panose="020B0604020202020204" pitchFamily="34" charset="0"/>
                <a:cs typeface="Arial" panose="020B0604020202020204" pitchFamily="34" charset="0"/>
              </a:rPr>
              <a:t> comme avec </a:t>
            </a:r>
            <a:r>
              <a:rPr lang="fr-FR" dirty="0" err="1" smtClean="0">
                <a:latin typeface="Arial" panose="020B0604020202020204" pitchFamily="34" charset="0"/>
                <a:cs typeface="Arial" panose="020B0604020202020204" pitchFamily="34" charset="0"/>
              </a:rPr>
              <a:t>numpy</a:t>
            </a:r>
            <a:r>
              <a:rPr lang="fr-FR" dirty="0" smtClean="0">
                <a:latin typeface="Arial" panose="020B0604020202020204" pitchFamily="34" charset="0"/>
                <a:cs typeface="Arial" panose="020B0604020202020204" pitchFamily="34" charset="0"/>
              </a:rPr>
              <a:t> avec </a:t>
            </a:r>
            <a:r>
              <a:rPr lang="fr-FR" dirty="0" err="1" smtClean="0">
                <a:latin typeface="Arial" panose="020B0604020202020204" pitchFamily="34" charset="0"/>
                <a:cs typeface="Arial" panose="020B0604020202020204" pitchFamily="34" charset="0"/>
              </a:rPr>
              <a:t>loc</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iloc</a:t>
            </a:r>
            <a:r>
              <a:rPr lang="fr-FR" dirty="0" smtClean="0">
                <a:latin typeface="Arial" panose="020B0604020202020204" pitchFamily="34" charset="0"/>
                <a:cs typeface="Arial" panose="020B0604020202020204" pitchFamily="34" charset="0"/>
              </a:rPr>
              <a:t> sur positions</a:t>
            </a:r>
          </a:p>
          <a:p>
            <a:r>
              <a:rPr lang="fr-FR" dirty="0" smtClean="0">
                <a:latin typeface="Arial" panose="020B0604020202020204" pitchFamily="34" charset="0"/>
                <a:cs typeface="Arial" panose="020B0604020202020204" pitchFamily="34" charset="0"/>
              </a:rPr>
              <a:t>Combiner les filtres</a:t>
            </a:r>
          </a:p>
          <a:p>
            <a:r>
              <a:rPr lang="fr-FR" dirty="0" smtClean="0">
                <a:latin typeface="Arial" panose="020B0604020202020204" pitchFamily="34" charset="0"/>
                <a:cs typeface="Arial" panose="020B0604020202020204" pitchFamily="34" charset="0"/>
              </a:rPr>
              <a:t>Opérations sur les colonnes</a:t>
            </a:r>
          </a:p>
          <a:p>
            <a:r>
              <a:rPr lang="fr-FR" dirty="0" smtClean="0">
                <a:latin typeface="Arial" panose="020B0604020202020204" pitchFamily="34" charset="0"/>
                <a:cs typeface="Arial" panose="020B0604020202020204" pitchFamily="34" charset="0"/>
              </a:rPr>
              <a:t>Concaténer des </a:t>
            </a:r>
            <a:r>
              <a:rPr lang="fr-FR" dirty="0" err="1" smtClean="0">
                <a:latin typeface="Arial" panose="020B0604020202020204" pitchFamily="34" charset="0"/>
                <a:cs typeface="Arial" panose="020B0604020202020204" pitchFamily="34" charset="0"/>
              </a:rPr>
              <a:t>dataframes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Jointures de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576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jointures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a:t>
            </a:r>
            <a:r>
              <a:rPr lang="fr-FR" b="1" dirty="0" err="1" smtClean="0">
                <a:latin typeface="Arial" panose="020B0604020202020204" pitchFamily="34" charset="0"/>
                <a:cs typeface="Arial" panose="020B0604020202020204" pitchFamily="34" charset="0"/>
              </a:rPr>
              <a:t>left</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how=right'</a:t>
            </a:r>
            <a:endParaRPr lang="fr-FR" b="1" dirty="0">
              <a:latin typeface="Arial" panose="020B0604020202020204" pitchFamily="34" charset="0"/>
              <a:cs typeface="Arial" panose="020B0604020202020204" pitchFamily="34" charset="0"/>
            </a:endParaRP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smtClean="0">
                <a:latin typeface="Arial" panose="020B0604020202020204" pitchFamily="34" charset="0"/>
                <a:cs typeface="Arial" panose="020B0604020202020204" pitchFamily="34" charset="0"/>
              </a:rPr>
              <a:t>=‘</a:t>
            </a:r>
            <a:r>
              <a:rPr lang="fr-FR" b="1" dirty="0" err="1" smtClean="0">
                <a:latin typeface="Arial" panose="020B0604020202020204" pitchFamily="34" charset="0"/>
                <a:cs typeface="Arial" panose="020B0604020202020204" pitchFamily="34" charset="0"/>
              </a:rPr>
              <a:t>outer</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83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Imports/exports/sauvegardes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dirty="0" smtClean="0">
                <a:latin typeface="Arial" panose="020B0604020202020204" pitchFamily="34" charset="0"/>
                <a:cs typeface="Arial" panose="020B0604020202020204" pitchFamily="34" charset="0"/>
              </a:rPr>
              <a:t>Imports/exports</a:t>
            </a:r>
          </a:p>
          <a:p>
            <a:pPr lvl="1"/>
            <a:r>
              <a:rPr lang="fr-FR" dirty="0" smtClean="0">
                <a:latin typeface="Arial" panose="020B0604020202020204" pitchFamily="34" charset="0"/>
                <a:cs typeface="Arial" panose="020B0604020202020204" pitchFamily="34" charset="0"/>
              </a:rPr>
              <a:t>De nombreux formats acceptés</a:t>
            </a:r>
          </a:p>
          <a:p>
            <a:pPr lvl="1"/>
            <a:r>
              <a:rPr lang="fr-FR" dirty="0" smtClean="0">
                <a:latin typeface="Arial" panose="020B0604020202020204" pitchFamily="34" charset="0"/>
                <a:cs typeface="Arial" panose="020B0604020202020204" pitchFamily="34" charset="0"/>
              </a:rPr>
              <a:t>Dont import de tables SAS</a:t>
            </a:r>
          </a:p>
          <a:p>
            <a:pPr lvl="1"/>
            <a:r>
              <a:rPr lang="fr-FR" dirty="0" smtClean="0">
                <a:latin typeface="Arial" panose="020B0604020202020204" pitchFamily="34" charset="0"/>
                <a:cs typeface="Arial" panose="020B0604020202020204" pitchFamily="34" charset="0"/>
              </a:rPr>
              <a:t>Et </a:t>
            </a:r>
            <a:r>
              <a:rPr lang="fr-FR" dirty="0" smtClean="0">
                <a:latin typeface="Arial" panose="020B0604020202020204" pitchFamily="34" charset="0"/>
                <a:cs typeface="Arial" panose="020B0604020202020204" pitchFamily="34" charset="0"/>
                <a:hlinkClick r:id="rId2"/>
              </a:rPr>
              <a:t>possible de faire exports/imports depuis base de données (table ou requête SQL).</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Sauvegardes</a:t>
            </a:r>
          </a:p>
          <a:p>
            <a:pPr lvl="1"/>
            <a:r>
              <a:rPr lang="fr-FR" dirty="0" smtClean="0">
                <a:latin typeface="Arial" panose="020B0604020202020204" pitchFamily="34" charset="0"/>
                <a:cs typeface="Arial" panose="020B0604020202020204" pitchFamily="34" charset="0"/>
                <a:hlinkClick r:id="rId3"/>
              </a:rPr>
              <a:t>HDF5</a:t>
            </a:r>
            <a:endParaRPr lang="fr-FR" dirty="0" smtClean="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Nouveau format </a:t>
            </a:r>
            <a:r>
              <a:rPr lang="fr-FR" dirty="0" err="1" smtClean="0">
                <a:latin typeface="Arial" panose="020B0604020202020204" pitchFamily="34" charset="0"/>
                <a:cs typeface="Arial" panose="020B0604020202020204" pitchFamily="34" charset="0"/>
                <a:hlinkClick r:id="rId4"/>
              </a:rPr>
              <a:t>feather</a:t>
            </a:r>
            <a:r>
              <a:rPr lang="fr-FR" dirty="0" smtClean="0">
                <a:latin typeface="Arial" panose="020B0604020202020204" pitchFamily="34" charset="0"/>
                <a:cs typeface="Arial" panose="020B0604020202020204" pitchFamily="34" charset="0"/>
                <a:hlinkClick r:id="rId4"/>
              </a:rPr>
              <a:t> </a:t>
            </a:r>
            <a:r>
              <a:rPr lang="fr-FR" dirty="0" smtClean="0">
                <a:latin typeface="Arial" panose="020B0604020202020204" pitchFamily="34" charset="0"/>
                <a:cs typeface="Arial" panose="020B0604020202020204" pitchFamily="34" charset="0"/>
              </a:rPr>
              <a:t>: plus rapide et </a:t>
            </a:r>
            <a:r>
              <a:rPr lang="fr-FR" dirty="0" err="1" smtClean="0">
                <a:latin typeface="Arial" panose="020B0604020202020204" pitchFamily="34" charset="0"/>
                <a:cs typeface="Arial" panose="020B0604020202020204" pitchFamily="34" charset="0"/>
              </a:rPr>
              <a:t>co</a:t>
            </a:r>
            <a:r>
              <a:rPr lang="fr-FR" dirty="0" smtClean="0">
                <a:latin typeface="Arial" panose="020B0604020202020204" pitchFamily="34" charset="0"/>
                <a:cs typeface="Arial" panose="020B0604020202020204" pitchFamily="34" charset="0"/>
              </a:rPr>
              <a:t>-développé  par équipes python et 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13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306687"/>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a:t>
            </a:r>
            <a:r>
              <a:rPr lang="fr-FR" b="1" dirty="0" smtClean="0">
                <a:solidFill>
                  <a:srgbClr val="7030A0"/>
                </a:solidFill>
                <a:latin typeface="Arial" panose="020B0604020202020204" pitchFamily="34" charset="0"/>
                <a:cs typeface="Arial" panose="020B0604020202020204" pitchFamily="34" charset="0"/>
              </a:rPr>
              <a:t>4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statistiques descriptives </a:t>
            </a:r>
            <a:r>
              <a:rPr lang="fr-FR" b="1" dirty="0" smtClean="0">
                <a:solidFill>
                  <a:srgbClr val="7030A0"/>
                </a:solidFill>
                <a:latin typeface="Arial" panose="020B0604020202020204" pitchFamily="34" charset="0"/>
                <a:cs typeface="Arial" panose="020B0604020202020204" pitchFamily="34" charset="0"/>
              </a:rPr>
              <a:t>en Python avec Pandas</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653136"/>
            <a:ext cx="5486411" cy="1143002"/>
          </a:xfrm>
          <a:prstGeom prst="rect">
            <a:avLst/>
          </a:prstGeom>
        </p:spPr>
      </p:pic>
    </p:spTree>
    <p:extLst>
      <p:ext uri="{BB962C8B-B14F-4D97-AF65-F5344CB8AC3E}">
        <p14:creationId xmlns:p14="http://schemas.microsoft.com/office/powerpoint/2010/main" val="22240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Dataframe statistiques descriptives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79512" y="1600200"/>
            <a:ext cx="8964488" cy="4525963"/>
          </a:xfrm>
        </p:spPr>
        <p:txBody>
          <a:bodyPr/>
          <a:lstStyle/>
          <a:p>
            <a:r>
              <a:rPr lang="fr-FR" dirty="0" smtClean="0">
                <a:latin typeface="Arial" panose="020B0604020202020204" pitchFamily="34" charset="0"/>
                <a:cs typeface="Arial" panose="020B0604020202020204" pitchFamily="34" charset="0"/>
              </a:rPr>
              <a:t>Premières statistiques =</a:t>
            </a:r>
            <a:r>
              <a:rPr lang="fr-FR" dirty="0" err="1" smtClean="0">
                <a:latin typeface="Arial" panose="020B0604020202020204" pitchFamily="34" charset="0"/>
                <a:cs typeface="Arial" panose="020B0604020202020204" pitchFamily="34" charset="0"/>
              </a:rPr>
              <a:t>describe</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include</a:t>
            </a:r>
            <a:r>
              <a:rPr lang="fr-FR" dirty="0">
                <a:latin typeface="Arial" panose="020B0604020202020204" pitchFamily="34" charset="0"/>
                <a:cs typeface="Arial" panose="020B0604020202020204" pitchFamily="34" charset="0"/>
              </a:rPr>
              <a:t>='all</a:t>
            </a:r>
            <a:r>
              <a:rPr lang="fr-FR" dirty="0" smtClean="0">
                <a:latin typeface="Arial" panose="020B0604020202020204" pitchFamily="34" charset="0"/>
                <a:cs typeface="Arial" panose="020B0604020202020204" pitchFamily="34" charset="0"/>
              </a:rPr>
              <a:t>') </a:t>
            </a:r>
            <a:endParaRPr lang="fr-FR" dirty="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Tabulations croisées (équivalent proc FREQ)</a:t>
            </a:r>
          </a:p>
          <a:p>
            <a:r>
              <a:rPr lang="fr-FR" dirty="0" smtClean="0">
                <a:latin typeface="Arial" panose="020B0604020202020204" pitchFamily="34" charset="0"/>
                <a:cs typeface="Arial" panose="020B0604020202020204" pitchFamily="34" charset="0"/>
              </a:rPr>
              <a:t>Group by</a:t>
            </a:r>
          </a:p>
          <a:p>
            <a:r>
              <a:rPr lang="fr-FR" dirty="0" smtClean="0">
                <a:latin typeface="Arial" panose="020B0604020202020204" pitchFamily="34" charset="0"/>
                <a:cs typeface="Arial" panose="020B0604020202020204" pitchFamily="34" charset="0"/>
              </a:rPr>
              <a:t>Index composites =&gt; pour faire facilement pleins de croisements</a:t>
            </a:r>
          </a:p>
          <a:p>
            <a:r>
              <a:rPr lang="fr-FR" dirty="0" smtClean="0">
                <a:latin typeface="Arial" panose="020B0604020202020204" pitchFamily="34" charset="0"/>
                <a:cs typeface="Arial" panose="020B0604020202020204" pitchFamily="34" charset="0"/>
              </a:rPr>
              <a:t>Covariance, corrélation (</a:t>
            </a:r>
            <a:r>
              <a:rPr lang="fr-FR" dirty="0" err="1" smtClean="0">
                <a:latin typeface="Arial" panose="020B0604020202020204" pitchFamily="34" charset="0"/>
                <a:cs typeface="Arial" panose="020B0604020202020204" pitchFamily="34" charset="0"/>
              </a:rPr>
              <a:t>pearson</a:t>
            </a:r>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Kendall Tau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coefficient, </a:t>
            </a:r>
            <a:r>
              <a:rPr lang="fr-FR" dirty="0">
                <a:latin typeface="Arial" panose="020B0604020202020204" pitchFamily="34" charset="0"/>
                <a:cs typeface="Arial" panose="020B0604020202020204" pitchFamily="34" charset="0"/>
              </a:rPr>
              <a:t>Spearman </a:t>
            </a:r>
            <a:r>
              <a:rPr lang="fr-FR" dirty="0" err="1">
                <a:latin typeface="Arial" panose="020B0604020202020204" pitchFamily="34" charset="0"/>
                <a:cs typeface="Arial" panose="020B0604020202020204" pitchFamily="34" charset="0"/>
              </a:rPr>
              <a:t>rank</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correlation</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924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a:t>
            </a:r>
            <a:r>
              <a:rPr lang="fr-FR" b="1" dirty="0" smtClean="0">
                <a:solidFill>
                  <a:srgbClr val="7030A0"/>
                </a:solidFill>
                <a:latin typeface="Arial" panose="020B0604020202020204" pitchFamily="34" charset="0"/>
                <a:cs typeface="Arial" panose="020B0604020202020204" pitchFamily="34" charset="0"/>
              </a:rPr>
              <a:t>5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graphiques en Python avec matplotlib, seaborn, Bokey et </a:t>
            </a:r>
            <a:r>
              <a:rPr lang="fr-FR" b="1" dirty="0">
                <a:solidFill>
                  <a:srgbClr val="7030A0"/>
                </a:solidFill>
                <a:latin typeface="Arial" panose="020B0604020202020204" pitchFamily="34" charset="0"/>
                <a:cs typeface="Arial" panose="020B0604020202020204" pitchFamily="34" charset="0"/>
              </a:rPr>
              <a:t>P</a:t>
            </a:r>
            <a:r>
              <a:rPr lang="fr-FR" b="1" dirty="0" smtClean="0">
                <a:solidFill>
                  <a:srgbClr val="7030A0"/>
                </a:solidFill>
                <a:latin typeface="Arial" panose="020B0604020202020204" pitchFamily="34" charset="0"/>
                <a:cs typeface="Arial" panose="020B0604020202020204" pitchFamily="34" charset="0"/>
              </a:rPr>
              <a:t>lotly</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4035848"/>
            <a:ext cx="4686954" cy="98121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018" y="4725144"/>
            <a:ext cx="2031746" cy="2031746"/>
          </a:xfrm>
          <a:prstGeom prst="rect">
            <a:avLst/>
          </a:prstGeom>
        </p:spPr>
      </p:pic>
    </p:spTree>
    <p:extLst>
      <p:ext uri="{BB962C8B-B14F-4D97-AF65-F5344CB8AC3E}">
        <p14:creationId xmlns:p14="http://schemas.microsoft.com/office/powerpoint/2010/main" val="342568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1143000"/>
          </a:xfrm>
        </p:spPr>
        <p:txBody>
          <a:bodyPr>
            <a:normAutofit/>
          </a:bodyPr>
          <a:lstStyle/>
          <a:p>
            <a:r>
              <a:rPr lang="fr-FR" sz="3200" b="1" dirty="0">
                <a:latin typeface="Arial" panose="020B0604020202020204" pitchFamily="34" charset="0"/>
                <a:cs typeface="Arial" panose="020B0604020202020204" pitchFamily="34" charset="0"/>
              </a:rPr>
              <a:t>Dataframe </a:t>
            </a:r>
            <a:r>
              <a:rPr lang="fr-FR" sz="3200" b="1" dirty="0" smtClean="0">
                <a:latin typeface="Arial" panose="020B0604020202020204" pitchFamily="34" charset="0"/>
                <a:cs typeface="Arial" panose="020B0604020202020204" pitchFamily="34" charset="0"/>
              </a:rPr>
              <a:t>graphiques : introduction</a:t>
            </a:r>
            <a:endParaRPr lang="fr-FR" sz="3200"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Le quartet d’</a:t>
            </a:r>
            <a:r>
              <a:rPr lang="fr-FR" dirty="0" err="1" smtClean="0"/>
              <a:t>Ascombe</a:t>
            </a:r>
            <a:r>
              <a:rPr lang="fr-FR" dirty="0" smtClean="0"/>
              <a:t> : 4 jeux de données avec 11 points (</a:t>
            </a:r>
            <a:r>
              <a:rPr lang="fr-FR" dirty="0" err="1" smtClean="0"/>
              <a:t>x,y</a:t>
            </a:r>
            <a:r>
              <a:rPr lang="fr-FR" dirty="0" smtClean="0"/>
              <a:t>) « très proches » car :</a:t>
            </a:r>
          </a:p>
          <a:p>
            <a:r>
              <a:rPr lang="fr-FR" dirty="0" smtClean="0"/>
              <a:t>Même moyenne selon x et selon y</a:t>
            </a:r>
          </a:p>
          <a:p>
            <a:r>
              <a:rPr lang="fr-FR" dirty="0"/>
              <a:t>Même </a:t>
            </a:r>
            <a:r>
              <a:rPr lang="fr-FR" dirty="0" smtClean="0"/>
              <a:t>écart type selon </a:t>
            </a:r>
            <a:r>
              <a:rPr lang="fr-FR" dirty="0"/>
              <a:t>x et selon </a:t>
            </a:r>
            <a:r>
              <a:rPr lang="fr-FR" dirty="0" smtClean="0"/>
              <a:t>y</a:t>
            </a:r>
          </a:p>
          <a:p>
            <a:r>
              <a:rPr lang="fr-FR" dirty="0" smtClean="0"/>
              <a:t>Même coefficient de corrélation entre x et y</a:t>
            </a:r>
          </a:p>
          <a:p>
            <a:r>
              <a:rPr lang="fr-FR" dirty="0" smtClean="0"/>
              <a:t>Même droite de régression de y sur x et avec le même R^2</a:t>
            </a:r>
          </a:p>
          <a:p>
            <a:pPr marL="0" indent="0">
              <a:buNone/>
            </a:pPr>
            <a:endParaRPr lang="fr-FR" dirty="0"/>
          </a:p>
          <a:p>
            <a:pPr marL="0" indent="0">
              <a:buNone/>
            </a:pPr>
            <a:r>
              <a:rPr lang="fr-FR" dirty="0" smtClean="0"/>
              <a:t>Et pourtant…</a:t>
            </a:r>
            <a:endParaRPr lang="fr-FR" dirty="0"/>
          </a:p>
        </p:txBody>
      </p:sp>
    </p:spTree>
    <p:extLst>
      <p:ext uri="{BB962C8B-B14F-4D97-AF65-F5344CB8AC3E}">
        <p14:creationId xmlns:p14="http://schemas.microsoft.com/office/powerpoint/2010/main" val="3199841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2778"/>
          </a:xfrm>
        </p:spPr>
        <p:txBody>
          <a:bodyPr>
            <a:noAutofit/>
          </a:bodyPr>
          <a:lstStyle/>
          <a:p>
            <a:r>
              <a:rPr lang="fr-FR" sz="3200" b="1" dirty="0" smtClean="0">
                <a:latin typeface="Arial" panose="020B0604020202020204" pitchFamily="34" charset="0"/>
                <a:cs typeface="Arial" panose="020B0604020202020204" pitchFamily="34" charset="0"/>
              </a:rPr>
              <a:t>Quartet d’</a:t>
            </a:r>
            <a:r>
              <a:rPr lang="fr-FR" sz="3200" b="1" dirty="0" err="1" smtClean="0">
                <a:latin typeface="Arial" panose="020B0604020202020204" pitchFamily="34" charset="0"/>
                <a:cs typeface="Arial" panose="020B0604020202020204" pitchFamily="34" charset="0"/>
              </a:rPr>
              <a:t>Ascombe</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87416"/>
            <a:ext cx="8532440" cy="5691071"/>
          </a:xfrm>
          <a:prstGeom prst="rect">
            <a:avLst/>
          </a:prstGeom>
        </p:spPr>
      </p:pic>
    </p:spTree>
    <p:extLst>
      <p:ext uri="{BB962C8B-B14F-4D97-AF65-F5344CB8AC3E}">
        <p14:creationId xmlns:p14="http://schemas.microsoft.com/office/powerpoint/2010/main" val="3569611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Dataframe graphiques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sz="2800" dirty="0" smtClean="0">
                <a:latin typeface="Arial" panose="020B0604020202020204" pitchFamily="34" charset="0"/>
                <a:cs typeface="Arial" panose="020B0604020202020204" pitchFamily="34" charset="0"/>
              </a:rPr>
              <a:t>Fonction générique plot() (</a:t>
            </a:r>
            <a:r>
              <a:rPr lang="fr-FR" sz="2800" dirty="0" smtClean="0">
                <a:latin typeface="Arial" panose="020B0604020202020204" pitchFamily="34" charset="0"/>
                <a:cs typeface="Arial" panose="020B0604020202020204" pitchFamily="34" charset="0"/>
                <a:hlinkClick r:id="rId2"/>
              </a:rPr>
              <a:t>cf. doc Pandas</a:t>
            </a:r>
            <a:r>
              <a:rPr lang="fr-FR" sz="2800" dirty="0" smtClean="0">
                <a:latin typeface="Arial" panose="020B0604020202020204" pitchFamily="34" charset="0"/>
                <a:cs typeface="Arial" panose="020B0604020202020204" pitchFamily="34" charset="0"/>
              </a:rPr>
              <a:t>)</a:t>
            </a:r>
          </a:p>
          <a:p>
            <a:r>
              <a:rPr lang="fr-FR" sz="2800" dirty="0" smtClean="0">
                <a:latin typeface="Arial" panose="020B0604020202020204" pitchFamily="34" charset="0"/>
                <a:cs typeface="Arial" panose="020B0604020202020204" pitchFamily="34" charset="0"/>
              </a:rPr>
              <a:t>Plus des fonctions spécialisées plus fines comme :</a:t>
            </a:r>
          </a:p>
          <a:p>
            <a:pPr lvl="1"/>
            <a:r>
              <a:rPr lang="fr-FR" dirty="0">
                <a:latin typeface="Arial" panose="020B0604020202020204" pitchFamily="34" charset="0"/>
                <a:cs typeface="Arial" panose="020B0604020202020204" pitchFamily="34" charset="0"/>
                <a:hlinkClick r:id="rId3"/>
              </a:rPr>
              <a:t>Boites à moustaches/</a:t>
            </a:r>
            <a:r>
              <a:rPr lang="fr-FR" dirty="0" err="1">
                <a:latin typeface="Arial" panose="020B0604020202020204" pitchFamily="34" charset="0"/>
                <a:cs typeface="Arial" panose="020B0604020202020204" pitchFamily="34" charset="0"/>
                <a:hlinkClick r:id="rId3"/>
              </a:rPr>
              <a:t>boxplot</a:t>
            </a:r>
            <a:endParaRPr lang="fr-FR" dirty="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histogrammes</a:t>
            </a:r>
            <a:endParaRPr lang="fr-FR" dirty="0" smtClean="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On peut utiliser </a:t>
            </a:r>
            <a:r>
              <a:rPr lang="fr-FR" sz="2800" dirty="0" smtClean="0">
                <a:latin typeface="Arial" panose="020B0604020202020204" pitchFamily="34" charset="0"/>
                <a:cs typeface="Arial" panose="020B0604020202020204" pitchFamily="34" charset="0"/>
                <a:hlinkClick r:id="rId5"/>
              </a:rPr>
              <a:t>Seaborn</a:t>
            </a:r>
            <a:r>
              <a:rPr lang="fr-FR" sz="2800" dirty="0" smtClean="0">
                <a:latin typeface="Arial" panose="020B0604020202020204" pitchFamily="34" charset="0"/>
                <a:cs typeface="Arial" panose="020B0604020202020204" pitchFamily="34" charset="0"/>
              </a:rPr>
              <a:t> pour avoir encore plus de possibilités</a:t>
            </a:r>
          </a:p>
          <a:p>
            <a:pPr lvl="1"/>
            <a:r>
              <a:rPr lang="fr-FR" sz="2400" dirty="0" smtClean="0">
                <a:latin typeface="Arial" panose="020B0604020202020204" pitchFamily="34" charset="0"/>
                <a:cs typeface="Arial" panose="020B0604020202020204" pitchFamily="34" charset="0"/>
                <a:hlinkClick r:id="rId6"/>
              </a:rPr>
              <a:t>Matrice de nuages de points </a:t>
            </a:r>
            <a:endParaRPr lang="fr-FR" sz="2400" dirty="0" smtClean="0">
              <a:latin typeface="Arial" panose="020B0604020202020204" pitchFamily="34" charset="0"/>
              <a:cs typeface="Arial" panose="020B0604020202020204" pitchFamily="34" charset="0"/>
            </a:endParaRPr>
          </a:p>
          <a:p>
            <a:pPr lvl="1"/>
            <a:r>
              <a:rPr lang="fr-FR" sz="2400" dirty="0" smtClean="0">
                <a:latin typeface="Arial" panose="020B0604020202020204" pitchFamily="34" charset="0"/>
                <a:cs typeface="Arial" panose="020B0604020202020204" pitchFamily="34" charset="0"/>
                <a:hlinkClick r:id="rId7"/>
              </a:rPr>
              <a:t>Tutoriel sur graphiques pour voir relations entre variables</a:t>
            </a:r>
            <a:endParaRPr lang="fr-FR"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32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lgn="ctr" rtl="0">
              <a:spcBef>
                <a:spcPct val="0"/>
              </a:spcBef>
            </a:pPr>
            <a:r>
              <a:rPr lang="fr-FR" sz="3200" b="1" dirty="0" smtClean="0">
                <a:latin typeface="Arial" panose="020B0604020202020204" pitchFamily="34" charset="0"/>
                <a:cs typeface="Arial" panose="020B0604020202020204" pitchFamily="34" charset="0"/>
                <a:hlinkClick r:id="rId2"/>
              </a:rPr>
              <a:t>Boites à moustaches/</a:t>
            </a:r>
            <a:r>
              <a:rPr lang="fr-FR" sz="3200" b="1" dirty="0" err="1" smtClean="0">
                <a:latin typeface="Arial" panose="020B0604020202020204" pitchFamily="34" charset="0"/>
                <a:cs typeface="Arial" panose="020B0604020202020204" pitchFamily="34" charset="0"/>
                <a:hlinkClick r:id="rId2"/>
              </a:rPr>
              <a:t>boxplot</a:t>
            </a:r>
            <a:r>
              <a:rPr lang="fr-FR" sz="3200" b="1" dirty="0">
                <a:latin typeface="Arial" panose="020B0604020202020204" pitchFamily="34" charset="0"/>
                <a:cs typeface="Arial" panose="020B0604020202020204" pitchFamily="34" charset="0"/>
              </a:rPr>
              <a:t> </a:t>
            </a:r>
            <a:r>
              <a:rPr lang="fr-FR" sz="3200" b="1" dirty="0" smtClean="0">
                <a:latin typeface="Arial" panose="020B0604020202020204" pitchFamily="34" charset="0"/>
                <a:cs typeface="Arial" panose="020B0604020202020204" pitchFamily="34" charset="0"/>
              </a:rPr>
              <a:t>rappel</a:t>
            </a:r>
            <a:endParaRPr lang="fr-FR" sz="3200" b="1" dirty="0"/>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916832"/>
            <a:ext cx="5734851" cy="2619741"/>
          </a:xfrm>
        </p:spPr>
      </p:pic>
    </p:spTree>
    <p:extLst>
      <p:ext uri="{BB962C8B-B14F-4D97-AF65-F5344CB8AC3E}">
        <p14:creationId xmlns:p14="http://schemas.microsoft.com/office/powerpoint/2010/main" val="3219080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Graphiques pour le web : </a:t>
            </a:r>
            <a:r>
              <a:rPr lang="fr-FR" sz="3200" b="1" dirty="0" err="1" smtClean="0">
                <a:latin typeface="Arial" panose="020B0604020202020204" pitchFamily="34" charset="0"/>
                <a:cs typeface="Arial" panose="020B0604020202020204" pitchFamily="34" charset="0"/>
              </a:rPr>
              <a:t>Bokeh</a:t>
            </a:r>
            <a:r>
              <a:rPr lang="fr-FR" sz="3200" b="1" dirty="0" smtClean="0">
                <a:latin typeface="Arial" panose="020B0604020202020204" pitchFamily="34" charset="0"/>
                <a:cs typeface="Arial" panose="020B0604020202020204" pitchFamily="34" charset="0"/>
              </a:rPr>
              <a:t> ou Plotly</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pPr marL="0" indent="0">
              <a:buNone/>
            </a:pPr>
            <a:r>
              <a:rPr lang="fr-FR" dirty="0">
                <a:latin typeface="Arial" panose="020B0604020202020204" pitchFamily="34" charset="0"/>
                <a:cs typeface="Arial" panose="020B0604020202020204" pitchFamily="34" charset="0"/>
              </a:rPr>
              <a:t>Exemples </a:t>
            </a:r>
            <a:r>
              <a:rPr lang="fr-FR" dirty="0" err="1" smtClean="0">
                <a:latin typeface="Arial" panose="020B0604020202020204" pitchFamily="34" charset="0"/>
                <a:cs typeface="Arial" panose="020B0604020202020204" pitchFamily="34" charset="0"/>
              </a:rPr>
              <a:t>Bokeh</a:t>
            </a:r>
            <a:endParaRPr lang="fr-FR" dirty="0" smtClean="0">
              <a:latin typeface="Arial" panose="020B0604020202020204" pitchFamily="34" charset="0"/>
              <a:cs typeface="Arial" panose="020B0604020202020204" pitchFamily="34" charset="0"/>
              <a:hlinkClick r:id="rId2"/>
            </a:endParaRPr>
          </a:p>
          <a:p>
            <a:r>
              <a:rPr lang="fr-FR" dirty="0" err="1" smtClean="0">
                <a:latin typeface="Arial" panose="020B0604020202020204" pitchFamily="34" charset="0"/>
                <a:cs typeface="Arial" panose="020B0604020202020204" pitchFamily="34" charset="0"/>
                <a:hlinkClick r:id="rId2"/>
              </a:rPr>
              <a:t>Gapminder</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3"/>
              </a:rPr>
              <a:t>Explorer données sur </a:t>
            </a:r>
            <a:r>
              <a:rPr lang="fr-FR" dirty="0" smtClean="0">
                <a:latin typeface="Arial" panose="020B0604020202020204" pitchFamily="34" charset="0"/>
                <a:cs typeface="Arial" panose="020B0604020202020204" pitchFamily="34" charset="0"/>
                <a:hlinkClick r:id="rId3"/>
              </a:rPr>
              <a:t>films</a:t>
            </a:r>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hlinkClick r:id="rId4"/>
              </a:rPr>
              <a:t>Plotly</a:t>
            </a:r>
            <a:endParaRPr lang="fr-FR" dirty="0" smtClean="0">
              <a:latin typeface="Arial" panose="020B0604020202020204" pitchFamily="34" charset="0"/>
              <a:cs typeface="Arial" panose="020B0604020202020204" pitchFamily="34" charset="0"/>
            </a:endParaRPr>
          </a:p>
          <a:p>
            <a:pPr marL="0" indent="0">
              <a:buNone/>
            </a:pP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6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162671"/>
          </a:xfrm>
        </p:spPr>
        <p:txBody>
          <a:bodyPr>
            <a:noAutofit/>
          </a:bodyPr>
          <a:lstStyle/>
          <a:p>
            <a:r>
              <a:rPr lang="fr-FR" sz="4800" b="1" dirty="0">
                <a:solidFill>
                  <a:srgbClr val="7030A0"/>
                </a:solidFill>
                <a:latin typeface="Arial" panose="020B0604020202020204" pitchFamily="34" charset="0"/>
                <a:cs typeface="Arial" panose="020B0604020202020204" pitchFamily="34" charset="0"/>
              </a:rPr>
              <a:t>Partie </a:t>
            </a:r>
            <a:r>
              <a:rPr lang="fr-FR" sz="4800" b="1" dirty="0" smtClean="0">
                <a:solidFill>
                  <a:srgbClr val="7030A0"/>
                </a:solidFill>
                <a:latin typeface="Arial" panose="020B0604020202020204" pitchFamily="34" charset="0"/>
                <a:cs typeface="Arial" panose="020B0604020202020204" pitchFamily="34" charset="0"/>
              </a:rPr>
              <a:t>6 </a:t>
            </a:r>
            <a:r>
              <a:rPr lang="fr-FR" sz="4800" b="1" dirty="0">
                <a:solidFill>
                  <a:srgbClr val="7030A0"/>
                </a:solidFill>
                <a:latin typeface="Arial" panose="020B0604020202020204" pitchFamily="34" charset="0"/>
                <a:cs typeface="Arial" panose="020B0604020202020204" pitchFamily="34" charset="0"/>
              </a:rPr>
              <a:t>: </a:t>
            </a:r>
            <a:r>
              <a:rPr lang="fr-FR" sz="4800" b="1" dirty="0" smtClean="0">
                <a:solidFill>
                  <a:srgbClr val="7030A0"/>
                </a:solidFill>
                <a:latin typeface="Arial" panose="020B0604020202020204" pitchFamily="34" charset="0"/>
                <a:cs typeface="Arial" panose="020B0604020202020204" pitchFamily="34" charset="0"/>
              </a:rPr>
              <a:t>statistiques </a:t>
            </a:r>
            <a:r>
              <a:rPr lang="fr-FR" sz="4800" b="1" dirty="0" smtClean="0">
                <a:solidFill>
                  <a:srgbClr val="7030A0"/>
                </a:solidFill>
                <a:latin typeface="Arial" panose="020B0604020202020204" pitchFamily="34" charset="0"/>
                <a:cs typeface="Arial" panose="020B0604020202020204" pitchFamily="34" charset="0"/>
              </a:rPr>
              <a:t>en Python avec StatsModels</a:t>
            </a:r>
            <a:endParaRPr lang="fr-FR" sz="48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156021"/>
            <a:ext cx="2084421" cy="424882"/>
          </a:xfrm>
          <a:prstGeom prst="rect">
            <a:avLst/>
          </a:prstGeom>
        </p:spPr>
      </p:pic>
    </p:spTree>
    <p:extLst>
      <p:ext uri="{BB962C8B-B14F-4D97-AF65-F5344CB8AC3E}">
        <p14:creationId xmlns:p14="http://schemas.microsoft.com/office/powerpoint/2010/main" val="780777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Régression linéaire avec statsModels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229600" cy="5073427"/>
          </a:xfrm>
        </p:spPr>
        <p:txBody>
          <a:bodyPr>
            <a:normAutofit/>
          </a:bodyPr>
          <a:lstStyle/>
          <a:p>
            <a:r>
              <a:rPr lang="fr-FR" dirty="0" smtClean="0">
                <a:latin typeface="Arial" panose="020B0604020202020204" pitchFamily="34" charset="0"/>
                <a:cs typeface="Arial" panose="020B0604020202020204" pitchFamily="34" charset="0"/>
              </a:rPr>
              <a:t>Information de base sur une régression : R^2, coefficients et leur intervalle de confiance </a:t>
            </a:r>
          </a:p>
          <a:p>
            <a:r>
              <a:rPr lang="fr-FR" dirty="0" smtClean="0">
                <a:latin typeface="Arial" panose="020B0604020202020204" pitchFamily="34" charset="0"/>
                <a:cs typeface="Arial" panose="020B0604020202020204" pitchFamily="34" charset="0"/>
              </a:rPr>
              <a:t>Graphiques de diagnostics :</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/y =&gt; élément de qualité globale</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 résidu =&gt; </a:t>
            </a:r>
            <a:r>
              <a:rPr lang="fr-FR" sz="2000" dirty="0">
                <a:latin typeface="Arial" panose="020B0604020202020204" pitchFamily="34" charset="0"/>
                <a:cs typeface="Arial" panose="020B0604020202020204" pitchFamily="34" charset="0"/>
              </a:rPr>
              <a:t>vérifier linéarité + pas </a:t>
            </a:r>
            <a:r>
              <a:rPr lang="fr-FR" sz="2000" dirty="0" err="1" smtClean="0">
                <a:latin typeface="Arial" panose="020B0604020202020204" pitchFamily="34" charset="0"/>
                <a:cs typeface="Arial" panose="020B0604020202020204" pitchFamily="34" charset="0"/>
              </a:rPr>
              <a:t>hétéroscédasticité</a:t>
            </a:r>
            <a:endParaRPr lang="fr-FR" sz="2000" dirty="0" smtClean="0">
              <a:latin typeface="Arial" panose="020B0604020202020204" pitchFamily="34" charset="0"/>
              <a:cs typeface="Arial" panose="020B0604020202020204" pitchFamily="34" charset="0"/>
            </a:endParaRPr>
          </a:p>
          <a:p>
            <a:pPr lvl="1"/>
            <a:r>
              <a:rPr lang="fr-FR" sz="2000" dirty="0">
                <a:latin typeface="Arial" panose="020B0604020202020204" pitchFamily="34" charset="0"/>
                <a:cs typeface="Arial" panose="020B0604020202020204" pitchFamily="34" charset="0"/>
              </a:rPr>
              <a:t>Q–Q graphique </a:t>
            </a:r>
            <a:r>
              <a:rPr lang="fr-FR" sz="2000" dirty="0" smtClean="0">
                <a:latin typeface="Arial" panose="020B0604020202020204" pitchFamily="34" charset="0"/>
                <a:cs typeface="Arial" panose="020B0604020202020204" pitchFamily="34" charset="0"/>
              </a:rPr>
              <a:t>: quantiles loi </a:t>
            </a:r>
            <a:r>
              <a:rPr lang="fr-FR" sz="2000" dirty="0">
                <a:latin typeface="Arial" panose="020B0604020202020204" pitchFamily="34" charset="0"/>
                <a:cs typeface="Arial" panose="020B0604020202020204" pitchFamily="34" charset="0"/>
              </a:rPr>
              <a:t>normale (0</a:t>
            </a:r>
            <a:r>
              <a:rPr lang="fr-FR" sz="2000" dirty="0" smtClean="0">
                <a:latin typeface="Arial" panose="020B0604020202020204" pitchFamily="34" charset="0"/>
                <a:cs typeface="Arial" panose="020B0604020202020204" pitchFamily="34" charset="0"/>
              </a:rPr>
              <a:t>, var </a:t>
            </a:r>
            <a:r>
              <a:rPr lang="fr-FR" sz="2000" dirty="0">
                <a:latin typeface="Arial" panose="020B0604020202020204" pitchFamily="34" charset="0"/>
                <a:cs typeface="Arial" panose="020B0604020202020204" pitchFamily="34" charset="0"/>
              </a:rPr>
              <a:t>estimée des résidus) </a:t>
            </a:r>
            <a:r>
              <a:rPr lang="fr-FR" sz="2000" dirty="0" smtClean="0">
                <a:latin typeface="Arial" panose="020B0604020202020204" pitchFamily="34" charset="0"/>
                <a:cs typeface="Arial" panose="020B0604020202020204" pitchFamily="34" charset="0"/>
              </a:rPr>
              <a:t>/quantiles </a:t>
            </a:r>
            <a:r>
              <a:rPr lang="fr-FR" sz="2000" dirty="0">
                <a:latin typeface="Arial" panose="020B0604020202020204" pitchFamily="34" charset="0"/>
                <a:cs typeface="Arial" panose="020B0604020202020204" pitchFamily="34" charset="0"/>
              </a:rPr>
              <a:t>des </a:t>
            </a:r>
            <a:r>
              <a:rPr lang="fr-FR" sz="2000" dirty="0" smtClean="0">
                <a:latin typeface="Arial" panose="020B0604020202020204" pitchFamily="34" charset="0"/>
                <a:cs typeface="Arial" panose="020B0604020202020204" pitchFamily="34" charset="0"/>
              </a:rPr>
              <a:t>résidus =&gt; </a:t>
            </a:r>
            <a:r>
              <a:rPr lang="fr-FR" sz="2000" dirty="0">
                <a:latin typeface="Arial" panose="020B0604020202020204" pitchFamily="34" charset="0"/>
                <a:cs typeface="Arial" panose="020B0604020202020204" pitchFamily="34" charset="0"/>
              </a:rPr>
              <a:t>vérifier </a:t>
            </a:r>
            <a:r>
              <a:rPr lang="fr-FR" sz="2000" dirty="0" smtClean="0">
                <a:latin typeface="Arial" panose="020B0604020202020204" pitchFamily="34" charset="0"/>
                <a:cs typeface="Arial" panose="020B0604020202020204" pitchFamily="34" charset="0"/>
              </a:rPr>
              <a:t>résidus normaux</a:t>
            </a:r>
          </a:p>
          <a:p>
            <a:pPr lvl="1"/>
            <a:r>
              <a:rPr lang="fr-FR" sz="2000" dirty="0" smtClean="0">
                <a:latin typeface="Arial" panose="020B0604020202020204" pitchFamily="34" charset="0"/>
                <a:cs typeface="Arial" panose="020B0604020202020204" pitchFamily="34" charset="0"/>
              </a:rPr>
              <a:t>Distribution des résidus </a:t>
            </a:r>
            <a:r>
              <a:rPr lang="fr-FR" sz="2000" dirty="0">
                <a:latin typeface="Arial" panose="020B0604020202020204" pitchFamily="34" charset="0"/>
                <a:cs typeface="Arial" panose="020B0604020202020204" pitchFamily="34" charset="0"/>
              </a:rPr>
              <a:t>=&gt; vérifier résidus normaux</a:t>
            </a:r>
          </a:p>
          <a:p>
            <a:pPr lvl="1"/>
            <a:r>
              <a:rPr lang="fr-FR" sz="2000" dirty="0" smtClean="0">
                <a:latin typeface="Arial" panose="020B0604020202020204" pitchFamily="34" charset="0"/>
                <a:cs typeface="Arial" panose="020B0604020202020204" pitchFamily="34" charset="0"/>
              </a:rPr>
              <a:t>Leverage plot : </a:t>
            </a:r>
            <a:r>
              <a:rPr lang="fr-FR" sz="2000" dirty="0" err="1" smtClean="0">
                <a:latin typeface="Arial" panose="020B0604020202020204" pitchFamily="34" charset="0"/>
                <a:cs typeface="Arial" panose="020B0604020202020204" pitchFamily="34" charset="0"/>
              </a:rPr>
              <a:t>leverage</a:t>
            </a:r>
            <a:r>
              <a:rPr lang="fr-FR" sz="2000" dirty="0" smtClean="0">
                <a:latin typeface="Arial" panose="020B0604020202020204" pitchFamily="34" charset="0"/>
                <a:cs typeface="Arial" panose="020B0604020202020204" pitchFamily="34" charset="0"/>
              </a:rPr>
              <a:t>/résidus standardisés</a:t>
            </a: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392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fr-FR" sz="3200" b="1" dirty="0">
                <a:latin typeface="Arial" panose="020B0604020202020204" pitchFamily="34" charset="0"/>
                <a:cs typeface="Arial" panose="020B0604020202020204" pitchFamily="34" charset="0"/>
              </a:rPr>
              <a:t>Leverage plot</a:t>
            </a:r>
            <a:endParaRPr lang="fr-FR" sz="3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1124744"/>
            <a:ext cx="5840257" cy="278760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62" y="3780995"/>
            <a:ext cx="6096851" cy="3077005"/>
          </a:xfrm>
          <a:prstGeom prst="rect">
            <a:avLst/>
          </a:prstGeom>
        </p:spPr>
      </p:pic>
    </p:spTree>
    <p:extLst>
      <p:ext uri="{BB962C8B-B14F-4D97-AF65-F5344CB8AC3E}">
        <p14:creationId xmlns:p14="http://schemas.microsoft.com/office/powerpoint/2010/main" val="4177257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exemples de modèles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55"/>
            <a:ext cx="7920000" cy="212064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3789040"/>
            <a:ext cx="7920000" cy="2742493"/>
          </a:xfrm>
          <a:prstGeom prst="rect">
            <a:avLst/>
          </a:prstGeom>
        </p:spPr>
      </p:pic>
    </p:spTree>
    <p:extLst>
      <p:ext uri="{BB962C8B-B14F-4D97-AF65-F5344CB8AC3E}">
        <p14:creationId xmlns:p14="http://schemas.microsoft.com/office/powerpoint/2010/main" val="4006578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La librairie </a:t>
            </a:r>
            <a:r>
              <a:rPr lang="fr-FR" sz="3200" b="1" dirty="0" smtClean="0">
                <a:latin typeface="Arial" panose="020B0604020202020204" pitchFamily="34" charset="0"/>
                <a:cs typeface="Arial" panose="020B0604020202020204" pitchFamily="34" charset="0"/>
                <a:hlinkClick r:id="rId2"/>
              </a:rPr>
              <a:t>statsModels </a:t>
            </a:r>
            <a:r>
              <a:rPr lang="fr-FR" sz="3200" b="1" dirty="0" smtClean="0">
                <a:latin typeface="Arial" panose="020B0604020202020204" pitchFamily="34" charset="0"/>
                <a:cs typeface="Arial" panose="020B0604020202020204" pitchFamily="34" charset="0"/>
              </a:rPr>
              <a:t>comporte pleins d’autres fonctionnalités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hlinkClick r:id="rId3"/>
              </a:rPr>
              <a:t>ANOVA</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4"/>
              </a:rPr>
              <a:t>Modèles de durée</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5"/>
              </a:rPr>
              <a:t>Analyse de séries temporelles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6"/>
              </a:rPr>
              <a:t>Imputation de valeurs manquantes : </a:t>
            </a:r>
            <a:r>
              <a:rPr lang="en-US" dirty="0">
                <a:hlinkClick r:id="rId6"/>
              </a:rPr>
              <a:t>Multiple Imputation with Chained </a:t>
            </a:r>
            <a:r>
              <a:rPr lang="en-US" dirty="0" smtClean="0">
                <a:hlinkClick r:id="rId6"/>
              </a:rPr>
              <a:t>Equations (MICE)¶</a:t>
            </a:r>
            <a:endParaRPr lang="en-US" dirty="0" smtClean="0"/>
          </a:p>
          <a:p>
            <a:r>
              <a:rPr lang="en-US" dirty="0" smtClean="0"/>
              <a:t>Tests statistiques</a:t>
            </a:r>
            <a:endParaRPr lang="en-US" dirty="0"/>
          </a:p>
          <a:p>
            <a:r>
              <a:rPr lang="fr-FR" dirty="0" smtClean="0">
                <a:latin typeface="Arial" panose="020B0604020202020204" pitchFamily="34" charset="0"/>
                <a:cs typeface="Arial" panose="020B0604020202020204" pitchFamily="34" charset="0"/>
              </a:rPr>
              <a:t>etc…</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559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018655"/>
          </a:xfrm>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smtClean="0">
                <a:solidFill>
                  <a:srgbClr val="7030A0"/>
                </a:solidFill>
                <a:latin typeface="Arial" panose="020B0604020202020204" pitchFamily="34" charset="0"/>
                <a:cs typeface="Arial" panose="020B0604020202020204" pitchFamily="34" charset="0"/>
              </a:rPr>
              <a:t>7 </a:t>
            </a:r>
            <a:r>
              <a:rPr lang="fr-FR" sz="3200" b="1" dirty="0">
                <a:solidFill>
                  <a:srgbClr val="7030A0"/>
                </a:solidFill>
                <a:latin typeface="Arial" panose="020B0604020202020204" pitchFamily="34" charset="0"/>
                <a:cs typeface="Arial" panose="020B0604020202020204" pitchFamily="34" charset="0"/>
              </a:rPr>
              <a:t>: </a:t>
            </a:r>
            <a:r>
              <a:rPr lang="fr-FR" sz="3200" b="1" dirty="0" smtClean="0">
                <a:solidFill>
                  <a:srgbClr val="7030A0"/>
                </a:solidFill>
                <a:latin typeface="Arial" panose="020B0604020202020204" pitchFamily="34" charset="0"/>
                <a:cs typeface="Arial" panose="020B0604020202020204" pitchFamily="34" charset="0"/>
              </a:rPr>
              <a:t>exemples autres méthodes de machine </a:t>
            </a:r>
            <a:r>
              <a:rPr lang="fr-FR" sz="3200" b="1" dirty="0" smtClean="0">
                <a:solidFill>
                  <a:srgbClr val="7030A0"/>
                </a:solidFill>
                <a:latin typeface="Arial" panose="020B0604020202020204" pitchFamily="34" charset="0"/>
                <a:cs typeface="Arial" panose="020B0604020202020204" pitchFamily="34" charset="0"/>
              </a:rPr>
              <a:t>learning avec scikit-learn</a:t>
            </a:r>
            <a:endParaRPr lang="fr-FR" sz="3200" b="1" dirty="0">
              <a:solidFill>
                <a:srgbClr val="7030A0"/>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308626"/>
            <a:ext cx="1625741" cy="589331"/>
          </a:xfrm>
          <a:prstGeom prst="rect">
            <a:avLst/>
          </a:prstGeom>
        </p:spPr>
      </p:pic>
    </p:spTree>
    <p:extLst>
      <p:ext uri="{BB962C8B-B14F-4D97-AF65-F5344CB8AC3E}">
        <p14:creationId xmlns:p14="http://schemas.microsoft.com/office/powerpoint/2010/main" val="242445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Familles de méthodes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00156"/>
            <a:ext cx="7920000" cy="2311781"/>
          </a:xfrm>
          <a:prstGeom prst="rect">
            <a:avLst/>
          </a:prstGeom>
        </p:spPr>
      </p:pic>
    </p:spTree>
    <p:extLst>
      <p:ext uri="{BB962C8B-B14F-4D97-AF65-F5344CB8AC3E}">
        <p14:creationId xmlns:p14="http://schemas.microsoft.com/office/powerpoint/2010/main" val="99145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52" y="1600200"/>
            <a:ext cx="5600696" cy="4525963"/>
          </a:xfrm>
          <a:prstGeom prst="rect">
            <a:avLst/>
          </a:prstGeom>
        </p:spPr>
      </p:pic>
    </p:spTree>
    <p:extLst>
      <p:ext uri="{BB962C8B-B14F-4D97-AF65-F5344CB8AC3E}">
        <p14:creationId xmlns:p14="http://schemas.microsoft.com/office/powerpoint/2010/main" val="3294109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8575" y="1866887"/>
            <a:ext cx="7546850" cy="3992589"/>
          </a:xfrm>
          <a:prstGeom prst="rect">
            <a:avLst/>
          </a:prstGeom>
        </p:spPr>
      </p:pic>
    </p:spTree>
    <p:extLst>
      <p:ext uri="{BB962C8B-B14F-4D97-AF65-F5344CB8AC3E}">
        <p14:creationId xmlns:p14="http://schemas.microsoft.com/office/powerpoint/2010/main" val="3595049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764704"/>
            <a:ext cx="8229600" cy="5361459"/>
          </a:xfrm>
        </p:spPr>
        <p:txBody>
          <a:bodyPr/>
          <a:lstStyle/>
          <a:p>
            <a:pPr marL="0" indent="0">
              <a:buNone/>
            </a:pPr>
            <a:r>
              <a:rPr lang="fr-FR" dirty="0">
                <a:latin typeface="Arial" panose="020B0604020202020204" pitchFamily="34" charset="0"/>
                <a:cs typeface="Arial" panose="020B0604020202020204" pitchFamily="34" charset="0"/>
              </a:rPr>
              <a:t>méthode « k </a:t>
            </a:r>
            <a:r>
              <a:rPr lang="fr-FR" dirty="0" err="1">
                <a:latin typeface="Arial" panose="020B0604020202020204" pitchFamily="34" charset="0"/>
                <a:cs typeface="Arial" panose="020B0604020202020204" pitchFamily="34" charset="0"/>
              </a:rPr>
              <a:t>fold</a:t>
            </a:r>
            <a:r>
              <a:rPr lang="fr-FR" dirty="0">
                <a:latin typeface="Arial" panose="020B0604020202020204" pitchFamily="34" charset="0"/>
                <a:cs typeface="Arial" panose="020B0604020202020204" pitchFamily="34" charset="0"/>
              </a:rPr>
              <a:t> cross validation » </a:t>
            </a:r>
            <a:r>
              <a:rPr lang="fr-FR" dirty="0" smtClean="0">
                <a:latin typeface="Arial" panose="020B0604020202020204" pitchFamily="34" charset="0"/>
                <a:cs typeface="Arial" panose="020B0604020202020204" pitchFamily="34" charset="0"/>
              </a:rPr>
              <a:t>: découpe </a:t>
            </a:r>
            <a:r>
              <a:rPr lang="fr-FR" dirty="0">
                <a:latin typeface="Arial" panose="020B0604020202020204" pitchFamily="34" charset="0"/>
                <a:cs typeface="Arial" panose="020B0604020202020204" pitchFamily="34" charset="0"/>
              </a:rPr>
              <a:t>aléatoirement l’échantillon de test en k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apprentissage </a:t>
            </a:r>
            <a:r>
              <a:rPr lang="fr-FR" dirty="0">
                <a:latin typeface="Arial" panose="020B0604020202020204" pitchFamily="34" charset="0"/>
                <a:cs typeface="Arial" panose="020B0604020202020204" pitchFamily="34" charset="0"/>
              </a:rPr>
              <a:t>sur k-1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Estimation de la </a:t>
            </a:r>
            <a:r>
              <a:rPr lang="fr-FR" dirty="0">
                <a:latin typeface="Arial" panose="020B0604020202020204" pitchFamily="34" charset="0"/>
                <a:cs typeface="Arial" panose="020B0604020202020204" pitchFamily="34" charset="0"/>
              </a:rPr>
              <a:t>qualité du modèle sur </a:t>
            </a:r>
            <a:r>
              <a:rPr lang="fr-FR" dirty="0" err="1" smtClean="0">
                <a:latin typeface="Arial" panose="020B0604020202020204" pitchFamily="34" charset="0"/>
                <a:cs typeface="Arial" panose="020B0604020202020204" pitchFamily="34" charset="0"/>
              </a:rPr>
              <a:t>k</a:t>
            </a:r>
            <a:r>
              <a:rPr lang="fr-FR" sz="1400" dirty="0" err="1" smtClean="0">
                <a:latin typeface="Arial" panose="020B0604020202020204" pitchFamily="34" charset="0"/>
                <a:cs typeface="Arial" panose="020B0604020202020204" pitchFamily="34" charset="0"/>
              </a:rPr>
              <a:t>ième</a:t>
            </a:r>
            <a:r>
              <a:rPr lang="fr-FR" dirty="0" smtClean="0">
                <a:latin typeface="Arial" panose="020B0604020202020204" pitchFamily="34" charset="0"/>
                <a:cs typeface="Arial" panose="020B0604020202020204" pitchFamily="34" charset="0"/>
              </a:rPr>
              <a:t> partie (donc k évaluations)</a:t>
            </a:r>
          </a:p>
          <a:p>
            <a:pPr marL="0" indent="0">
              <a:buNone/>
            </a:pPr>
            <a:endParaRPr lang="fr-FR" dirty="0">
              <a:latin typeface="Arial" panose="020B0604020202020204" pitchFamily="34" charset="0"/>
              <a:cs typeface="Arial" panose="020B0604020202020204" pitchFamily="34" charset="0"/>
            </a:endParaRPr>
          </a:p>
        </p:txBody>
      </p:sp>
      <p:pic>
        <p:nvPicPr>
          <p:cNvPr id="4" name="Espace réservé du contenu 3"/>
          <p:cNvPicPr>
            <a:picLocks/>
          </p:cNvPicPr>
          <p:nvPr/>
        </p:nvPicPr>
        <p:blipFill>
          <a:blip r:embed="rId2">
            <a:extLst>
              <a:ext uri="{28A0092B-C50C-407E-A947-70E740481C1C}">
                <a14:useLocalDpi xmlns:a14="http://schemas.microsoft.com/office/drawing/2010/main" val="0"/>
              </a:ext>
            </a:extLst>
          </a:blip>
          <a:stretch>
            <a:fillRect/>
          </a:stretch>
        </p:blipFill>
        <p:spPr>
          <a:xfrm>
            <a:off x="107504" y="4077073"/>
            <a:ext cx="8640000" cy="2653732"/>
          </a:xfrm>
          <a:prstGeom prst="rect">
            <a:avLst/>
          </a:prstGeom>
        </p:spPr>
      </p:pic>
    </p:spTree>
    <p:extLst>
      <p:ext uri="{BB962C8B-B14F-4D97-AF65-F5344CB8AC3E}">
        <p14:creationId xmlns:p14="http://schemas.microsoft.com/office/powerpoint/2010/main" val="3355511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92088"/>
          </a:xfrm>
        </p:spPr>
        <p:txBody>
          <a:bodyPr>
            <a:normAutofit/>
          </a:bodyPr>
          <a:lstStyle/>
          <a:p>
            <a:r>
              <a:rPr lang="fr-FR" sz="3200" b="1" dirty="0" smtClean="0">
                <a:latin typeface="Arial" panose="020B0604020202020204" pitchFamily="34" charset="0"/>
                <a:cs typeface="Arial" panose="020B0604020202020204" pitchFamily="34" charset="0"/>
              </a:rPr>
              <a:t>Arbres CART de classification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dirty="0" smtClean="0">
                <a:latin typeface="Arial" panose="020B0604020202020204" pitchFamily="34" charset="0"/>
                <a:cs typeface="Arial" panose="020B0604020202020204" pitchFamily="34" charset="0"/>
              </a:rPr>
              <a:t>Objectif : réduire le plus possible l’impureté des nœuds</a:t>
            </a:r>
          </a:p>
          <a:p>
            <a:pPr marL="0" indent="0">
              <a:buNone/>
            </a:pPr>
            <a:r>
              <a:rPr lang="fr-FR" dirty="0"/>
              <a:t>Δ impureté = i (nœud parent) – proportion </a:t>
            </a:r>
            <a:r>
              <a:rPr lang="fr-FR" dirty="0" err="1"/>
              <a:t>obs</a:t>
            </a:r>
            <a:r>
              <a:rPr lang="fr-FR" dirty="0"/>
              <a:t> nœud gauche * i (nœud gauche) - proportion </a:t>
            </a:r>
            <a:r>
              <a:rPr lang="fr-FR" dirty="0" err="1"/>
              <a:t>obs</a:t>
            </a:r>
            <a:r>
              <a:rPr lang="fr-FR" dirty="0"/>
              <a:t> nœud droit * i (nœud droit</a:t>
            </a:r>
            <a:r>
              <a:rPr lang="fr-FR" dirty="0" smtClean="0"/>
              <a:t>).</a:t>
            </a:r>
          </a:p>
          <a:p>
            <a:pPr marL="0" indent="0">
              <a:buNone/>
            </a:pPr>
            <a:r>
              <a:rPr lang="fr-FR" dirty="0" smtClean="0"/>
              <a:t>i (nœud) </a:t>
            </a:r>
            <a:r>
              <a:rPr lang="fr-FR" dirty="0"/>
              <a:t>= proportion de paires matchs * (1- proportion de paires matchs)</a:t>
            </a:r>
          </a:p>
          <a:p>
            <a:pPr marL="0" indent="0">
              <a:buNone/>
            </a:pPr>
            <a:endParaRPr lang="fr-FR" dirty="0">
              <a:latin typeface="Arial" panose="020B0604020202020204" pitchFamily="34" charset="0"/>
              <a:cs typeface="Arial" panose="020B0604020202020204" pitchFamily="34"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4067944" y="908721"/>
            <a:ext cx="5076056" cy="2952327"/>
          </a:xfrm>
          <a:prstGeom prst="rect">
            <a:avLst/>
          </a:prstGeom>
        </p:spPr>
      </p:pic>
    </p:spTree>
    <p:extLst>
      <p:ext uri="{BB962C8B-B14F-4D97-AF65-F5344CB8AC3E}">
        <p14:creationId xmlns:p14="http://schemas.microsoft.com/office/powerpoint/2010/main" val="16890572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Forêts aléatoires</a:t>
            </a:r>
            <a:endParaRPr lang="fr-FR"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smtClean="0">
                    <a:latin typeface="Arial" panose="020B0604020202020204" pitchFamily="34" charset="0"/>
                    <a:cs typeface="Arial" panose="020B0604020202020204" pitchFamily="34" charset="0"/>
                  </a:rPr>
                  <a:t>Tirage de B échantillon </a:t>
                </a:r>
                <a:r>
                  <a:rPr lang="fr-FR" dirty="0" err="1" smtClean="0">
                    <a:latin typeface="Arial" panose="020B0604020202020204" pitchFamily="34" charset="0"/>
                    <a:cs typeface="Arial" panose="020B0604020202020204" pitchFamily="34" charset="0"/>
                  </a:rPr>
                  <a:t>bootstrap</a:t>
                </a:r>
                <a:r>
                  <a:rPr lang="fr-FR" dirty="0" smtClean="0">
                    <a:latin typeface="Arial" panose="020B0604020202020204" pitchFamily="34" charset="0"/>
                    <a:cs typeface="Arial" panose="020B0604020202020204" pitchFamily="34" charset="0"/>
                  </a:rPr>
                  <a:t> dans l’échantillon d’entrainement</a:t>
                </a:r>
              </a:p>
              <a:p>
                <a:r>
                  <a:rPr lang="fr-FR" dirty="0" smtClean="0">
                    <a:latin typeface="Arial" panose="020B0604020202020204" pitchFamily="34" charset="0"/>
                    <a:cs typeface="Arial" panose="020B0604020202020204" pitchFamily="34" charset="0"/>
                  </a:rPr>
                  <a:t>Construction de arbre type CART pour chacun (mais pour chaque étape on a </a:t>
                </a:r>
                <a14:m>
                  <m:oMath xmlns:m="http://schemas.openxmlformats.org/officeDocument/2006/math">
                    <m:rad>
                      <m:radPr>
                        <m:degHide m:val="on"/>
                        <m:ctrlPr>
                          <a:rPr lang="fr-FR" i="1">
                            <a:latin typeface="Cambria Math"/>
                          </a:rPr>
                        </m:ctrlPr>
                      </m:radPr>
                      <m:deg/>
                      <m:e>
                        <m:r>
                          <a:rPr lang="fr-FR" i="1">
                            <a:latin typeface="Cambria Math"/>
                          </a:rPr>
                          <m:t>𝑛</m:t>
                        </m:r>
                      </m:e>
                    </m:rad>
                  </m:oMath>
                </a14:m>
                <a:r>
                  <a:rPr lang="fr-FR" dirty="0">
                    <a:latin typeface="Arial" panose="020B0604020202020204" pitchFamily="34" charset="0"/>
                    <a:cs typeface="Arial" panose="020B0604020202020204" pitchFamily="34" charset="0"/>
                  </a:rPr>
                  <a:t> variables tirées au hasard parmi les </a:t>
                </a:r>
                <a:r>
                  <a:rPr lang="fr-FR" dirty="0" smtClean="0">
                    <a:latin typeface="Arial" panose="020B0604020202020204" pitchFamily="34" charset="0"/>
                    <a:cs typeface="Arial" panose="020B0604020202020204" pitchFamily="34" charset="0"/>
                  </a:rPr>
                  <a:t>n)</a:t>
                </a:r>
              </a:p>
              <a:p>
                <a:pPr marL="0" indent="0">
                  <a:buNone/>
                </a:pPr>
                <a:endParaRPr lang="fr-FR" dirty="0" smtClean="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Sur </a:t>
                </a:r>
                <a:r>
                  <a:rPr lang="fr-FR" dirty="0" smtClean="0">
                    <a:latin typeface="Arial" panose="020B0604020202020204" pitchFamily="34" charset="0"/>
                    <a:cs typeface="Arial" panose="020B0604020202020204" pitchFamily="34" charset="0"/>
                  </a:rPr>
                  <a:t>les </a:t>
                </a:r>
                <a:r>
                  <a:rPr lang="fr-FR" dirty="0">
                    <a:latin typeface="Arial" panose="020B0604020202020204" pitchFamily="34" charset="0"/>
                    <a:cs typeface="Arial" panose="020B0604020202020204" pitchFamily="34" charset="0"/>
                  </a:rPr>
                  <a:t>nouvelles </a:t>
                </a:r>
                <a:r>
                  <a:rPr lang="fr-FR" dirty="0" smtClean="0">
                    <a:latin typeface="Arial" panose="020B0604020202020204" pitchFamily="34" charset="0"/>
                    <a:cs typeface="Arial" panose="020B0604020202020204" pitchFamily="34" charset="0"/>
                  </a:rPr>
                  <a:t>données :</a:t>
                </a:r>
              </a:p>
              <a:p>
                <a:pPr lvl="1"/>
                <a:r>
                  <a:rPr lang="fr-FR" dirty="0" smtClean="0">
                    <a:latin typeface="Arial" panose="020B0604020202020204" pitchFamily="34" charset="0"/>
                    <a:cs typeface="Arial" panose="020B0604020202020204" pitchFamily="34" charset="0"/>
                  </a:rPr>
                  <a:t>catégorie </a:t>
                </a:r>
                <a:r>
                  <a:rPr lang="fr-FR" dirty="0">
                    <a:latin typeface="Arial" panose="020B0604020202020204" pitchFamily="34" charset="0"/>
                    <a:cs typeface="Arial" panose="020B0604020202020204" pitchFamily="34" charset="0"/>
                  </a:rPr>
                  <a:t>prédite </a:t>
                </a:r>
                <a:r>
                  <a:rPr lang="fr-FR" dirty="0" smtClean="0">
                    <a:latin typeface="Arial" panose="020B0604020202020204" pitchFamily="34" charset="0"/>
                    <a:cs typeface="Arial" panose="020B0604020202020204" pitchFamily="34" charset="0"/>
                  </a:rPr>
                  <a:t>= la plus </a:t>
                </a:r>
                <a:r>
                  <a:rPr lang="fr-FR" dirty="0">
                    <a:latin typeface="Arial" panose="020B0604020202020204" pitchFamily="34" charset="0"/>
                    <a:cs typeface="Arial" panose="020B0604020202020204" pitchFamily="34" charset="0"/>
                  </a:rPr>
                  <a:t>souvent parmi les B </a:t>
                </a:r>
                <a:r>
                  <a:rPr lang="fr-FR" dirty="0" smtClean="0">
                    <a:latin typeface="Arial" panose="020B0604020202020204" pitchFamily="34" charset="0"/>
                    <a:cs typeface="Arial" panose="020B0604020202020204" pitchFamily="34" charset="0"/>
                  </a:rPr>
                  <a:t>arbres </a:t>
                </a:r>
                <a:r>
                  <a:rPr lang="fr-FR" dirty="0">
                    <a:latin typeface="Arial" panose="020B0604020202020204" pitchFamily="34" charset="0"/>
                    <a:cs typeface="Arial" panose="020B0604020202020204" pitchFamily="34" charset="0"/>
                  </a:rPr>
                  <a:t>(vote majoritaire</a:t>
                </a:r>
                <a:r>
                  <a:rPr lang="fr-FR" dirty="0" smtClean="0">
                    <a:latin typeface="Arial" panose="020B0604020202020204" pitchFamily="34" charset="0"/>
                    <a:cs typeface="Arial" panose="020B0604020202020204" pitchFamily="34" charset="0"/>
                  </a:rPr>
                  <a:t>).</a:t>
                </a:r>
              </a:p>
              <a:p>
                <a:pPr lvl="1"/>
                <a:r>
                  <a:rPr lang="fr-FR" dirty="0" smtClean="0">
                    <a:latin typeface="Arial" panose="020B0604020202020204" pitchFamily="34" charset="0"/>
                    <a:cs typeface="Arial" panose="020B0604020202020204" pitchFamily="34" charset="0"/>
                  </a:rPr>
                  <a:t>OU catégorie prédite =catégorie avec la plus forte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et cette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 moyenne des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des B arbres</a:t>
                </a:r>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85" t="-2965" r="-1037"/>
                </a:stretch>
              </a:blipFill>
            </p:spPr>
            <p:txBody>
              <a:bodyPr/>
              <a:lstStyle/>
              <a:p>
                <a:r>
                  <a:rPr lang="fr-FR">
                    <a:noFill/>
                  </a:rPr>
                  <a:t> </a:t>
                </a:r>
              </a:p>
            </p:txBody>
          </p:sp>
        </mc:Fallback>
      </mc:AlternateContent>
    </p:spTree>
    <p:extLst>
      <p:ext uri="{BB962C8B-B14F-4D97-AF65-F5344CB8AC3E}">
        <p14:creationId xmlns:p14="http://schemas.microsoft.com/office/powerpoint/2010/main" val="38302217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La librairie </a:t>
            </a:r>
            <a:r>
              <a:rPr lang="fr-FR" sz="3200" b="1" dirty="0" smtClean="0">
                <a:latin typeface="Arial" panose="020B0604020202020204" pitchFamily="34" charset="0"/>
                <a:cs typeface="Arial" panose="020B0604020202020204" pitchFamily="34" charset="0"/>
                <a:hlinkClick r:id="rId2"/>
              </a:rPr>
              <a:t>scikit-learn</a:t>
            </a:r>
            <a:r>
              <a:rPr lang="fr-FR" sz="3200" b="1" dirty="0" smtClean="0">
                <a:latin typeface="Arial" panose="020B0604020202020204" pitchFamily="34" charset="0"/>
                <a:cs typeface="Arial" panose="020B0604020202020204" pitchFamily="34" charset="0"/>
              </a:rPr>
              <a:t> comporte pleins d’autres fonctionnalités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Régression </a:t>
            </a:r>
            <a:r>
              <a:rPr lang="fr-FR" dirty="0">
                <a:hlinkClick r:id="rId3"/>
              </a:rPr>
              <a:t>R</a:t>
            </a:r>
            <a:r>
              <a:rPr lang="fr-FR" dirty="0" smtClean="0">
                <a:hlinkClick r:id="rId3"/>
              </a:rPr>
              <a:t>idge</a:t>
            </a:r>
            <a:r>
              <a:rPr lang="fr-FR" dirty="0" smtClean="0"/>
              <a:t> et </a:t>
            </a:r>
            <a:r>
              <a:rPr lang="fr-FR" dirty="0" smtClean="0">
                <a:hlinkClick r:id="rId4"/>
              </a:rPr>
              <a:t>Lasso</a:t>
            </a:r>
            <a:endParaRPr lang="fr-FR" dirty="0" smtClean="0"/>
          </a:p>
          <a:p>
            <a:r>
              <a:rPr lang="fr-FR" dirty="0" smtClean="0">
                <a:hlinkClick r:id="rId5"/>
              </a:rPr>
              <a:t>Gradient stochastique</a:t>
            </a:r>
            <a:endParaRPr lang="fr-FR" dirty="0" smtClean="0"/>
          </a:p>
          <a:p>
            <a:r>
              <a:rPr lang="fr-FR" dirty="0" smtClean="0">
                <a:hlinkClick r:id="rId6"/>
              </a:rPr>
              <a:t>Pleins de méthodes de classification</a:t>
            </a:r>
            <a:endParaRPr lang="fr-FR" dirty="0" smtClean="0"/>
          </a:p>
          <a:p>
            <a:r>
              <a:rPr lang="fr-FR" dirty="0" smtClean="0"/>
              <a:t>Etc…</a:t>
            </a:r>
            <a:endParaRPr lang="fr-FR" dirty="0"/>
          </a:p>
        </p:txBody>
      </p:sp>
    </p:spTree>
    <p:extLst>
      <p:ext uri="{BB962C8B-B14F-4D97-AF65-F5344CB8AC3E}">
        <p14:creationId xmlns:p14="http://schemas.microsoft.com/office/powerpoint/2010/main" val="3573502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smtClean="0">
                <a:solidFill>
                  <a:srgbClr val="7030A0"/>
                </a:solidFill>
                <a:latin typeface="Arial" panose="020B0604020202020204" pitchFamily="34" charset="0"/>
                <a:cs typeface="Arial" panose="020B0604020202020204" pitchFamily="34" charset="0"/>
              </a:rPr>
              <a:t>8 </a:t>
            </a:r>
            <a:r>
              <a:rPr lang="fr-FR" sz="3200" b="1" dirty="0">
                <a:solidFill>
                  <a:srgbClr val="7030A0"/>
                </a:solidFill>
                <a:latin typeface="Arial" panose="020B0604020202020204" pitchFamily="34" charset="0"/>
                <a:cs typeface="Arial" panose="020B0604020202020204" pitchFamily="34" charset="0"/>
              </a:rPr>
              <a:t>: </a:t>
            </a:r>
            <a:r>
              <a:rPr lang="fr-FR" sz="3200" b="1" dirty="0" smtClean="0">
                <a:solidFill>
                  <a:srgbClr val="7030A0"/>
                </a:solidFill>
                <a:latin typeface="Arial" panose="020B0604020202020204" pitchFamily="34" charset="0"/>
                <a:cs typeface="Arial" panose="020B0604020202020204" pitchFamily="34" charset="0"/>
              </a:rPr>
              <a:t>autres librairies python pour le data </a:t>
            </a:r>
            <a:r>
              <a:rPr lang="fr-FR" sz="3200" b="1" dirty="0" err="1" smtClean="0">
                <a:solidFill>
                  <a:srgbClr val="7030A0"/>
                </a:solidFill>
                <a:latin typeface="Arial" panose="020B0604020202020204" pitchFamily="34" charset="0"/>
                <a:cs typeface="Arial" panose="020B0604020202020204" pitchFamily="34" charset="0"/>
              </a:rPr>
              <a:t>scientist</a:t>
            </a:r>
            <a:endParaRPr lang="fr-FR" sz="3200" dirty="0"/>
          </a:p>
        </p:txBody>
      </p:sp>
    </p:spTree>
    <p:extLst>
      <p:ext uri="{BB962C8B-B14F-4D97-AF65-F5344CB8AC3E}">
        <p14:creationId xmlns:p14="http://schemas.microsoft.com/office/powerpoint/2010/main" val="1048741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 librairies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Traitement du langage naturel et text </a:t>
            </a:r>
            <a:r>
              <a:rPr lang="fr-FR" dirty="0" err="1" smtClean="0"/>
              <a:t>mining</a:t>
            </a:r>
            <a:r>
              <a:rPr lang="fr-FR" dirty="0" smtClean="0"/>
              <a:t> : </a:t>
            </a:r>
            <a:r>
              <a:rPr lang="fr-FR" dirty="0" smtClean="0">
                <a:hlinkClick r:id="rId2"/>
              </a:rPr>
              <a:t>NLTK</a:t>
            </a:r>
            <a:endParaRPr lang="fr-FR" dirty="0" smtClean="0"/>
          </a:p>
          <a:p>
            <a:r>
              <a:rPr lang="fr-FR" dirty="0" smtClean="0"/>
              <a:t>Réseaux de neurones : </a:t>
            </a:r>
            <a:r>
              <a:rPr lang="fr-FR" dirty="0" smtClean="0">
                <a:hlinkClick r:id="rId3"/>
              </a:rPr>
              <a:t>keras </a:t>
            </a:r>
            <a:r>
              <a:rPr lang="fr-FR" dirty="0" smtClean="0"/>
              <a:t>avec TensorFlow</a:t>
            </a:r>
            <a:endParaRPr lang="fr-FR" dirty="0"/>
          </a:p>
        </p:txBody>
      </p:sp>
    </p:spTree>
    <p:extLst>
      <p:ext uri="{BB962C8B-B14F-4D97-AF65-F5344CB8AC3E}">
        <p14:creationId xmlns:p14="http://schemas.microsoft.com/office/powerpoint/2010/main" val="1337697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a:solidFill>
                  <a:srgbClr val="7030A0"/>
                </a:solidFill>
                <a:latin typeface="Arial" panose="020B0604020202020204" pitchFamily="34" charset="0"/>
                <a:cs typeface="Arial" panose="020B0604020202020204" pitchFamily="34" charset="0"/>
              </a:rPr>
              <a:t>9</a:t>
            </a:r>
            <a:r>
              <a:rPr lang="fr-FR" sz="3200" b="1" dirty="0" smtClean="0">
                <a:solidFill>
                  <a:srgbClr val="7030A0"/>
                </a:solidFill>
                <a:latin typeface="Arial" panose="020B0604020202020204" pitchFamily="34" charset="0"/>
                <a:cs typeface="Arial" panose="020B0604020202020204" pitchFamily="34" charset="0"/>
              </a:rPr>
              <a:t> </a:t>
            </a:r>
            <a:r>
              <a:rPr lang="fr-FR" sz="3200" b="1" dirty="0">
                <a:solidFill>
                  <a:srgbClr val="7030A0"/>
                </a:solidFill>
                <a:latin typeface="Arial" panose="020B0604020202020204" pitchFamily="34" charset="0"/>
                <a:cs typeface="Arial" panose="020B0604020202020204" pitchFamily="34" charset="0"/>
              </a:rPr>
              <a:t>: sujets transverses</a:t>
            </a:r>
          </a:p>
        </p:txBody>
      </p:sp>
    </p:spTree>
    <p:extLst>
      <p:ext uri="{BB962C8B-B14F-4D97-AF65-F5344CB8AC3E}">
        <p14:creationId xmlns:p14="http://schemas.microsoft.com/office/powerpoint/2010/main" val="1486631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Une autre façon de travailler : les notebooks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Code python</a:t>
            </a:r>
          </a:p>
          <a:p>
            <a:r>
              <a:rPr lang="fr-FR" dirty="0" smtClean="0">
                <a:latin typeface="Arial" panose="020B0604020202020204" pitchFamily="34" charset="0"/>
                <a:cs typeface="Arial" panose="020B0604020202020204" pitchFamily="34" charset="0"/>
              </a:rPr>
              <a:t>Documentation en markdown , possibilité d’écrire des </a:t>
            </a:r>
            <a:r>
              <a:rPr lang="fr-FR" dirty="0" smtClean="0">
                <a:latin typeface="Arial" panose="020B0604020202020204" pitchFamily="34" charset="0"/>
                <a:cs typeface="Arial" panose="020B0604020202020204" pitchFamily="34" charset="0"/>
                <a:hlinkClick r:id="rId2"/>
              </a:rPr>
              <a:t>équations mathématiques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Exports dans de nombreux formats possible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216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Commandes </a:t>
            </a:r>
            <a:r>
              <a:rPr lang="fr-FR" sz="3200" b="1" dirty="0" err="1" smtClean="0">
                <a:latin typeface="Arial" panose="020B0604020202020204" pitchFamily="34" charset="0"/>
                <a:cs typeface="Arial" panose="020B0604020202020204" pitchFamily="34" charset="0"/>
              </a:rPr>
              <a:t>pip</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Installer une librairie=&gt; </a:t>
            </a:r>
            <a:r>
              <a:rPr lang="fr-FR" dirty="0" err="1" smtClean="0"/>
              <a:t>pip</a:t>
            </a:r>
            <a:r>
              <a:rPr lang="fr-FR" dirty="0" smtClean="0"/>
              <a:t> </a:t>
            </a:r>
            <a:r>
              <a:rPr lang="fr-FR" dirty="0" err="1" smtClean="0"/>
              <a:t>install</a:t>
            </a:r>
            <a:r>
              <a:rPr lang="fr-FR" dirty="0" smtClean="0"/>
              <a:t> </a:t>
            </a:r>
            <a:r>
              <a:rPr lang="fr-FR" dirty="0" err="1" smtClean="0"/>
              <a:t>nomLibrairie</a:t>
            </a:r>
            <a:endParaRPr lang="fr-FR" dirty="0" smtClean="0"/>
          </a:p>
          <a:p>
            <a:r>
              <a:rPr lang="fr-FR" dirty="0" smtClean="0"/>
              <a:t>Version actuelle =&gt; </a:t>
            </a:r>
            <a:r>
              <a:rPr lang="fr-FR" dirty="0" err="1" smtClean="0"/>
              <a:t>pip</a:t>
            </a:r>
            <a:r>
              <a:rPr lang="fr-FR" dirty="0" smtClean="0"/>
              <a:t> show </a:t>
            </a:r>
            <a:r>
              <a:rPr lang="fr-FR" dirty="0" err="1" smtClean="0"/>
              <a:t>nomLibrairie</a:t>
            </a:r>
            <a:endParaRPr lang="fr-FR" dirty="0" smtClean="0"/>
          </a:p>
          <a:p>
            <a:r>
              <a:rPr lang="fr-FR" dirty="0" smtClean="0"/>
              <a:t>Upgrade librairie =&gt;</a:t>
            </a:r>
            <a:r>
              <a:rPr lang="fr-FR" dirty="0" err="1"/>
              <a:t>pip</a:t>
            </a:r>
            <a:r>
              <a:rPr lang="fr-FR" dirty="0"/>
              <a:t> </a:t>
            </a:r>
            <a:r>
              <a:rPr lang="fr-FR" dirty="0" err="1"/>
              <a:t>install</a:t>
            </a:r>
            <a:r>
              <a:rPr lang="fr-FR" dirty="0"/>
              <a:t> </a:t>
            </a:r>
            <a:r>
              <a:rPr lang="fr-FR" dirty="0" smtClean="0"/>
              <a:t>–upgrade </a:t>
            </a:r>
            <a:r>
              <a:rPr lang="fr-FR" dirty="0" err="1" smtClean="0"/>
              <a:t>nomLibrairie</a:t>
            </a:r>
            <a:endParaRPr lang="fr-FR" dirty="0"/>
          </a:p>
          <a:p>
            <a:endParaRPr lang="fr-FR" dirty="0"/>
          </a:p>
        </p:txBody>
      </p:sp>
    </p:spTree>
    <p:extLst>
      <p:ext uri="{BB962C8B-B14F-4D97-AF65-F5344CB8AC3E}">
        <p14:creationId xmlns:p14="http://schemas.microsoft.com/office/powerpoint/2010/main" val="36038304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Performances : </a:t>
            </a:r>
            <a:r>
              <a:rPr lang="fr-FR" sz="3200" b="1" dirty="0" err="1" smtClean="0">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smtClean="0">
                <a:latin typeface="Arial" panose="020B0604020202020204" pitchFamily="34" charset="0"/>
                <a:cs typeface="Arial" panose="020B0604020202020204" pitchFamily="34" charset="0"/>
              </a:rPr>
              <a:t>Parallélisation</a:t>
            </a:r>
            <a:r>
              <a:rPr lang="fr-FR" dirty="0" smtClean="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a:t>
            </a:r>
            <a:r>
              <a:rPr lang="en-US" u="sng"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hlinkClick r:id="rId2"/>
              </a:rPr>
              <a:t>Exemple</a:t>
            </a:r>
            <a:endParaRPr lang="fr-FR" u="sng" dirty="0" smtClean="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Zen of python</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Tests </a:t>
            </a:r>
            <a:r>
              <a:rPr lang="fr-FR" dirty="0">
                <a:latin typeface="Arial" panose="020B0604020202020204" pitchFamily="34" charset="0"/>
                <a:cs typeface="Arial" panose="020B0604020202020204" pitchFamily="34" charset="0"/>
              </a:rPr>
              <a:t>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Les </a:t>
            </a:r>
            <a:r>
              <a:rPr lang="fr-FR" dirty="0" smtClean="0">
                <a:latin typeface="Arial" panose="020B0604020202020204" pitchFamily="34" charset="0"/>
                <a:cs typeface="Arial" panose="020B0604020202020204" pitchFamily="34" charset="0"/>
              </a:rPr>
              <a:t>environnements virtuels</a:t>
            </a:r>
            <a:endParaRPr lang="fr-FR"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11069</TotalTime>
  <Words>1140</Words>
  <Application>Microsoft Office PowerPoint</Application>
  <PresentationFormat>Affichage à l'écran (4:3)</PresentationFormat>
  <Paragraphs>231</Paragraphs>
  <Slides>58</Slides>
  <Notes>0</Notes>
  <HiddenSlides>0</HiddenSlides>
  <MMClips>0</MMClips>
  <ScaleCrop>false</ScaleCrop>
  <HeadingPairs>
    <vt:vector size="4" baseType="variant">
      <vt:variant>
        <vt:lpstr>Thème</vt:lpstr>
      </vt:variant>
      <vt:variant>
        <vt:i4>1</vt:i4>
      </vt:variant>
      <vt:variant>
        <vt:lpstr>Titres des diapositives</vt:lpstr>
      </vt:variant>
      <vt:variant>
        <vt:i4>58</vt:i4>
      </vt:variant>
    </vt:vector>
  </HeadingPairs>
  <TitlesOfParts>
    <vt:vector size="59" baseType="lpstr">
      <vt:lpstr>Thème Office</vt:lpstr>
      <vt:lpstr>Alternatives à SAS :  Initiation à python</vt:lpstr>
      <vt:lpstr>Objectifs de la formation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en Python avec Numpy et Pandas</vt:lpstr>
      <vt:lpstr>Traiter les données prend du temps</vt:lpstr>
      <vt:lpstr>Slicing avec Numpy</vt:lpstr>
      <vt:lpstr>Reshaping avec Numpy</vt:lpstr>
      <vt:lpstr>Structures de données Pandas</vt:lpstr>
      <vt:lpstr>dataframe data préparation : imports/doublons/conversions</vt:lpstr>
      <vt:lpstr>dataframe data préparation : valeurs manquantes</vt:lpstr>
      <vt:lpstr>dataframe data préparation : traitement données</vt:lpstr>
      <vt:lpstr>dataframe data préparation : jointures</vt:lpstr>
      <vt:lpstr>Imports/exports/sauvegardes</vt:lpstr>
      <vt:lpstr>Partie 4 : statistiques descriptives en Python avec Pandas</vt:lpstr>
      <vt:lpstr>Dataframe statistiques descriptives</vt:lpstr>
      <vt:lpstr>Partie 5 : graphiques en Python avec matplotlib, seaborn, Bokey et Plotly</vt:lpstr>
      <vt:lpstr>Dataframe graphiques : introduction</vt:lpstr>
      <vt:lpstr>Quartet d’Ascombe</vt:lpstr>
      <vt:lpstr>Dataframe graphiques</vt:lpstr>
      <vt:lpstr>Boites à moustaches/boxplot rappel</vt:lpstr>
      <vt:lpstr>Graphiques pour le web : Bokeh ou Plotly</vt:lpstr>
      <vt:lpstr>Partie 6 : statistiques en Python avec StatsModels</vt:lpstr>
      <vt:lpstr>Régression linéaire avec statsModels</vt:lpstr>
      <vt:lpstr>Leverage plot</vt:lpstr>
      <vt:lpstr>Quelques exemples de modèles</vt:lpstr>
      <vt:lpstr>La librairie statsModels comporte pleins d’autres fonctionnalités</vt:lpstr>
      <vt:lpstr>Partie 7 : exemples autres méthodes de machine learning avec scikit-learn</vt:lpstr>
      <vt:lpstr>Familles de méthodes</vt:lpstr>
      <vt:lpstr>SVM</vt:lpstr>
      <vt:lpstr>SVM</vt:lpstr>
      <vt:lpstr>SVM</vt:lpstr>
      <vt:lpstr>Arbres CART de classification</vt:lpstr>
      <vt:lpstr>Forêts aléatoires</vt:lpstr>
      <vt:lpstr>La librairie scikit-learn comporte pleins d’autres fonctionnalités</vt:lpstr>
      <vt:lpstr>Partie 8 : autres librairies python pour le data scientist</vt:lpstr>
      <vt:lpstr>Autres librairies</vt:lpstr>
      <vt:lpstr>Partie 9 : sujets transverses</vt:lpstr>
      <vt:lpstr>Une autre façon de travailler : les notebooks</vt:lpstr>
      <vt:lpstr>Commandes pip</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192</cp:revision>
  <dcterms:created xsi:type="dcterms:W3CDTF">2018-11-22T13:29:47Z</dcterms:created>
  <dcterms:modified xsi:type="dcterms:W3CDTF">2019-04-08T13:44:26Z</dcterms:modified>
</cp:coreProperties>
</file>