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09" r:id="rId4"/>
    <p:sldId id="311" r:id="rId5"/>
    <p:sldId id="312" r:id="rId6"/>
    <p:sldId id="313" r:id="rId7"/>
    <p:sldId id="314" r:id="rId8"/>
    <p:sldId id="315" r:id="rId9"/>
    <p:sldId id="310" r:id="rId10"/>
    <p:sldId id="326" r:id="rId11"/>
    <p:sldId id="325" r:id="rId12"/>
    <p:sldId id="316" r:id="rId13"/>
    <p:sldId id="317" r:id="rId14"/>
    <p:sldId id="319" r:id="rId15"/>
    <p:sldId id="320" r:id="rId16"/>
    <p:sldId id="321" r:id="rId17"/>
    <p:sldId id="322" r:id="rId18"/>
    <p:sldId id="323" r:id="rId19"/>
    <p:sldId id="329" r:id="rId20"/>
    <p:sldId id="330" r:id="rId21"/>
    <p:sldId id="331" r:id="rId22"/>
    <p:sldId id="332" r:id="rId23"/>
    <p:sldId id="328" r:id="rId24"/>
    <p:sldId id="327" r:id="rId25"/>
    <p:sldId id="333" r:id="rId26"/>
    <p:sldId id="334" r:id="rId27"/>
    <p:sldId id="308"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29/03/2019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29/03/2019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29/03/2019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29/03/2019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29/03/2019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65F0E4A-4BC1-45D8-AEB9-09F4A4417523}" type="datetimeFigureOut">
              <a:rPr lang="fr-FR" smtClean="0"/>
              <a:t>29/03/2019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65F0E4A-4BC1-45D8-AEB9-09F4A4417523}" type="datetimeFigureOut">
              <a:rPr lang="fr-FR" smtClean="0"/>
              <a:t>29/03/2019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65F0E4A-4BC1-45D8-AEB9-09F4A4417523}" type="datetimeFigureOut">
              <a:rPr lang="fr-FR" smtClean="0"/>
              <a:t>29/03/2019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29/03/2019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29/03/2019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29/03/2019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29/03/2019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jybaudot.fr/Stats/kurtosis.html" TargetMode="External"/><Relationship Id="rId2" Type="http://schemas.openxmlformats.org/officeDocument/2006/relationships/hyperlink" Target="http://www.jybaudot.fr/Stats/skewnes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smtClean="0">
                <a:solidFill>
                  <a:srgbClr val="7030A0"/>
                </a:solidFill>
                <a:latin typeface="Arial" panose="020B0604020202020204" pitchFamily="34" charset="0"/>
                <a:cs typeface="Arial" panose="020B0604020202020204" pitchFamily="34" charset="0"/>
              </a:rPr>
              <a:t>Alternatives </a:t>
            </a:r>
            <a:r>
              <a:rPr lang="fr-FR" b="1" dirty="0">
                <a:solidFill>
                  <a:srgbClr val="7030A0"/>
                </a:solidFill>
                <a:latin typeface="Arial" panose="020B0604020202020204" pitchFamily="34" charset="0"/>
                <a:cs typeface="Arial" panose="020B0604020202020204" pitchFamily="34" charset="0"/>
              </a:rPr>
              <a:t>à </a:t>
            </a:r>
            <a:r>
              <a:rPr lang="fr-FR" b="1" dirty="0" smtClean="0">
                <a:solidFill>
                  <a:srgbClr val="7030A0"/>
                </a:solidFill>
                <a:latin typeface="Arial" panose="020B0604020202020204" pitchFamily="34" charset="0"/>
                <a:cs typeface="Arial" panose="020B0604020202020204" pitchFamily="34" charset="0"/>
              </a:rPr>
              <a:t>SAS : </a:t>
            </a:r>
            <a:r>
              <a:rPr lang="fr-FR" b="1" dirty="0">
                <a:solidFill>
                  <a:srgbClr val="7030A0"/>
                </a:solidFill>
                <a:latin typeface="Arial" panose="020B0604020202020204" pitchFamily="34" charset="0"/>
                <a:cs typeface="Arial" panose="020B0604020202020204" pitchFamily="34" charset="0"/>
              </a:rPr>
              <a:t/>
            </a:r>
            <a:br>
              <a:rPr lang="fr-FR" b="1" dirty="0">
                <a:solidFill>
                  <a:srgbClr val="7030A0"/>
                </a:solidFill>
                <a:latin typeface="Arial" panose="020B0604020202020204" pitchFamily="34" charset="0"/>
                <a:cs typeface="Arial" panose="020B0604020202020204" pitchFamily="34" charset="0"/>
              </a:rPr>
            </a:br>
            <a:r>
              <a:rPr lang="fr-FR" b="1" dirty="0" smtClean="0">
                <a:solidFill>
                  <a:srgbClr val="7030A0"/>
                </a:solidFill>
                <a:latin typeface="Arial" panose="020B0604020202020204" pitchFamily="34" charset="0"/>
                <a:cs typeface="Arial" panose="020B0604020202020204" pitchFamily="34" charset="0"/>
              </a:rPr>
              <a:t>Initiation </a:t>
            </a:r>
            <a:r>
              <a:rPr lang="fr-FR" b="1" dirty="0">
                <a:solidFill>
                  <a:srgbClr val="7030A0"/>
                </a:solidFill>
                <a:latin typeface="Arial" panose="020B0604020202020204" pitchFamily="34" charset="0"/>
                <a:cs typeface="Arial" panose="020B0604020202020204" pitchFamily="34" charset="0"/>
              </a:rPr>
              <a:t>à </a:t>
            </a:r>
            <a:r>
              <a:rPr lang="fr-FR" b="1" dirty="0" smtClean="0">
                <a:solidFill>
                  <a:srgbClr val="7030A0"/>
                </a:solidFill>
                <a:latin typeface="Arial" panose="020B0604020202020204" pitchFamily="34" charset="0"/>
                <a:cs typeface="Arial" panose="020B0604020202020204" pitchFamily="34" charset="0"/>
              </a:rPr>
              <a:t>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smtClean="0">
                <a:solidFill>
                  <a:srgbClr val="7030A0"/>
                </a:solidFill>
                <a:latin typeface="Arial" panose="020B0604020202020204" pitchFamily="34" charset="0"/>
                <a:cs typeface="Arial" panose="020B0604020202020204" pitchFamily="34" charset="0"/>
              </a:rPr>
              <a:t>Loïc </a:t>
            </a:r>
            <a:r>
              <a:rPr lang="fr-FR" dirty="0" err="1" smtClean="0">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Python pour la </a:t>
            </a:r>
            <a:r>
              <a:rPr lang="fr-FR" sz="3200" b="1" dirty="0" err="1" smtClean="0">
                <a:latin typeface="Arial" panose="020B0604020202020204" pitchFamily="34" charset="0"/>
                <a:cs typeface="Arial" panose="020B0604020202020204" pitchFamily="34" charset="0"/>
              </a:rPr>
              <a:t>datascience</a:t>
            </a:r>
            <a:r>
              <a:rPr lang="fr-FR" sz="3200" b="1" dirty="0" smtClean="0">
                <a:latin typeface="Arial" panose="020B0604020202020204" pitchFamily="34" charset="0"/>
                <a:cs typeface="Arial" panose="020B0604020202020204" pitchFamily="34" charset="0"/>
              </a:rPr>
              <a:t> : les principales librairies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a:bodyPr>
          <a:lstStyle/>
          <a:p>
            <a:r>
              <a:rPr lang="fr-FR" sz="2400" b="1" dirty="0" err="1" smtClean="0">
                <a:latin typeface="Arial" panose="020B0604020202020204" pitchFamily="34" charset="0"/>
                <a:cs typeface="Arial" panose="020B0604020202020204" pitchFamily="34" charset="0"/>
              </a:rPr>
              <a:t>Numpy</a:t>
            </a:r>
            <a:r>
              <a:rPr lang="fr-FR" sz="2400" b="1" dirty="0" smtClean="0">
                <a:latin typeface="Arial" panose="020B0604020202020204" pitchFamily="34" charset="0"/>
                <a:cs typeface="Arial" panose="020B0604020202020204" pitchFamily="34" charset="0"/>
              </a:rPr>
              <a:t> : </a:t>
            </a:r>
            <a:r>
              <a:rPr lang="fr-FR" sz="2000" dirty="0" smtClean="0">
                <a:latin typeface="Arial" panose="020B0604020202020204" pitchFamily="34" charset="0"/>
                <a:cs typeface="Arial" panose="020B0604020202020204" pitchFamily="34" charset="0"/>
              </a:rPr>
              <a:t>manipulation de</a:t>
            </a:r>
            <a:r>
              <a:rPr lang="fr-FR" sz="2000" dirty="0">
                <a:latin typeface="Arial" panose="020B0604020202020204" pitchFamily="34" charset="0"/>
                <a:cs typeface="Arial" panose="020B0604020202020204" pitchFamily="34" charset="0"/>
              </a:rPr>
              <a:t> </a:t>
            </a:r>
            <a:r>
              <a:rPr lang="fr-FR" sz="2000" dirty="0" smtClean="0">
                <a:latin typeface="Arial" panose="020B0604020202020204" pitchFamily="34" charset="0"/>
                <a:cs typeface="Arial" panose="020B0604020202020204" pitchFamily="34" charset="0"/>
              </a:rPr>
              <a:t>tableaux multidimensionnels + fonctions </a:t>
            </a:r>
            <a:r>
              <a:rPr lang="fr-FR" sz="2000" dirty="0">
                <a:latin typeface="Arial" panose="020B0604020202020204" pitchFamily="34" charset="0"/>
                <a:cs typeface="Arial" panose="020B0604020202020204" pitchFamily="34" charset="0"/>
              </a:rPr>
              <a:t>mathématiques </a:t>
            </a:r>
            <a:r>
              <a:rPr lang="fr-FR" sz="2000" dirty="0" smtClean="0">
                <a:latin typeface="Arial" panose="020B0604020202020204" pitchFamily="34" charset="0"/>
                <a:cs typeface="Arial" panose="020B0604020202020204" pitchFamily="34" charset="0"/>
              </a:rPr>
              <a:t>dessus.</a:t>
            </a:r>
          </a:p>
          <a:p>
            <a:r>
              <a:rPr lang="fr-FR" sz="2400" b="1" dirty="0" smtClean="0">
                <a:latin typeface="Arial" panose="020B0604020202020204" pitchFamily="34" charset="0"/>
                <a:cs typeface="Arial" panose="020B0604020202020204" pitchFamily="34" charset="0"/>
              </a:rPr>
              <a:t>Pandas</a:t>
            </a:r>
            <a:r>
              <a:rPr lang="fr-FR" sz="2000" dirty="0" smtClean="0">
                <a:latin typeface="Arial" panose="020B0604020202020204" pitchFamily="34" charset="0"/>
                <a:cs typeface="Arial" panose="020B0604020202020204" pitchFamily="34" charset="0"/>
              </a:rPr>
              <a:t> : manipulation de données + statistiques descriptives</a:t>
            </a:r>
          </a:p>
          <a:p>
            <a:r>
              <a:rPr lang="fr-FR" sz="2400" b="1" dirty="0" err="1" smtClean="0">
                <a:latin typeface="Arial" panose="020B0604020202020204" pitchFamily="34" charset="0"/>
                <a:cs typeface="Arial" panose="020B0604020202020204" pitchFamily="34" charset="0"/>
              </a:rPr>
              <a:t>Statsmodels</a:t>
            </a:r>
            <a:r>
              <a:rPr lang="fr-FR" sz="2000" dirty="0" smtClean="0">
                <a:latin typeface="Arial" panose="020B0604020202020204" pitchFamily="34" charset="0"/>
                <a:cs typeface="Arial" panose="020B0604020202020204" pitchFamily="34" charset="0"/>
              </a:rPr>
              <a:t> : économétrie, séries temporelles</a:t>
            </a:r>
          </a:p>
          <a:p>
            <a:r>
              <a:rPr lang="fr-FR" sz="2400" b="1" dirty="0" err="1" smtClean="0">
                <a:latin typeface="Arial" panose="020B0604020202020204" pitchFamily="34" charset="0"/>
                <a:cs typeface="Arial" panose="020B0604020202020204" pitchFamily="34" charset="0"/>
              </a:rPr>
              <a:t>Scikit</a:t>
            </a:r>
            <a:r>
              <a:rPr lang="fr-FR" sz="2400" b="1" dirty="0" smtClean="0">
                <a:latin typeface="Arial" panose="020B0604020202020204" pitchFamily="34" charset="0"/>
                <a:cs typeface="Arial" panose="020B0604020202020204" pitchFamily="34" charset="0"/>
              </a:rPr>
              <a:t> </a:t>
            </a:r>
            <a:r>
              <a:rPr lang="fr-FR" sz="2400" b="1" dirty="0" err="1" smtClean="0">
                <a:latin typeface="Arial" panose="020B0604020202020204" pitchFamily="34" charset="0"/>
                <a:cs typeface="Arial" panose="020B0604020202020204" pitchFamily="34" charset="0"/>
              </a:rPr>
              <a:t>learn</a:t>
            </a:r>
            <a:r>
              <a:rPr lang="fr-FR" sz="2400" b="1" dirty="0" smtClean="0">
                <a:latin typeface="Arial" panose="020B0604020202020204" pitchFamily="34" charset="0"/>
                <a:cs typeface="Arial" panose="020B0604020202020204" pitchFamily="34" charset="0"/>
              </a:rPr>
              <a:t> </a:t>
            </a:r>
            <a:r>
              <a:rPr lang="fr-FR" sz="2000" dirty="0" smtClean="0">
                <a:latin typeface="Arial" panose="020B0604020202020204" pitchFamily="34" charset="0"/>
                <a:cs typeface="Arial" panose="020B0604020202020204" pitchFamily="34" charset="0"/>
              </a:rPr>
              <a:t>: machine </a:t>
            </a:r>
            <a:r>
              <a:rPr lang="fr-FR" sz="2000" dirty="0" err="1" smtClean="0">
                <a:latin typeface="Arial" panose="020B0604020202020204" pitchFamily="34" charset="0"/>
                <a:cs typeface="Arial" panose="020B0604020202020204" pitchFamily="34" charset="0"/>
              </a:rPr>
              <a:t>learning</a:t>
            </a:r>
            <a:r>
              <a:rPr lang="fr-FR" sz="2000" dirty="0" smtClean="0">
                <a:latin typeface="Arial" panose="020B0604020202020204" pitchFamily="34" charset="0"/>
                <a:cs typeface="Arial" panose="020B0604020202020204" pitchFamily="34" charset="0"/>
              </a:rPr>
              <a:t> notamment : « classification » (SVM, forêts aléatoires, </a:t>
            </a:r>
            <a:r>
              <a:rPr lang="fr-FR" sz="2000" dirty="0" err="1" smtClean="0">
                <a:latin typeface="Arial" panose="020B0604020202020204" pitchFamily="34" charset="0"/>
                <a:cs typeface="Arial" panose="020B0604020202020204" pitchFamily="34" charset="0"/>
              </a:rPr>
              <a:t>etc</a:t>
            </a:r>
            <a:r>
              <a:rPr lang="fr-FR" sz="2000" dirty="0" smtClean="0">
                <a:latin typeface="Arial" panose="020B0604020202020204" pitchFamily="34" charset="0"/>
                <a:cs typeface="Arial" panose="020B0604020202020204" pitchFamily="34" charset="0"/>
              </a:rPr>
              <a:t>) , réduction de dimension (ACP, </a:t>
            </a:r>
            <a:r>
              <a:rPr lang="fr-FR" sz="2000" dirty="0" err="1" smtClean="0">
                <a:latin typeface="Arial" panose="020B0604020202020204" pitchFamily="34" charset="0"/>
                <a:cs typeface="Arial" panose="020B0604020202020204" pitchFamily="34" charset="0"/>
              </a:rPr>
              <a:t>etc</a:t>
            </a:r>
            <a:r>
              <a:rPr lang="fr-FR" sz="2000" dirty="0" smtClean="0">
                <a:latin typeface="Arial" panose="020B0604020202020204" pitchFamily="34" charset="0"/>
                <a:cs typeface="Arial" panose="020B0604020202020204" pitchFamily="34" charset="0"/>
              </a:rPr>
              <a:t>), « </a:t>
            </a:r>
            <a:r>
              <a:rPr lang="fr-FR" sz="2000" dirty="0" err="1" smtClean="0">
                <a:latin typeface="Arial" panose="020B0604020202020204" pitchFamily="34" charset="0"/>
                <a:cs typeface="Arial" panose="020B0604020202020204" pitchFamily="34" charset="0"/>
              </a:rPr>
              <a:t>clustering</a:t>
            </a:r>
            <a:r>
              <a:rPr lang="fr-FR" sz="2000" dirty="0" smtClean="0">
                <a:latin typeface="Arial" panose="020B0604020202020204" pitchFamily="34" charset="0"/>
                <a:cs typeface="Arial" panose="020B0604020202020204" pitchFamily="34" charset="0"/>
              </a:rPr>
              <a:t> » (CAH, k </a:t>
            </a:r>
            <a:r>
              <a:rPr lang="fr-FR" sz="2000" dirty="0" err="1" smtClean="0">
                <a:latin typeface="Arial" panose="020B0604020202020204" pitchFamily="34" charset="0"/>
                <a:cs typeface="Arial" panose="020B0604020202020204" pitchFamily="34" charset="0"/>
              </a:rPr>
              <a:t>means</a:t>
            </a:r>
            <a:r>
              <a:rPr lang="fr-FR" sz="2000" dirty="0" smtClean="0">
                <a:latin typeface="Arial" panose="020B0604020202020204" pitchFamily="34" charset="0"/>
                <a:cs typeface="Arial" panose="020B0604020202020204" pitchFamily="34" charset="0"/>
              </a:rPr>
              <a:t>, </a:t>
            </a:r>
            <a:r>
              <a:rPr lang="fr-FR" sz="2000" dirty="0" err="1" smtClean="0">
                <a:latin typeface="Arial" panose="020B0604020202020204" pitchFamily="34" charset="0"/>
                <a:cs typeface="Arial" panose="020B0604020202020204" pitchFamily="34" charset="0"/>
              </a:rPr>
              <a:t>etc</a:t>
            </a:r>
            <a:r>
              <a:rPr lang="fr-FR" sz="2000" dirty="0" smtClean="0">
                <a:latin typeface="Arial" panose="020B0604020202020204" pitchFamily="34" charset="0"/>
                <a:cs typeface="Arial" panose="020B0604020202020204" pitchFamily="34" charset="0"/>
              </a:rPr>
              <a:t>), aide pour la sélection de modèle.</a:t>
            </a:r>
          </a:p>
          <a:p>
            <a:r>
              <a:rPr lang="fr-FR" sz="2400" b="1" dirty="0" smtClean="0">
                <a:latin typeface="Arial" panose="020B0604020202020204" pitchFamily="34" charset="0"/>
                <a:cs typeface="Arial" panose="020B0604020202020204" pitchFamily="34" charset="0"/>
              </a:rPr>
              <a:t>Visualisation</a:t>
            </a:r>
            <a:r>
              <a:rPr lang="fr-FR" sz="2000" dirty="0" smtClean="0">
                <a:latin typeface="Arial" panose="020B0604020202020204" pitchFamily="34" charset="0"/>
                <a:cs typeface="Arial" panose="020B0604020202020204" pitchFamily="34" charset="0"/>
              </a:rPr>
              <a:t> : </a:t>
            </a:r>
            <a:r>
              <a:rPr lang="fr-FR" sz="2000" dirty="0" err="1" smtClean="0">
                <a:latin typeface="Arial" panose="020B0604020202020204" pitchFamily="34" charset="0"/>
                <a:cs typeface="Arial" panose="020B0604020202020204" pitchFamily="34" charset="0"/>
              </a:rPr>
              <a:t>matplotlib</a:t>
            </a:r>
            <a:r>
              <a:rPr lang="fr-FR" sz="2000" dirty="0" smtClean="0">
                <a:latin typeface="Arial" panose="020B0604020202020204" pitchFamily="34" charset="0"/>
                <a:cs typeface="Arial" panose="020B0604020202020204" pitchFamily="34" charset="0"/>
              </a:rPr>
              <a:t>, </a:t>
            </a:r>
            <a:r>
              <a:rPr lang="fr-FR" sz="2000" dirty="0" err="1" smtClean="0">
                <a:latin typeface="Arial" panose="020B0604020202020204" pitchFamily="34" charset="0"/>
                <a:cs typeface="Arial" panose="020B0604020202020204" pitchFamily="34" charset="0"/>
              </a:rPr>
              <a:t>bokeh</a:t>
            </a:r>
            <a:r>
              <a:rPr lang="fr-FR" sz="2000" dirty="0" smtClean="0">
                <a:latin typeface="Arial" panose="020B0604020202020204" pitchFamily="34" charset="0"/>
                <a:cs typeface="Arial" panose="020B0604020202020204" pitchFamily="34" charset="0"/>
              </a:rPr>
              <a:t>, </a:t>
            </a:r>
            <a:r>
              <a:rPr lang="fr-FR" sz="2000" dirty="0" err="1" smtClean="0">
                <a:latin typeface="Arial" panose="020B0604020202020204" pitchFamily="34" charset="0"/>
                <a:cs typeface="Arial" panose="020B0604020202020204" pitchFamily="34" charset="0"/>
              </a:rPr>
              <a:t>seaborn</a:t>
            </a:r>
            <a:endParaRPr lang="fr-FR" sz="2000" dirty="0" smtClean="0">
              <a:latin typeface="Arial" panose="020B0604020202020204" pitchFamily="34" charset="0"/>
              <a:cs typeface="Arial" panose="020B0604020202020204" pitchFamily="34" charset="0"/>
            </a:endParaRPr>
          </a:p>
          <a:p>
            <a:r>
              <a:rPr lang="fr-FR" sz="2400" b="1" dirty="0" smtClean="0">
                <a:latin typeface="Arial" panose="020B0604020202020204" pitchFamily="34" charset="0"/>
                <a:cs typeface="Arial" panose="020B0604020202020204" pitchFamily="34" charset="0"/>
              </a:rPr>
              <a:t>Réseaux de neurones : </a:t>
            </a:r>
            <a:r>
              <a:rPr lang="fr-FR" sz="2000" dirty="0" err="1" smtClean="0">
                <a:latin typeface="Arial" panose="020B0604020202020204" pitchFamily="34" charset="0"/>
                <a:cs typeface="Arial" panose="020B0604020202020204" pitchFamily="34" charset="0"/>
              </a:rPr>
              <a:t>Keras</a:t>
            </a:r>
            <a:r>
              <a:rPr lang="fr-FR" sz="2000" dirty="0" smtClean="0">
                <a:latin typeface="Arial" panose="020B0604020202020204" pitchFamily="34" charset="0"/>
                <a:cs typeface="Arial" panose="020B0604020202020204" pitchFamily="34" charset="0"/>
              </a:rPr>
              <a:t> et </a:t>
            </a:r>
            <a:r>
              <a:rPr lang="fr-FR" sz="2000" dirty="0" err="1" smtClean="0">
                <a:latin typeface="Arial" panose="020B0604020202020204" pitchFamily="34" charset="0"/>
                <a:cs typeface="Arial" panose="020B0604020202020204" pitchFamily="34" charset="0"/>
              </a:rPr>
              <a:t>tensorFlow</a:t>
            </a:r>
            <a:endParaRPr lang="fr-FR" sz="2000" dirty="0" smtClean="0">
              <a:latin typeface="Arial" panose="020B0604020202020204" pitchFamily="34" charset="0"/>
              <a:cs typeface="Arial" panose="020B0604020202020204" pitchFamily="34" charset="0"/>
            </a:endParaRPr>
          </a:p>
          <a:p>
            <a:r>
              <a:rPr lang="fr-FR" sz="2400" b="1" dirty="0" smtClean="0">
                <a:latin typeface="Arial" panose="020B0604020202020204" pitchFamily="34" charset="0"/>
                <a:cs typeface="Arial" panose="020B0604020202020204" pitchFamily="34" charset="0"/>
              </a:rPr>
              <a:t>NLTK</a:t>
            </a:r>
            <a:r>
              <a:rPr lang="fr-FR" sz="2000" dirty="0" smtClean="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smtClean="0">
                <a:solidFill>
                  <a:srgbClr val="7030A0"/>
                </a:solidFill>
                <a:latin typeface="Arial" panose="020B0604020202020204" pitchFamily="34" charset="0"/>
                <a:cs typeface="Arial" panose="020B0604020202020204" pitchFamily="34" charset="0"/>
              </a:rPr>
              <a:t>Partie 2 : les bases de Python</a:t>
            </a:r>
            <a:endParaRPr lang="fr-FR" sz="32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39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Premiers pas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Installer python, des modules souvent utilisés, un IDE =&gt; Anaconda.</a:t>
            </a:r>
          </a:p>
          <a:p>
            <a:r>
              <a:rPr lang="fr-FR" dirty="0" smtClean="0">
                <a:latin typeface="Arial" panose="020B0604020202020204" pitchFamily="34" charset="0"/>
                <a:cs typeface="Arial" panose="020B0604020202020204" pitchFamily="34" charset="0"/>
              </a:rPr>
              <a:t>Démonstration du fonctionnement général de l’IDE </a:t>
            </a:r>
            <a:r>
              <a:rPr lang="fr-FR" dirty="0" err="1" smtClean="0">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(dont aides </a:t>
            </a:r>
            <a:r>
              <a:rPr lang="fr-FR" dirty="0" err="1" smtClean="0">
                <a:latin typeface="Arial" panose="020B0604020202020204" pitchFamily="34" charset="0"/>
                <a:cs typeface="Arial" panose="020B0604020202020204" pitchFamily="34" charset="0"/>
              </a:rPr>
              <a:t>Spyder</a:t>
            </a:r>
            <a:r>
              <a:rPr lang="fr-FR"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Types de données de base + conversions</a:t>
            </a:r>
          </a:p>
          <a:p>
            <a:r>
              <a:rPr lang="fr-FR" dirty="0" smtClean="0">
                <a:latin typeface="Arial" panose="020B0604020202020204" pitchFamily="34" charset="0"/>
                <a:cs typeface="Arial" panose="020B0604020202020204" pitchFamily="34" charset="0"/>
              </a:rPr>
              <a:t>Quelques manipulations de données de base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075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Introduction à la PPO et aux fonctions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Définition d’un objet</a:t>
            </a:r>
          </a:p>
          <a:p>
            <a:r>
              <a:rPr lang="fr-FR" dirty="0" smtClean="0">
                <a:latin typeface="Arial" panose="020B0604020202020204" pitchFamily="34" charset="0"/>
                <a:cs typeface="Arial" panose="020B0604020202020204" pitchFamily="34" charset="0"/>
              </a:rPr>
              <a:t>Méthodes associées à un objet</a:t>
            </a:r>
          </a:p>
          <a:p>
            <a:r>
              <a:rPr lang="fr-FR" dirty="0" smtClean="0">
                <a:latin typeface="Arial" panose="020B0604020202020204" pitchFamily="34" charset="0"/>
                <a:cs typeface="Arial" panose="020B0604020202020204" pitchFamily="34" charset="0"/>
              </a:rPr>
              <a:t>Fonctions indépendantes de classes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42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smtClean="0">
                <a:latin typeface="Arial" panose="020B0604020202020204" pitchFamily="34" charset="0"/>
                <a:cs typeface="Arial" panose="020B0604020202020204" pitchFamily="34" charset="0"/>
              </a:rPr>
              <a:t>déplacer </a:t>
            </a:r>
            <a:r>
              <a:rPr lang="fr-FR" sz="1700" dirty="0">
                <a:latin typeface="Arial" panose="020B0604020202020204" pitchFamily="34" charset="0"/>
                <a:cs typeface="Arial" panose="020B0604020202020204" pitchFamily="34" charset="0"/>
              </a:rPr>
              <a:t>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Structures de données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2 structures de données les plus utiles :</a:t>
            </a:r>
          </a:p>
          <a:p>
            <a:r>
              <a:rPr lang="fr-FR" dirty="0" smtClean="0"/>
              <a:t>Listes</a:t>
            </a:r>
          </a:p>
          <a:p>
            <a:r>
              <a:rPr lang="fr-FR" dirty="0" smtClean="0"/>
              <a:t>Dictionnaires</a:t>
            </a:r>
          </a:p>
          <a:p>
            <a:pPr marL="0" indent="0">
              <a:buNone/>
            </a:pPr>
            <a:endParaRPr lang="fr-FR" dirty="0" smtClean="0"/>
          </a:p>
          <a:p>
            <a:pPr marL="0" indent="0">
              <a:buNone/>
            </a:pPr>
            <a:endParaRPr lang="fr-FR" dirty="0" smtClean="0"/>
          </a:p>
          <a:p>
            <a:pPr marL="0" indent="0">
              <a:buNone/>
            </a:pPr>
            <a:endParaRPr lang="fr-FR" dirty="0" smtClean="0"/>
          </a:p>
          <a:p>
            <a:pPr marL="0" indent="0">
              <a:buNone/>
            </a:pPr>
            <a:r>
              <a:rPr lang="fr-FR" dirty="0" smtClean="0"/>
              <a:t>Autres structures de données :</a:t>
            </a:r>
          </a:p>
          <a:p>
            <a:r>
              <a:rPr lang="fr-FR" dirty="0" err="1" smtClean="0"/>
              <a:t>Tuples</a:t>
            </a:r>
            <a:endParaRPr lang="fr-FR" dirty="0" smtClean="0"/>
          </a:p>
          <a:p>
            <a:r>
              <a:rPr lang="fr-FR" dirty="0" smtClean="0"/>
              <a:t>Set </a:t>
            </a:r>
            <a:endParaRPr lang="fr-FR" dirty="0"/>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Quelques points clés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Distinction mutable/immutable</a:t>
            </a:r>
          </a:p>
          <a:p>
            <a:pPr lvl="1"/>
            <a:r>
              <a:rPr lang="fr-FR" dirty="0" smtClean="0"/>
              <a:t>Mutable = qu’on peut modifier. Ex : listes</a:t>
            </a:r>
          </a:p>
          <a:p>
            <a:pPr lvl="1"/>
            <a:r>
              <a:rPr lang="fr-FR" dirty="0" smtClean="0"/>
              <a:t>Immutable = qu’on ne peut pas modifier. Ex : strings et </a:t>
            </a:r>
            <a:r>
              <a:rPr lang="fr-FR" dirty="0" err="1" smtClean="0"/>
              <a:t>tuples</a:t>
            </a:r>
            <a:r>
              <a:rPr lang="fr-FR" dirty="0" smtClean="0"/>
              <a:t>.</a:t>
            </a:r>
          </a:p>
          <a:p>
            <a:r>
              <a:rPr lang="fr-FR" dirty="0" smtClean="0"/>
              <a:t>Références sur le même objet/copie.</a:t>
            </a:r>
          </a:p>
          <a:p>
            <a:r>
              <a:rPr lang="fr-FR" dirty="0" smtClean="0"/>
              <a:t>Installer de nouvelles librairies =&gt; dans la console anaconda </a:t>
            </a:r>
            <a:r>
              <a:rPr lang="fr-FR" dirty="0" err="1" smtClean="0"/>
              <a:t>pip</a:t>
            </a:r>
            <a:r>
              <a:rPr lang="fr-FR" dirty="0" smtClean="0"/>
              <a:t> </a:t>
            </a:r>
            <a:r>
              <a:rPr lang="fr-FR" dirty="0" err="1" smtClean="0"/>
              <a:t>install</a:t>
            </a:r>
            <a:r>
              <a:rPr lang="fr-FR" dirty="0" smtClean="0"/>
              <a:t> </a:t>
            </a:r>
            <a:r>
              <a:rPr lang="fr-FR" dirty="0" err="1" smtClean="0"/>
              <a:t>nomLibrairie</a:t>
            </a:r>
            <a:r>
              <a:rPr lang="fr-FR" dirty="0" smtClean="0"/>
              <a:t>.</a:t>
            </a:r>
            <a:endParaRPr lang="fr-FR" dirty="0"/>
          </a:p>
        </p:txBody>
      </p:sp>
    </p:spTree>
    <p:extLst>
      <p:ext uri="{BB962C8B-B14F-4D97-AF65-F5344CB8AC3E}">
        <p14:creationId xmlns:p14="http://schemas.microsoft.com/office/powerpoint/2010/main" val="60260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Documentation/commentaires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a:bodyPr>
          <a:lstStyle/>
          <a:p>
            <a:r>
              <a:rPr lang="fr-FR" dirty="0" smtClean="0">
                <a:latin typeface="Arial" panose="020B0604020202020204" pitchFamily="34" charset="0"/>
                <a:cs typeface="Arial" panose="020B0604020202020204" pitchFamily="34" charset="0"/>
              </a:rPr>
              <a:t>Liste des méthodes d’un fichier =&gt; volet structure dans </a:t>
            </a:r>
            <a:r>
              <a:rPr lang="fr-FR" dirty="0" err="1" smtClean="0">
                <a:latin typeface="Arial" panose="020B0604020202020204" pitchFamily="34" charset="0"/>
                <a:cs typeface="Arial" panose="020B0604020202020204" pitchFamily="34" charset="0"/>
              </a:rPr>
              <a:t>spyder</a:t>
            </a:r>
            <a:r>
              <a:rPr lang="fr-FR"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Afficher la documentation d’une méthode =&gt; volet aide dans </a:t>
            </a:r>
            <a:r>
              <a:rPr lang="fr-FR" dirty="0" err="1" smtClean="0">
                <a:latin typeface="Arial" panose="020B0604020202020204" pitchFamily="34" charset="0"/>
                <a:cs typeface="Arial" panose="020B0604020202020204" pitchFamily="34" charset="0"/>
              </a:rPr>
              <a:t>spyder</a:t>
            </a:r>
            <a:r>
              <a:rPr lang="fr-FR" dirty="0" smtClean="0">
                <a:latin typeface="Arial" panose="020B0604020202020204" pitchFamily="34" charset="0"/>
                <a:cs typeface="Arial" panose="020B0604020202020204" pitchFamily="34" charset="0"/>
              </a:rPr>
              <a:t>.</a:t>
            </a:r>
          </a:p>
          <a:p>
            <a:pPr marL="0" indent="0">
              <a:buNone/>
            </a:pPr>
            <a:endParaRPr lang="fr-FR" dirty="0" smtClean="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Ecrire des commentaires</a:t>
            </a:r>
          </a:p>
          <a:p>
            <a:endParaRPr lang="fr-FR" dirty="0" smtClean="0"/>
          </a:p>
          <a:p>
            <a:endParaRPr lang="fr-FR" dirty="0"/>
          </a:p>
        </p:txBody>
      </p:sp>
    </p:spTree>
    <p:extLst>
      <p:ext uri="{BB962C8B-B14F-4D97-AF65-F5344CB8AC3E}">
        <p14:creationId xmlns:p14="http://schemas.microsoft.com/office/powerpoint/2010/main" val="157049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smtClean="0">
                <a:solidFill>
                  <a:srgbClr val="7030A0"/>
                </a:solidFill>
                <a:latin typeface="Arial" panose="020B0604020202020204" pitchFamily="34" charset="0"/>
                <a:cs typeface="Arial" panose="020B0604020202020204" pitchFamily="34" charset="0"/>
              </a:rPr>
              <a:t>Partie 3 : python pour le statisticien</a:t>
            </a:r>
            <a:endParaRPr lang="fr-FR" sz="32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59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smtClean="0">
                <a:latin typeface="Arial" panose="020B0604020202020204" pitchFamily="34" charset="0"/>
                <a:cs typeface="Arial" panose="020B0604020202020204" pitchFamily="34" charset="0"/>
              </a:rPr>
              <a:t>Slicing</a:t>
            </a:r>
            <a:r>
              <a:rPr lang="fr-FR" sz="3200" b="1" dirty="0" smtClean="0">
                <a:latin typeface="Arial" panose="020B0604020202020204" pitchFamily="34" charset="0"/>
                <a:cs typeface="Arial" panose="020B0604020202020204" pitchFamily="34" charset="0"/>
              </a:rPr>
              <a:t> avec </a:t>
            </a:r>
            <a:r>
              <a:rPr lang="fr-FR" sz="3200" b="1" dirty="0" err="1" smtClean="0">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smtClean="0">
                <a:solidFill>
                  <a:srgbClr val="7030A0"/>
                </a:solidFill>
                <a:latin typeface="Arial" panose="020B0604020202020204" pitchFamily="34" charset="0"/>
                <a:cs typeface="Arial" panose="020B0604020202020204" pitchFamily="34" charset="0"/>
              </a:rPr>
              <a:t>Partie 1 : Pourquoi s’intéresser </a:t>
            </a:r>
            <a:r>
              <a:rPr lang="fr-FR" b="1" dirty="0">
                <a:solidFill>
                  <a:srgbClr val="7030A0"/>
                </a:solidFill>
                <a:latin typeface="Arial" panose="020B0604020202020204" pitchFamily="34" charset="0"/>
                <a:cs typeface="Arial" panose="020B0604020202020204" pitchFamily="34" charset="0"/>
              </a:rPr>
              <a:t>à</a:t>
            </a:r>
            <a:r>
              <a:rPr lang="fr-FR" b="1" dirty="0" smtClean="0">
                <a:solidFill>
                  <a:srgbClr val="7030A0"/>
                </a:solidFill>
                <a:latin typeface="Arial" panose="020B0604020202020204" pitchFamily="34" charset="0"/>
                <a:cs typeface="Arial" panose="020B0604020202020204" pitchFamily="34" charset="0"/>
              </a:rPr>
              <a:t> Python?</a:t>
            </a:r>
            <a:endParaRPr lang="fr-FR"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8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smtClean="0">
                <a:latin typeface="Arial" panose="020B0604020202020204" pitchFamily="34" charset="0"/>
                <a:cs typeface="Arial" panose="020B0604020202020204" pitchFamily="34" charset="0"/>
              </a:rPr>
              <a:t>Reshaping</a:t>
            </a:r>
            <a:r>
              <a:rPr lang="fr-FR" sz="3200" b="1" dirty="0" smtClean="0">
                <a:latin typeface="Arial" panose="020B0604020202020204" pitchFamily="34" charset="0"/>
                <a:cs typeface="Arial" panose="020B0604020202020204" pitchFamily="34" charset="0"/>
              </a:rPr>
              <a:t> avec </a:t>
            </a:r>
            <a:r>
              <a:rPr lang="fr-FR" sz="3200" b="1" dirty="0" err="1" smtClean="0">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80000" cy="3976936"/>
          </a:xfrm>
          <a:prstGeom prst="rect">
            <a:avLst/>
          </a:prstGeom>
        </p:spPr>
      </p:pic>
    </p:spTree>
    <p:extLst>
      <p:ext uri="{BB962C8B-B14F-4D97-AF65-F5344CB8AC3E}">
        <p14:creationId xmlns:p14="http://schemas.microsoft.com/office/powerpoint/2010/main" val="335590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Structures de données Pandas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Séries (dont statistiques de base : </a:t>
            </a:r>
            <a:r>
              <a:rPr lang="fr-FR" dirty="0">
                <a:latin typeface="Arial" panose="020B0604020202020204" pitchFamily="34" charset="0"/>
                <a:cs typeface="Arial" panose="020B0604020202020204" pitchFamily="34" charset="0"/>
              </a:rPr>
              <a:t>moyenne</a:t>
            </a:r>
            <a:r>
              <a:rPr lang="fr-FR" dirty="0" smtClean="0">
                <a:latin typeface="Arial" panose="020B0604020202020204" pitchFamily="34" charset="0"/>
                <a:cs typeface="Arial" panose="020B0604020202020204" pitchFamily="34" charset="0"/>
              </a:rPr>
              <a:t>, écart </a:t>
            </a:r>
            <a:r>
              <a:rPr lang="fr-FR" smtClean="0">
                <a:latin typeface="Arial" panose="020B0604020202020204" pitchFamily="34" charset="0"/>
                <a:cs typeface="Arial" panose="020B0604020202020204" pitchFamily="34" charset="0"/>
              </a:rPr>
              <a:t>type,…, </a:t>
            </a:r>
            <a:r>
              <a:rPr lang="fr-FR" dirty="0" smtClean="0">
                <a:latin typeface="Arial" panose="020B0604020202020204" pitchFamily="34" charset="0"/>
                <a:cs typeface="Arial" panose="020B0604020202020204" pitchFamily="34" charset="0"/>
                <a:hlinkClick r:id="rId2"/>
              </a:rPr>
              <a:t>skewness</a:t>
            </a:r>
            <a:r>
              <a:rPr lang="fr-FR" dirty="0" smtClean="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hlinkClick r:id="rId3"/>
              </a:rPr>
              <a:t>kurtosis</a:t>
            </a:r>
            <a:endParaRPr lang="fr-FR" dirty="0" smtClean="0">
              <a:latin typeface="Arial" panose="020B0604020202020204" pitchFamily="34" charset="0"/>
              <a:cs typeface="Arial" panose="020B0604020202020204" pitchFamily="34" charset="0"/>
            </a:endParaRPr>
          </a:p>
          <a:p>
            <a:r>
              <a:rPr lang="fr-FR" dirty="0" err="1" smtClean="0">
                <a:latin typeface="Arial" panose="020B0604020202020204" pitchFamily="34" charset="0"/>
                <a:cs typeface="Arial" panose="020B0604020202020204" pitchFamily="34" charset="0"/>
              </a:rPr>
              <a:t>dataframe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31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24583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smtClean="0">
                <a:solidFill>
                  <a:srgbClr val="7030A0"/>
                </a:solidFill>
                <a:latin typeface="Arial" panose="020B0604020202020204" pitchFamily="34" charset="0"/>
                <a:cs typeface="Arial" panose="020B0604020202020204" pitchFamily="34" charset="0"/>
              </a:rPr>
              <a:t>Partie 4 : python pour le reste de la data science</a:t>
            </a:r>
            <a:endParaRPr lang="fr-FR" sz="32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45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573502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smtClean="0">
                <a:solidFill>
                  <a:srgbClr val="7030A0"/>
                </a:solidFill>
                <a:latin typeface="Arial" panose="020B0604020202020204" pitchFamily="34" charset="0"/>
                <a:cs typeface="Arial" panose="020B0604020202020204" pitchFamily="34" charset="0"/>
              </a:rPr>
              <a:t>Partie 5 : sujets transverses</a:t>
            </a:r>
            <a:endParaRPr lang="fr-FR" sz="3200" b="1" dirty="0">
              <a:solidFill>
                <a:srgbClr val="7030A0"/>
              </a:solidFill>
              <a:latin typeface="Arial" panose="020B0604020202020204" pitchFamily="34" charset="0"/>
              <a:cs typeface="Arial" panose="020B0604020202020204" pitchFamily="34" charset="0"/>
            </a:endParaRPr>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148663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Sujets transverses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Performances</a:t>
            </a:r>
          </a:p>
          <a:p>
            <a:r>
              <a:rPr lang="fr-FR" dirty="0" err="1" smtClean="0"/>
              <a:t>Parallélisation</a:t>
            </a:r>
            <a:endParaRPr lang="fr-FR" dirty="0" smtClean="0"/>
          </a:p>
          <a:p>
            <a:r>
              <a:rPr lang="fr-FR" dirty="0" smtClean="0"/>
              <a:t>Tests unitaires</a:t>
            </a:r>
          </a:p>
          <a:p>
            <a:r>
              <a:rPr lang="fr-FR" dirty="0" smtClean="0"/>
              <a:t>Gestionnaire de code (</a:t>
            </a:r>
            <a:r>
              <a:rPr lang="fr-FR" dirty="0" err="1" smtClean="0"/>
              <a:t>Git,github</a:t>
            </a:r>
            <a:r>
              <a:rPr lang="fr-FR" dirty="0" smtClean="0"/>
              <a:t>, et </a:t>
            </a:r>
            <a:r>
              <a:rPr lang="fr-FR" dirty="0" err="1" smtClean="0"/>
              <a:t>github</a:t>
            </a:r>
            <a:r>
              <a:rPr lang="fr-FR" dirty="0" smtClean="0"/>
              <a:t> desktop).</a:t>
            </a:r>
            <a:endParaRPr lang="fr-FR" dirty="0"/>
          </a:p>
        </p:txBody>
      </p:sp>
    </p:spTree>
    <p:extLst>
      <p:ext uri="{BB962C8B-B14F-4D97-AF65-F5344CB8AC3E}">
        <p14:creationId xmlns:p14="http://schemas.microsoft.com/office/powerpoint/2010/main" val="1835865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smtClean="0">
                <a:latin typeface="Arial" panose="020B0604020202020204" pitchFamily="34" charset="0"/>
                <a:cs typeface="Arial" panose="020B0604020202020204" pitchFamily="34" charset="0"/>
              </a:rPr>
              <a:t>Pourquoi s’intéresser à Python?</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smtClean="0">
                <a:latin typeface="Arial" panose="020B0604020202020204" pitchFamily="34" charset="0"/>
                <a:cs typeface="Arial" panose="020B0604020202020204" pitchFamily="34" charset="0"/>
              </a:rPr>
              <a:t>Index TIOBE </a:t>
            </a:r>
          </a:p>
          <a:p>
            <a:pPr lvl="1"/>
            <a:r>
              <a:rPr lang="fr-FR" sz="2100" dirty="0" smtClean="0">
                <a:latin typeface="Arial" panose="020B0604020202020204" pitchFamily="34" charset="0"/>
                <a:cs typeface="Arial" panose="020B0604020202020204" pitchFamily="34" charset="0"/>
              </a:rPr>
              <a:t>Python en 3</a:t>
            </a:r>
            <a:r>
              <a:rPr lang="fr-FR" sz="2100" baseline="30000" dirty="0" smtClean="0">
                <a:latin typeface="Arial" panose="020B0604020202020204" pitchFamily="34" charset="0"/>
                <a:cs typeface="Arial" panose="020B0604020202020204" pitchFamily="34" charset="0"/>
              </a:rPr>
              <a:t>e</a:t>
            </a:r>
            <a:r>
              <a:rPr lang="fr-FR" sz="2100" dirty="0" smtClean="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a:t>
            </a:r>
            <a:r>
              <a:rPr lang="fr-FR" sz="2100" dirty="0" smtClean="0">
                <a:latin typeface="Arial" panose="020B0604020202020204" pitchFamily="34" charset="0"/>
                <a:cs typeface="Arial" panose="020B0604020202020204" pitchFamily="34" charset="0"/>
              </a:rPr>
              <a:t>2018</a:t>
            </a:r>
            <a:r>
              <a:rPr lang="fr-FR" sz="2100" dirty="0">
                <a:latin typeface="Arial" panose="020B0604020202020204" pitchFamily="34" charset="0"/>
                <a:cs typeface="Arial" panose="020B0604020202020204" pitchFamily="34" charset="0"/>
              </a:rPr>
              <a:t> </a:t>
            </a:r>
            <a:r>
              <a:rPr lang="fr-FR" sz="2100" dirty="0" smtClean="0">
                <a:latin typeface="Arial" panose="020B0604020202020204" pitchFamily="34" charset="0"/>
                <a:cs typeface="Arial" panose="020B0604020202020204" pitchFamily="34" charset="0"/>
              </a:rPr>
              <a:t>: </a:t>
            </a:r>
            <a:r>
              <a:rPr lang="fr-FR" sz="2100" i="1" dirty="0">
                <a:latin typeface="Arial" panose="020B0604020202020204" pitchFamily="34" charset="0"/>
                <a:cs typeface="Arial" panose="020B0604020202020204" pitchFamily="34" charset="0"/>
              </a:rPr>
              <a:t>a gagné le plus de points de classement en 2018 par rapport à tous les autres </a:t>
            </a:r>
            <a:r>
              <a:rPr lang="fr-FR" sz="2100" i="1" dirty="0" smtClean="0">
                <a:latin typeface="Arial" panose="020B0604020202020204" pitchFamily="34" charset="0"/>
                <a:cs typeface="Arial" panose="020B0604020202020204" pitchFamily="34" charset="0"/>
              </a:rPr>
              <a:t>langages</a:t>
            </a:r>
          </a:p>
          <a:p>
            <a:pPr lvl="1"/>
            <a:r>
              <a:rPr lang="fr-FR" sz="2100" dirty="0" smtClean="0">
                <a:latin typeface="Arial" panose="020B0604020202020204" pitchFamily="34" charset="0"/>
                <a:cs typeface="Arial" panose="020B0604020202020204" pitchFamily="34" charset="0"/>
              </a:rPr>
              <a:t>« Depuis </a:t>
            </a:r>
            <a:r>
              <a:rPr lang="fr-FR" sz="2100" dirty="0">
                <a:latin typeface="Arial" panose="020B0604020202020204" pitchFamily="34" charset="0"/>
                <a:cs typeface="Arial" panose="020B0604020202020204" pitchFamily="34" charset="0"/>
              </a:rPr>
              <a:t>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a:t>
            </a:r>
            <a:r>
              <a:rPr lang="fr-FR" sz="2100" dirty="0" smtClean="0">
                <a:latin typeface="Arial" panose="020B0604020202020204" pitchFamily="34" charset="0"/>
                <a:cs typeface="Arial" panose="020B0604020202020204" pitchFamily="34" charset="0"/>
              </a:rPr>
              <a:t>scientifique ».</a:t>
            </a:r>
          </a:p>
          <a:p>
            <a:r>
              <a:rPr lang="fr-FR" sz="2800" b="1" dirty="0" smtClean="0">
                <a:latin typeface="Arial" panose="020B0604020202020204" pitchFamily="34" charset="0"/>
                <a:cs typeface="Arial" panose="020B0604020202020204" pitchFamily="34" charset="0"/>
              </a:rPr>
              <a:t>Classement Institute of </a:t>
            </a:r>
            <a:r>
              <a:rPr lang="fr-FR" sz="2800" b="1" dirty="0" err="1" smtClean="0">
                <a:latin typeface="Arial" panose="020B0604020202020204" pitchFamily="34" charset="0"/>
                <a:cs typeface="Arial" panose="020B0604020202020204" pitchFamily="34" charset="0"/>
              </a:rPr>
              <a:t>Electrical</a:t>
            </a:r>
            <a:r>
              <a:rPr lang="fr-FR" sz="2800" b="1" dirty="0" smtClean="0">
                <a:latin typeface="Arial" panose="020B0604020202020204" pitchFamily="34" charset="0"/>
                <a:cs typeface="Arial" panose="020B0604020202020204" pitchFamily="34" charset="0"/>
              </a:rPr>
              <a:t> and Electronics </a:t>
            </a:r>
            <a:r>
              <a:rPr lang="fr-FR" sz="2800" b="1" dirty="0" err="1" smtClean="0">
                <a:latin typeface="Arial" panose="020B0604020202020204" pitchFamily="34" charset="0"/>
                <a:cs typeface="Arial" panose="020B0604020202020204" pitchFamily="34" charset="0"/>
              </a:rPr>
              <a:t>Engineers</a:t>
            </a:r>
            <a:r>
              <a:rPr lang="fr-FR" sz="2800" b="1" dirty="0" smtClean="0">
                <a:latin typeface="Arial" panose="020B0604020202020204" pitchFamily="34" charset="0"/>
                <a:cs typeface="Arial" panose="020B0604020202020204" pitchFamily="34" charset="0"/>
              </a:rPr>
              <a:t>  : python 1</a:t>
            </a:r>
            <a:r>
              <a:rPr lang="fr-FR" sz="2800" b="1" baseline="30000" dirty="0" smtClean="0">
                <a:latin typeface="Arial" panose="020B0604020202020204" pitchFamily="34" charset="0"/>
                <a:cs typeface="Arial" panose="020B0604020202020204" pitchFamily="34" charset="0"/>
              </a:rPr>
              <a:t>er</a:t>
            </a:r>
            <a:r>
              <a:rPr lang="fr-FR" sz="2800" b="1" dirty="0" smtClean="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smtClean="0">
                <a:latin typeface="Arial" panose="020B0604020202020204" pitchFamily="34" charset="0"/>
                <a:cs typeface="Arial" panose="020B0604020202020204" pitchFamily="34" charset="0"/>
              </a:rPr>
              <a:t>stackoverflow</a:t>
            </a:r>
            <a:r>
              <a:rPr lang="fr-FR" sz="2800" b="1" dirty="0" smtClean="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a:t>
            </a:r>
            <a:r>
              <a:rPr lang="fr-FR" sz="2100" dirty="0" smtClean="0">
                <a:latin typeface="Arial" panose="020B0604020202020204" pitchFamily="34" charset="0"/>
                <a:cs typeface="Arial" panose="020B0604020202020204" pitchFamily="34" charset="0"/>
              </a:rPr>
              <a:t>Java</a:t>
            </a:r>
            <a:endParaRPr lang="fr-FR" sz="2800" b="1" dirty="0" smtClean="0">
              <a:latin typeface="Arial" panose="020B0604020202020204" pitchFamily="34" charset="0"/>
              <a:cs typeface="Arial" panose="020B0604020202020204" pitchFamily="34" charset="0"/>
            </a:endParaRPr>
          </a:p>
          <a:p>
            <a:r>
              <a:rPr lang="fr-FR" sz="2800" b="1" dirty="0" smtClean="0">
                <a:latin typeface="Arial" panose="020B0604020202020204" pitchFamily="34" charset="0"/>
                <a:cs typeface="Arial" panose="020B0604020202020204" pitchFamily="34" charset="0"/>
              </a:rPr>
              <a:t>Documents de l’éducation nationale pour préparer la réforme du bac </a:t>
            </a:r>
            <a:r>
              <a:rPr lang="fr-FR" sz="2300" b="1" i="1" dirty="0" smtClean="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r>
              <a:rPr lang="fr-FR" sz="2300" i="1" dirty="0" smtClean="0">
                <a:latin typeface="Arial" panose="020B0604020202020204" pitchFamily="34" charset="0"/>
                <a:cs typeface="Arial" panose="020B0604020202020204" pitchFamily="34" charset="0"/>
              </a:rPr>
              <a:t> »</a:t>
            </a:r>
            <a:endParaRPr lang="fr-FR" sz="2300" b="1"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a:t>
            </a:r>
            <a:r>
              <a:rPr lang="fr-FR" sz="2000" dirty="0" smtClean="0">
                <a:latin typeface="Arial" panose="020B0604020202020204" pitchFamily="34" charset="0"/>
                <a:cs typeface="Arial" panose="020B0604020202020204" pitchFamily="34" charset="0"/>
              </a:rPr>
              <a:t>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r>
              <a:rPr lang="fr-FR" sz="2000" dirty="0" smtClean="0">
                <a:latin typeface="Arial" panose="020B0604020202020204" pitchFamily="34" charset="0"/>
                <a:cs typeface="Arial" panose="020B0604020202020204" pitchFamily="34" charset="0"/>
              </a:rPr>
              <a:t>)</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Sondage </a:t>
            </a:r>
            <a:r>
              <a:rPr lang="fr-FR" sz="3200" b="1" dirty="0" err="1" smtClean="0">
                <a:latin typeface="Arial" panose="020B0604020202020204" pitchFamily="34" charset="0"/>
                <a:cs typeface="Arial" panose="020B0604020202020204" pitchFamily="34" charset="0"/>
              </a:rPr>
              <a:t>burtch</a:t>
            </a:r>
            <a:r>
              <a:rPr lang="fr-FR" sz="3200" b="1" dirty="0" smtClean="0">
                <a:latin typeface="Arial" panose="020B0604020202020204" pitchFamily="34" charset="0"/>
                <a:cs typeface="Arial" panose="020B0604020202020204" pitchFamily="34" charset="0"/>
              </a:rPr>
              <a:t> </a:t>
            </a:r>
            <a:r>
              <a:rPr lang="fr-FR" sz="3200" b="1" dirty="0" err="1" smtClean="0">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smtClean="0">
                <a:latin typeface="Arial" panose="020B0604020202020204" pitchFamily="34" charset="0"/>
                <a:cs typeface="Arial" panose="020B0604020202020204" pitchFamily="34" charset="0"/>
              </a:rPr>
              <a:t>facile </a:t>
            </a:r>
            <a:r>
              <a:rPr lang="fr-FR" sz="2400" dirty="0">
                <a:latin typeface="Arial" panose="020B0604020202020204" pitchFamily="34" charset="0"/>
                <a:cs typeface="Arial" panose="020B0604020202020204" pitchFamily="34" charset="0"/>
              </a:rPr>
              <a:t>à </a:t>
            </a:r>
            <a:r>
              <a:rPr lang="fr-FR" sz="2400" dirty="0" smtClean="0">
                <a:latin typeface="Arial" panose="020B0604020202020204" pitchFamily="34" charset="0"/>
                <a:cs typeface="Arial" panose="020B0604020202020204" pitchFamily="34" charset="0"/>
              </a:rPr>
              <a:t>apprendre</a:t>
            </a:r>
          </a:p>
          <a:p>
            <a:r>
              <a:rPr lang="fr-FR" sz="2400" dirty="0" smtClean="0">
                <a:latin typeface="Arial" panose="020B0604020202020204" pitchFamily="34" charset="0"/>
                <a:cs typeface="Arial" panose="020B0604020202020204" pitchFamily="34" charset="0"/>
              </a:rPr>
              <a:t>à </a:t>
            </a:r>
            <a:r>
              <a:rPr lang="fr-FR" sz="2400" dirty="0">
                <a:latin typeface="Arial" panose="020B0604020202020204" pitchFamily="34" charset="0"/>
                <a:cs typeface="Arial" panose="020B0604020202020204" pitchFamily="34" charset="0"/>
              </a:rPr>
              <a:t>usage </a:t>
            </a:r>
            <a:r>
              <a:rPr lang="fr-FR" sz="2400" dirty="0" smtClean="0">
                <a:latin typeface="Arial" panose="020B0604020202020204" pitchFamily="34" charset="0"/>
                <a:cs typeface="Arial" panose="020B0604020202020204" pitchFamily="34" charset="0"/>
              </a:rPr>
              <a:t>général : développement « classique », </a:t>
            </a:r>
            <a:r>
              <a:rPr lang="fr-FR" sz="2400" dirty="0" err="1" smtClean="0">
                <a:latin typeface="Arial" panose="020B0604020202020204" pitchFamily="34" charset="0"/>
                <a:cs typeface="Arial" panose="020B0604020202020204" pitchFamily="34" charset="0"/>
              </a:rPr>
              <a:t>datascience</a:t>
            </a:r>
            <a:r>
              <a:rPr lang="fr-FR" sz="2400" dirty="0" smtClean="0">
                <a:latin typeface="Arial" panose="020B0604020202020204" pitchFamily="34" charset="0"/>
                <a:cs typeface="Arial" panose="020B0604020202020204" pitchFamily="34" charset="0"/>
              </a:rPr>
              <a:t>, embarqué, etc.</a:t>
            </a:r>
          </a:p>
          <a:p>
            <a:r>
              <a:rPr lang="fr-FR" sz="2400" dirty="0" smtClean="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smtClean="0">
                <a:latin typeface="Arial" panose="020B0604020202020204" pitchFamily="34" charset="0"/>
                <a:cs typeface="Arial" panose="020B0604020202020204" pitchFamily="34" charset="0"/>
              </a:rPr>
              <a:t>PyPI</a:t>
            </a:r>
            <a:endParaRPr lang="fr-FR" sz="2400" dirty="0" smtClean="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a:t>
            </a:r>
            <a:r>
              <a:rPr lang="fr-FR" sz="2400" dirty="0" smtClean="0">
                <a:latin typeface="Arial" panose="020B0604020202020204" pitchFamily="34" charset="0"/>
                <a:cs typeface="Arial" panose="020B0604020202020204" pitchFamily="34" charset="0"/>
              </a:rPr>
              <a:t>source</a:t>
            </a:r>
          </a:p>
          <a:p>
            <a:r>
              <a:rPr lang="fr-FR" sz="2400" dirty="0" smtClean="0">
                <a:latin typeface="Arial" panose="020B0604020202020204" pitchFamily="34" charset="0"/>
                <a:cs typeface="Arial" panose="020B0604020202020204" pitchFamily="34" charset="0"/>
              </a:rPr>
              <a:t>Documentation de qualité disponible (même des livres gratuits)</a:t>
            </a:r>
          </a:p>
          <a:p>
            <a:r>
              <a:rPr lang="fr-FR" sz="2400" dirty="0" smtClean="0">
                <a:latin typeface="Arial" panose="020B0604020202020204" pitchFamily="34" charset="0"/>
                <a:cs typeface="Arial" panose="020B0604020202020204" pitchFamily="34" charset="0"/>
              </a:rPr>
              <a:t>Communauté énorme donc aide rapide sur les </a:t>
            </a:r>
            <a:r>
              <a:rPr lang="fr-FR" sz="2400" dirty="0">
                <a:latin typeface="Arial" panose="020B0604020202020204" pitchFamily="34" charset="0"/>
                <a:cs typeface="Arial" panose="020B0604020202020204" pitchFamily="34" charset="0"/>
              </a:rPr>
              <a:t>forums (</a:t>
            </a:r>
            <a:r>
              <a:rPr lang="fr-FR" sz="2400" dirty="0">
                <a:latin typeface="Arial" panose="020B0604020202020204" pitchFamily="34" charset="0"/>
                <a:cs typeface="Arial" panose="020B0604020202020204" pitchFamily="34" charset="0"/>
                <a:hlinkClick r:id="rId2"/>
              </a:rPr>
              <a:t>https://stackoverflow.com</a:t>
            </a:r>
            <a:r>
              <a:rPr lang="fr-FR" sz="2400" dirty="0" smtClean="0">
                <a:latin typeface="Arial" panose="020B0604020202020204" pitchFamily="34" charset="0"/>
                <a:cs typeface="Arial" panose="020B0604020202020204" pitchFamily="34" charset="0"/>
                <a:hlinkClick r:id="rId2"/>
              </a:rPr>
              <a:t>/</a:t>
            </a:r>
            <a:r>
              <a:rPr lang="fr-FR" sz="24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8987</TotalTime>
  <Words>379</Words>
  <Application>Microsoft Office PowerPoint</Application>
  <PresentationFormat>Affichage à l'écran (4:3)</PresentationFormat>
  <Paragraphs>83</Paragraphs>
  <Slides>27</Slides>
  <Notes>0</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Thème Office</vt:lpstr>
      <vt:lpstr>Alternatives à SAS :  Initiation à python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python pour le statisticien</vt:lpstr>
      <vt:lpstr>Slicing avec Numpy</vt:lpstr>
      <vt:lpstr>Reshaping avec Numpy</vt:lpstr>
      <vt:lpstr>Structures de données Pandas</vt:lpstr>
      <vt:lpstr>Présentation PowerPoint</vt:lpstr>
      <vt:lpstr>Partie 4 : python pour le reste de la data science</vt:lpstr>
      <vt:lpstr>Présentation PowerPoint</vt:lpstr>
      <vt:lpstr>Partie 5 : sujets transverses</vt:lpstr>
      <vt:lpstr>Sujets transverses</vt:lpstr>
      <vt:lpstr>Présentation PowerPoint</vt:lpstr>
    </vt:vector>
  </TitlesOfParts>
  <Company>Ministere de l'Education Nationale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Administration centrale</cp:lastModifiedBy>
  <cp:revision>103</cp:revision>
  <dcterms:created xsi:type="dcterms:W3CDTF">2018-11-22T13:29:47Z</dcterms:created>
  <dcterms:modified xsi:type="dcterms:W3CDTF">2019-03-29T16:14:46Z</dcterms:modified>
</cp:coreProperties>
</file>