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37" r:id="rId20"/>
    <p:sldId id="329" r:id="rId21"/>
    <p:sldId id="330" r:id="rId22"/>
    <p:sldId id="331" r:id="rId23"/>
    <p:sldId id="336" r:id="rId24"/>
    <p:sldId id="341" r:id="rId25"/>
    <p:sldId id="342" r:id="rId26"/>
    <p:sldId id="343" r:id="rId27"/>
    <p:sldId id="332" r:id="rId28"/>
    <p:sldId id="345" r:id="rId29"/>
    <p:sldId id="352" r:id="rId30"/>
    <p:sldId id="335" r:id="rId31"/>
    <p:sldId id="346" r:id="rId32"/>
    <p:sldId id="347" r:id="rId33"/>
    <p:sldId id="344" r:id="rId34"/>
    <p:sldId id="349" r:id="rId35"/>
    <p:sldId id="350" r:id="rId36"/>
    <p:sldId id="351" r:id="rId37"/>
    <p:sldId id="353" r:id="rId38"/>
    <p:sldId id="354" r:id="rId39"/>
    <p:sldId id="355" r:id="rId40"/>
    <p:sldId id="356" r:id="rId41"/>
    <p:sldId id="328" r:id="rId42"/>
    <p:sldId id="363" r:id="rId43"/>
    <p:sldId id="358" r:id="rId44"/>
    <p:sldId id="359" r:id="rId45"/>
    <p:sldId id="360" r:id="rId46"/>
    <p:sldId id="365" r:id="rId47"/>
    <p:sldId id="361" r:id="rId48"/>
    <p:sldId id="362" r:id="rId49"/>
    <p:sldId id="333" r:id="rId50"/>
    <p:sldId id="364" r:id="rId51"/>
    <p:sldId id="348" r:id="rId52"/>
    <p:sldId id="338" r:id="rId53"/>
    <p:sldId id="339" r:id="rId54"/>
    <p:sldId id="340" r:id="rId55"/>
    <p:sldId id="308"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07/04/2019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07/04/2019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07/04/2019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07/04/2019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07/04/2019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07/04/2019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07/04/2019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Hierarchical_Data_Format" TargetMode="External"/><Relationship Id="rId2" Type="http://schemas.openxmlformats.org/officeDocument/2006/relationships/hyperlink" Target="https://pandas.pydata.org/pandas-docs/stable/user_guide/io.html#sql-queries" TargetMode="External"/><Relationship Id="rId1" Type="http://schemas.openxmlformats.org/officeDocument/2006/relationships/slideLayout" Target="../slideLayouts/slideLayout2.xml"/><Relationship Id="rId4" Type="http://schemas.openxmlformats.org/officeDocument/2006/relationships/hyperlink" Target="https://github.com/wesm/feath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boxplot.html" TargetMode="External"/><Relationship Id="rId2" Type="http://schemas.openxmlformats.org/officeDocument/2006/relationships/hyperlink" Target="https://pandas.pydata.org/pandas-docs/stable/reference/frame.html#plotting" TargetMode="External"/><Relationship Id="rId1" Type="http://schemas.openxmlformats.org/officeDocument/2006/relationships/slideLayout" Target="../slideLayouts/slideLayout2.xml"/><Relationship Id="rId6" Type="http://schemas.openxmlformats.org/officeDocument/2006/relationships/hyperlink" Target="https://seaborn.pydata.org/tutorial/relational.html#relating-variables-with-scatter-plots" TargetMode="External"/><Relationship Id="rId5" Type="http://schemas.openxmlformats.org/officeDocument/2006/relationships/hyperlink" Target="https://seaborn.pydata.org/generated/seaborn.pairplot.html" TargetMode="External"/><Relationship Id="rId4" Type="http://schemas.openxmlformats.org/officeDocument/2006/relationships/hyperlink" Target="https://pandas.pydata.org/pandas-docs/stable/reference/api/pandas.DataFrame.hist.html#pandas.DataFrame.his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andas.pydata.org/pandas-docs/stable/reference/api/pandas.DataFrame.boxplo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mo.bokeh.org/movies" TargetMode="External"/><Relationship Id="rId2" Type="http://schemas.openxmlformats.org/officeDocument/2006/relationships/hyperlink" Target="https://demo.bokeh.org/gapminder" TargetMode="External"/><Relationship Id="rId1" Type="http://schemas.openxmlformats.org/officeDocument/2006/relationships/slideLayout" Target="../slideLayouts/slideLayout2.xml"/><Relationship Id="rId4" Type="http://schemas.openxmlformats.org/officeDocument/2006/relationships/hyperlink" Target="https://dash-dashboard-example.herokuapp.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ichelf.ca/projets/php-markdown/syntaxe/" TargetMode="External"/><Relationship Id="rId2" Type="http://schemas.openxmlformats.org/officeDocument/2006/relationships/hyperlink" Target="https://daringfireball.net/projects/markdown/basics" TargetMode="External"/><Relationship Id="rId1" Type="http://schemas.openxmlformats.org/officeDocument/2006/relationships/slideLayout" Target="../slideLayouts/slideLayout2.xml"/><Relationship Id="rId4" Type="http://schemas.openxmlformats.org/officeDocument/2006/relationships/hyperlink" Target="https://jupyter-notebook.readthedocs.io/en/stable/examples/Notebook/Typesetting%20Equation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err="1">
                <a:latin typeface="Arial" panose="020B0604020202020204" pitchFamily="34" charset="0"/>
                <a:cs typeface="Arial" panose="020B0604020202020204" pitchFamily="34" charset="0"/>
              </a:rPr>
              <a:t>Numpy</a:t>
            </a:r>
            <a:r>
              <a:rPr lang="fr-FR" sz="2400" b="1" dirty="0">
                <a:latin typeface="Arial" panose="020B0604020202020204" pitchFamily="34" charset="0"/>
                <a:cs typeface="Arial" panose="020B0604020202020204" pitchFamily="34" charset="0"/>
              </a:rPr>
              <a:t>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err="1">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a:t>
            </a:r>
            <a:r>
              <a:rPr lang="fr-FR" sz="2000" dirty="0" err="1">
                <a:latin typeface="Arial" panose="020B0604020202020204" pitchFamily="34" charset="0"/>
                <a:cs typeface="Arial" panose="020B0604020202020204" pitchFamily="34" charset="0"/>
              </a:rPr>
              <a:t>learning</a:t>
            </a:r>
            <a:r>
              <a:rPr lang="fr-FR" sz="2000" dirty="0">
                <a:latin typeface="Arial" panose="020B0604020202020204" pitchFamily="34" charset="0"/>
                <a:cs typeface="Arial" panose="020B0604020202020204" pitchFamily="34" charset="0"/>
              </a:rPr>
              <a:t>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matplotlib</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seaborn</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Réseaux de neurones : </a:t>
            </a:r>
            <a:r>
              <a:rPr lang="fr-FR" sz="2000" dirty="0" err="1">
                <a:latin typeface="Arial" panose="020B0604020202020204" pitchFamily="34" charset="0"/>
                <a:cs typeface="Arial" panose="020B0604020202020204" pitchFamily="34" charset="0"/>
              </a:rPr>
              <a:t>Keras</a:t>
            </a:r>
            <a:r>
              <a:rPr lang="fr-FR" sz="2000" dirty="0">
                <a:latin typeface="Arial" panose="020B0604020202020204" pitchFamily="34" charset="0"/>
                <a:cs typeface="Arial" panose="020B0604020202020204" pitchFamily="34" charset="0"/>
              </a:rPr>
              <a:t>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9512" y="2130425"/>
            <a:ext cx="8278688"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b="1" dirty="0">
                <a:solidFill>
                  <a:srgbClr val="7030A0"/>
                </a:solidFill>
                <a:latin typeface="Arial" panose="020B0604020202020204" pitchFamily="34" charset="0"/>
                <a:cs typeface="Arial" panose="020B0604020202020204" pitchFamily="34" charset="0"/>
              </a:rPr>
              <a:t>Partie 3 : traiter les données avec Python</a:t>
            </a: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a:latin typeface="Arial" panose="020B0604020202020204" pitchFamily="34" charset="0"/>
                <a:cs typeface="Arial" panose="020B0604020202020204" pitchFamily="34" charset="0"/>
              </a:rPr>
              <a:t>Traiter les données prend du temps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Séries </a:t>
            </a:r>
            <a:r>
              <a:rPr lang="fr-FR" sz="2800" dirty="0">
                <a:latin typeface="Arial" panose="020B0604020202020204" pitchFamily="34" charset="0"/>
                <a:cs typeface="Arial" panose="020B0604020202020204" pitchFamily="34" charset="0"/>
              </a:rPr>
              <a:t>(dont statistiques de base : moyenne, écart type,…, </a:t>
            </a:r>
            <a:r>
              <a:rPr lang="fr-FR" sz="2800" dirty="0">
                <a:latin typeface="Arial" panose="020B0604020202020204" pitchFamily="34" charset="0"/>
                <a:cs typeface="Arial" panose="020B0604020202020204" pitchFamily="34" charset="0"/>
                <a:hlinkClick r:id="rId2"/>
              </a:rPr>
              <a:t>skewness</a:t>
            </a:r>
            <a:r>
              <a:rPr lang="fr-FR"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hlinkClick r:id="rId3"/>
              </a:rPr>
              <a:t>kurtosis</a:t>
            </a:r>
            <a:r>
              <a:rPr lang="fr-FR" sz="2800" dirty="0">
                <a:latin typeface="Arial" panose="020B0604020202020204" pitchFamily="34" charset="0"/>
                <a:cs typeface="Arial" panose="020B0604020202020204" pitchFamily="34" charset="0"/>
              </a:rPr>
              <a:t>)</a:t>
            </a:r>
          </a:p>
          <a:p>
            <a:r>
              <a:rPr lang="fr-FR" dirty="0" err="1">
                <a:latin typeface="Arial" panose="020B0604020202020204" pitchFamily="34" charset="0"/>
                <a:cs typeface="Arial" panose="020B0604020202020204" pitchFamily="34" charset="0"/>
              </a:rPr>
              <a:t>Dataframe</a:t>
            </a:r>
            <a:r>
              <a:rPr lang="fr-FR" dirty="0">
                <a:latin typeface="Arial" panose="020B0604020202020204" pitchFamily="34" charset="0"/>
                <a:cs typeface="Arial" panose="020B0604020202020204" pitchFamily="34" charset="0"/>
              </a:rPr>
              <a:t> : tableau avec n Séries</a:t>
            </a:r>
          </a:p>
        </p:txBody>
      </p:sp>
    </p:spTree>
    <p:extLst>
      <p:ext uri="{BB962C8B-B14F-4D97-AF65-F5344CB8AC3E}">
        <p14:creationId xmlns:p14="http://schemas.microsoft.com/office/powerpoint/2010/main" val="271131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856984" cy="634082"/>
          </a:xfrm>
        </p:spPr>
        <p:txBody>
          <a:bodyPr>
            <a:noAutofit/>
          </a:bodyPr>
          <a:lstStyle/>
          <a:p>
            <a:pPr lvl="1" algn="ctr" rtl="0">
              <a:spcBef>
                <a:spcPct val="0"/>
              </a:spcBef>
            </a:pPr>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imports/doublons/conversions</a:t>
            </a:r>
          </a:p>
        </p:txBody>
      </p:sp>
      <p:sp>
        <p:nvSpPr>
          <p:cNvPr id="3" name="Espace réservé du contenu 2"/>
          <p:cNvSpPr>
            <a:spLocks noGrp="1"/>
          </p:cNvSpPr>
          <p:nvPr>
            <p:ph idx="1"/>
          </p:nvPr>
        </p:nvSpPr>
        <p:spPr>
          <a:xfrm>
            <a:off x="457200" y="1052736"/>
            <a:ext cx="8686800" cy="5688632"/>
          </a:xfrm>
        </p:spPr>
        <p:txBody>
          <a:bodyPr>
            <a:normAutofit fontScale="92500" lnSpcReduction="10000"/>
          </a:bodyPr>
          <a:lstStyle/>
          <a:p>
            <a:r>
              <a:rPr lang="fr-FR" sz="2800" dirty="0">
                <a:latin typeface="Arial" panose="020B0604020202020204" pitchFamily="34" charset="0"/>
                <a:cs typeface="Arial" panose="020B0604020202020204" pitchFamily="34" charset="0"/>
              </a:rPr>
              <a:t>Spécifier le type de chaque colonne (attribut </a:t>
            </a:r>
            <a:r>
              <a:rPr lang="fr-FR" sz="2800" dirty="0" err="1">
                <a:latin typeface="Arial" panose="020B0604020202020204" pitchFamily="34" charset="0"/>
                <a:cs typeface="Arial" panose="020B0604020202020204" pitchFamily="34" charset="0"/>
              </a:rPr>
              <a:t>dtype</a:t>
            </a:r>
            <a:r>
              <a:rPr lang="fr-FR" sz="2800" dirty="0">
                <a:latin typeface="Arial" panose="020B0604020202020204" pitchFamily="34" charset="0"/>
                <a:cs typeface="Arial" panose="020B0604020202020204" pitchFamily="34" charset="0"/>
              </a:rPr>
              <a:t>)</a:t>
            </a:r>
          </a:p>
          <a:p>
            <a:r>
              <a:rPr lang="fr-FR" sz="2800" dirty="0">
                <a:latin typeface="Arial" panose="020B0604020202020204" pitchFamily="34" charset="0"/>
                <a:cs typeface="Arial" panose="020B0604020202020204" pitchFamily="34" charset="0"/>
              </a:rPr>
              <a:t>Voir le résultat de la fonction info() sur le </a:t>
            </a:r>
            <a:r>
              <a:rPr lang="fr-FR" sz="2800" dirty="0" err="1">
                <a:latin typeface="Arial" panose="020B0604020202020204" pitchFamily="34" charset="0"/>
                <a:cs typeface="Arial" panose="020B0604020202020204" pitchFamily="34" charset="0"/>
              </a:rPr>
              <a:t>dataframe</a:t>
            </a:r>
            <a:r>
              <a:rPr lang="fr-FR" sz="2800" dirty="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Suppression doublons si nécessaire</a:t>
            </a:r>
          </a:p>
          <a:p>
            <a:r>
              <a:rPr lang="fr-FR" sz="2800" dirty="0">
                <a:latin typeface="Arial" panose="020B0604020202020204" pitchFamily="34" charset="0"/>
                <a:cs typeface="Arial" panose="020B0604020202020204" pitchFamily="34" charset="0"/>
              </a:rPr>
              <a:t>Effectuer les conversions de type nécessaires</a:t>
            </a:r>
          </a:p>
          <a:p>
            <a:pPr lvl="1"/>
            <a:r>
              <a:rPr lang="fr-FR" sz="2400" dirty="0">
                <a:latin typeface="Arial" panose="020B0604020202020204" pitchFamily="34" charset="0"/>
                <a:cs typeface="Arial" panose="020B0604020202020204" pitchFamily="34" charset="0"/>
              </a:rPr>
              <a:t>Fonction </a:t>
            </a:r>
            <a:r>
              <a:rPr lang="fr-FR" sz="2400" dirty="0" err="1">
                <a:latin typeface="Arial" panose="020B0604020202020204" pitchFamily="34" charset="0"/>
                <a:cs typeface="Arial" panose="020B0604020202020204" pitchFamily="34" charset="0"/>
              </a:rPr>
              <a:t>astype</a:t>
            </a:r>
            <a:r>
              <a:rPr lang="fr-FR" sz="2400" dirty="0">
                <a:latin typeface="Arial" panose="020B0604020202020204" pitchFamily="34" charset="0"/>
                <a:cs typeface="Arial" panose="020B0604020202020204" pitchFamily="34" charset="0"/>
              </a:rPr>
              <a:t>()</a:t>
            </a:r>
          </a:p>
          <a:p>
            <a:pPr lvl="1"/>
            <a:r>
              <a:rPr lang="fr-FR" sz="2400" dirty="0">
                <a:latin typeface="Arial" panose="020B0604020202020204" pitchFamily="34" charset="0"/>
                <a:cs typeface="Arial" panose="020B0604020202020204" pitchFamily="34" charset="0"/>
              </a:rPr>
              <a:t>Si nécessaire écrire une fonction ad hoc de conversion</a:t>
            </a:r>
          </a:p>
          <a:p>
            <a:pPr lvl="1"/>
            <a:r>
              <a:rPr lang="fr-FR" sz="2400" dirty="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 et </a:t>
            </a:r>
            <a:r>
              <a:rPr lang="fr-FR" sz="2400" dirty="0" err="1">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p>
          <a:p>
            <a:endParaRPr lang="fr-FR" sz="2800" dirty="0">
              <a:latin typeface="Arial" panose="020B0604020202020204" pitchFamily="34" charset="0"/>
              <a:cs typeface="Arial" panose="020B0604020202020204" pitchFamily="34" charset="0"/>
            </a:endParaRPr>
          </a:p>
          <a:p>
            <a:pPr lvl="1"/>
            <a:endParaRPr lang="fr-FR" dirty="0"/>
          </a:p>
          <a:p>
            <a:pPr lvl="1"/>
            <a:endParaRPr lang="fr-FR" dirty="0"/>
          </a:p>
          <a:p>
            <a:pPr lvl="1"/>
            <a:endParaRPr lang="fr-FR" dirty="0"/>
          </a:p>
          <a:p>
            <a:pPr lvl="1"/>
            <a:endParaRPr lang="fr-FR" dirty="0"/>
          </a:p>
          <a:p>
            <a:pPr marL="457200" lvl="1"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manquantes (1)</a:t>
            </a:r>
          </a:p>
        </p:txBody>
      </p:sp>
      <p:sp>
        <p:nvSpPr>
          <p:cNvPr id="3" name="Espace réservé du contenu 2"/>
          <p:cNvSpPr>
            <a:spLocks noGrp="1"/>
          </p:cNvSpPr>
          <p:nvPr>
            <p:ph idx="1"/>
          </p:nvPr>
        </p:nvSpPr>
        <p:spPr>
          <a:xfrm>
            <a:off x="457200" y="1412776"/>
            <a:ext cx="8229600" cy="5328592"/>
          </a:xfrm>
        </p:spPr>
        <p:txBody>
          <a:bodyPr>
            <a:normAutofit fontScale="92500"/>
          </a:bodyPr>
          <a:lstStyle/>
          <a:p>
            <a:r>
              <a:rPr lang="en-US" sz="3000" b="1" dirty="0">
                <a:latin typeface="Arial" panose="020B0604020202020204" pitchFamily="34" charset="0"/>
                <a:cs typeface="Arial" panose="020B0604020202020204" pitchFamily="34" charset="0"/>
              </a:rPr>
              <a:t>Missing completely at random (MCAR) </a:t>
            </a:r>
            <a:endParaRPr lang="fr-FR" sz="3000" b="1" dirty="0">
              <a:latin typeface="Arial" panose="020B0604020202020204" pitchFamily="34" charset="0"/>
              <a:cs typeface="Arial" panose="020B0604020202020204" pitchFamily="34" charset="0"/>
            </a:endParaRPr>
          </a:p>
          <a:p>
            <a:pPr marL="0" indent="0">
              <a:buNone/>
            </a:pPr>
            <a:r>
              <a:rPr lang="fr-FR" sz="3000" dirty="0">
                <a:latin typeface="Arial" panose="020B0604020202020204" pitchFamily="34" charset="0"/>
                <a:cs typeface="Arial" panose="020B0604020202020204" pitchFamily="34" charset="0"/>
              </a:rPr>
              <a:t>probabilité d’absence de la valeur d’une variable indépendant des valeurs des variables observées comme inobservées</a:t>
            </a:r>
            <a:endParaRPr lang="en-US" sz="3000" dirty="0">
              <a:latin typeface="Arial" panose="020B0604020202020204" pitchFamily="34" charset="0"/>
              <a:cs typeface="Arial" panose="020B0604020202020204" pitchFamily="34" charset="0"/>
            </a:endParaRPr>
          </a:p>
          <a:p>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(MAR) </a:t>
            </a:r>
          </a:p>
          <a:p>
            <a:pPr marL="0" indent="0">
              <a:buNone/>
            </a:pPr>
            <a:r>
              <a:rPr lang="fr-FR" sz="3000" dirty="0">
                <a:latin typeface="Arial" panose="020B0604020202020204" pitchFamily="34" charset="0"/>
                <a:cs typeface="Arial" panose="020B0604020202020204" pitchFamily="34" charset="0"/>
              </a:rPr>
              <a:t>probabilité d’absence de la valeur d’une variable dépend des valeurs prises par d’autres variables qui ont été observées.</a:t>
            </a:r>
          </a:p>
          <a:p>
            <a:r>
              <a:rPr lang="fr-FR" sz="3000" b="1" dirty="0">
                <a:latin typeface="Arial" panose="020B0604020202020204" pitchFamily="34" charset="0"/>
                <a:cs typeface="Arial" panose="020B0604020202020204" pitchFamily="34" charset="0"/>
              </a:rPr>
              <a:t>Not </a:t>
            </a:r>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(NMAR) </a:t>
            </a:r>
          </a:p>
          <a:p>
            <a:pPr marL="0" indent="0">
              <a:buNone/>
            </a:pPr>
            <a:r>
              <a:rPr lang="fr-FR" sz="3000" dirty="0">
                <a:latin typeface="Arial" panose="020B0604020202020204" pitchFamily="34" charset="0"/>
                <a:cs typeface="Arial" panose="020B0604020202020204" pitchFamily="34" charset="0"/>
              </a:rPr>
              <a:t>probabilité d’absence de la valeur d’une variable dépend de variables qui n’ont pas été observées</a:t>
            </a:r>
          </a:p>
          <a:p>
            <a:pPr marL="457200" lvl="1" indent="0">
              <a:buNone/>
            </a:pPr>
            <a:endParaRPr lang="fr-FR" dirty="0"/>
          </a:p>
          <a:p>
            <a:pPr marL="0" indent="0">
              <a:buNone/>
            </a:pPr>
            <a:endParaRPr lang="fr-FR" dirty="0"/>
          </a:p>
        </p:txBody>
      </p:sp>
    </p:spTree>
    <p:extLst>
      <p:ext uri="{BB962C8B-B14F-4D97-AF65-F5344CB8AC3E}">
        <p14:creationId xmlns:p14="http://schemas.microsoft.com/office/powerpoint/2010/main" val="149960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manquantes (2)</a:t>
            </a:r>
            <a:endParaRPr lang="fr-FR" sz="3200" dirty="0"/>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Méthodes « basiques »</a:t>
            </a:r>
          </a:p>
          <a:p>
            <a:pPr lvl="1"/>
            <a:r>
              <a:rPr lang="fr-FR" dirty="0">
                <a:latin typeface="Arial" panose="020B0604020202020204" pitchFamily="34" charset="0"/>
                <a:cs typeface="Arial" panose="020B0604020202020204" pitchFamily="34" charset="0"/>
              </a:rPr>
              <a:t>Imputation par la moyenne ou la médiane</a:t>
            </a:r>
          </a:p>
          <a:p>
            <a:pPr lvl="1"/>
            <a:r>
              <a:rPr lang="fr-FR" dirty="0">
                <a:latin typeface="Arial" panose="020B0604020202020204" pitchFamily="34" charset="0"/>
                <a:cs typeface="Arial" panose="020B0604020202020204" pitchFamily="34" charset="0"/>
              </a:rPr>
              <a:t>Imputation par la valeur la plus fréquente </a:t>
            </a:r>
          </a:p>
          <a:p>
            <a:pPr lvl="1"/>
            <a:r>
              <a:rPr lang="fr-FR" dirty="0">
                <a:latin typeface="Arial" panose="020B0604020202020204" pitchFamily="34" charset="0"/>
                <a:cs typeface="Arial" panose="020B0604020202020204" pitchFamily="34" charset="0"/>
              </a:rPr>
              <a:t>Imputation par interpolation linéaire</a:t>
            </a:r>
          </a:p>
          <a:p>
            <a:r>
              <a:rPr lang="fr-FR" dirty="0">
                <a:latin typeface="Arial" panose="020B0604020202020204" pitchFamily="34" charset="0"/>
                <a:cs typeface="Arial" panose="020B0604020202020204" pitchFamily="34" charset="0"/>
              </a:rPr>
              <a:t>Méthodes plus sérieuses : librairies </a:t>
            </a:r>
            <a:r>
              <a:rPr lang="fr-FR" dirty="0">
                <a:latin typeface="Arial" panose="020B0604020202020204" pitchFamily="34" charset="0"/>
                <a:cs typeface="Arial" panose="020B0604020202020204" pitchFamily="34" charset="0"/>
                <a:hlinkClick r:id="rId2"/>
              </a:rPr>
              <a:t>fancyimpute</a:t>
            </a:r>
            <a:r>
              <a:rPr lang="fr-FR"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hlinkClick r:id="rId3"/>
              </a:rPr>
              <a:t>Impyute</a:t>
            </a:r>
            <a:endParaRPr lang="fr-FR" dirty="0">
              <a:latin typeface="Arial" panose="020B0604020202020204" pitchFamily="34" charset="0"/>
              <a:cs typeface="Arial" panose="020B0604020202020204" pitchFamily="34" charset="0"/>
            </a:endParaRPr>
          </a:p>
          <a:p>
            <a:pPr lvl="1"/>
            <a:endParaRPr lang="fr-FR" dirty="0"/>
          </a:p>
          <a:p>
            <a:endParaRPr lang="fr-FR" dirty="0"/>
          </a:p>
          <a:p>
            <a:pPr lvl="1"/>
            <a:endParaRPr lang="fr-FR" dirty="0"/>
          </a:p>
        </p:txBody>
      </p:sp>
    </p:spTree>
    <p:extLst>
      <p:ext uri="{BB962C8B-B14F-4D97-AF65-F5344CB8AC3E}">
        <p14:creationId xmlns:p14="http://schemas.microsoft.com/office/powerpoint/2010/main" val="11767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traitement données</a:t>
            </a:r>
            <a:endParaRPr lang="fr-FR" sz="3200" dirty="0"/>
          </a:p>
        </p:txBody>
      </p:sp>
      <p:sp>
        <p:nvSpPr>
          <p:cNvPr id="3" name="Espace réservé du contenu 2"/>
          <p:cNvSpPr>
            <a:spLocks noGrp="1"/>
          </p:cNvSpPr>
          <p:nvPr>
            <p:ph idx="1"/>
          </p:nvPr>
        </p:nvSpPr>
        <p:spPr>
          <a:xfrm>
            <a:off x="251520" y="1600200"/>
            <a:ext cx="8784976" cy="4525963"/>
          </a:xfrm>
        </p:spPr>
        <p:txBody>
          <a:bodyPr>
            <a:normAutofit lnSpcReduction="10000"/>
          </a:bodyPr>
          <a:lstStyle/>
          <a:p>
            <a:r>
              <a:rPr lang="fr-FR" dirty="0">
                <a:latin typeface="Arial" panose="020B0604020202020204" pitchFamily="34" charset="0"/>
                <a:cs typeface="Arial" panose="020B0604020202020204" pitchFamily="34" charset="0"/>
              </a:rPr>
              <a:t>Filtres colonnes</a:t>
            </a:r>
          </a:p>
          <a:p>
            <a:r>
              <a:rPr lang="fr-FR" dirty="0">
                <a:latin typeface="Arial" panose="020B0604020202020204" pitchFamily="34" charset="0"/>
                <a:cs typeface="Arial" panose="020B0604020202020204" pitchFamily="34" charset="0"/>
              </a:rPr>
              <a:t>Filtres lignes sur conditions</a:t>
            </a:r>
          </a:p>
          <a:p>
            <a:r>
              <a:rPr lang="fr-FR" dirty="0">
                <a:latin typeface="Arial" panose="020B0604020202020204" pitchFamily="34" charset="0"/>
                <a:cs typeface="Arial" panose="020B0604020202020204" pitchFamily="34" charset="0"/>
              </a:rPr>
              <a:t>Sélection/</a:t>
            </a:r>
            <a:r>
              <a:rPr lang="fr-FR" dirty="0" err="1">
                <a:latin typeface="Arial" panose="020B0604020202020204" pitchFamily="34" charset="0"/>
                <a:cs typeface="Arial" panose="020B0604020202020204" pitchFamily="34" charset="0"/>
              </a:rPr>
              <a:t>slicing</a:t>
            </a:r>
            <a:r>
              <a:rPr lang="fr-FR" dirty="0">
                <a:latin typeface="Arial" panose="020B0604020202020204" pitchFamily="34" charset="0"/>
                <a:cs typeface="Arial" panose="020B0604020202020204" pitchFamily="34" charset="0"/>
              </a:rPr>
              <a:t> comme avec </a:t>
            </a:r>
            <a:r>
              <a:rPr lang="fr-FR" dirty="0" err="1">
                <a:latin typeface="Arial" panose="020B0604020202020204" pitchFamily="34" charset="0"/>
                <a:cs typeface="Arial" panose="020B0604020202020204" pitchFamily="34" charset="0"/>
              </a:rPr>
              <a:t>numpy</a:t>
            </a:r>
            <a:r>
              <a:rPr lang="fr-FR" dirty="0">
                <a:latin typeface="Arial" panose="020B0604020202020204" pitchFamily="34" charset="0"/>
                <a:cs typeface="Arial" panose="020B0604020202020204" pitchFamily="34" charset="0"/>
              </a:rPr>
              <a:t> avec </a:t>
            </a:r>
            <a:r>
              <a:rPr lang="fr-FR" dirty="0" err="1">
                <a:latin typeface="Arial" panose="020B0604020202020204" pitchFamily="34" charset="0"/>
                <a:cs typeface="Arial" panose="020B0604020202020204" pitchFamily="34" charset="0"/>
              </a:rPr>
              <a:t>loc</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iloc</a:t>
            </a:r>
            <a:r>
              <a:rPr lang="fr-FR" dirty="0">
                <a:latin typeface="Arial" panose="020B0604020202020204" pitchFamily="34" charset="0"/>
                <a:cs typeface="Arial" panose="020B0604020202020204" pitchFamily="34" charset="0"/>
              </a:rPr>
              <a:t> sur positions</a:t>
            </a:r>
          </a:p>
          <a:p>
            <a:r>
              <a:rPr lang="fr-FR" dirty="0">
                <a:latin typeface="Arial" panose="020B0604020202020204" pitchFamily="34" charset="0"/>
                <a:cs typeface="Arial" panose="020B0604020202020204" pitchFamily="34" charset="0"/>
              </a:rPr>
              <a:t>Combiner les filtres</a:t>
            </a:r>
          </a:p>
          <a:p>
            <a:r>
              <a:rPr lang="fr-FR" dirty="0">
                <a:latin typeface="Arial" panose="020B0604020202020204" pitchFamily="34" charset="0"/>
                <a:cs typeface="Arial" panose="020B0604020202020204" pitchFamily="34" charset="0"/>
              </a:rPr>
              <a:t>Opérations sur les colonnes</a:t>
            </a:r>
          </a:p>
          <a:p>
            <a:r>
              <a:rPr lang="fr-FR" dirty="0">
                <a:latin typeface="Arial" panose="020B0604020202020204" pitchFamily="34" charset="0"/>
                <a:cs typeface="Arial" panose="020B0604020202020204" pitchFamily="34" charset="0"/>
              </a:rPr>
              <a:t>Concaténer des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Jointures de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57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jointures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left</a:t>
            </a:r>
            <a:r>
              <a:rPr lang="fr-FR" b="1" dirty="0">
                <a:latin typeface="Arial" panose="020B0604020202020204" pitchFamily="34" charset="0"/>
                <a:cs typeface="Arial" panose="020B0604020202020204" pitchFamily="34" charset="0"/>
              </a:rPr>
              <a:t>'</a:t>
            </a: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how=right'</a:t>
            </a: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outer</a:t>
            </a:r>
            <a:r>
              <a:rPr lang="fr-FR"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458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Imports/exports/sauvegardes</a:t>
            </a:r>
          </a:p>
        </p:txBody>
      </p:sp>
      <p:sp>
        <p:nvSpPr>
          <p:cNvPr id="3" name="Espace réservé du contenu 2"/>
          <p:cNvSpPr>
            <a:spLocks noGrp="1"/>
          </p:cNvSpPr>
          <p:nvPr>
            <p:ph idx="1"/>
          </p:nvPr>
        </p:nvSpPr>
        <p:spPr/>
        <p:txBody>
          <a:bodyPr>
            <a:normAutofit lnSpcReduction="10000"/>
          </a:bodyPr>
          <a:lstStyle/>
          <a:p>
            <a:r>
              <a:rPr lang="fr-FR" dirty="0">
                <a:latin typeface="Arial" panose="020B0604020202020204" pitchFamily="34" charset="0"/>
                <a:cs typeface="Arial" panose="020B0604020202020204" pitchFamily="34" charset="0"/>
              </a:rPr>
              <a:t>Imports/exports</a:t>
            </a:r>
          </a:p>
          <a:p>
            <a:pPr lvl="1"/>
            <a:r>
              <a:rPr lang="fr-FR" dirty="0">
                <a:latin typeface="Arial" panose="020B0604020202020204" pitchFamily="34" charset="0"/>
                <a:cs typeface="Arial" panose="020B0604020202020204" pitchFamily="34" charset="0"/>
              </a:rPr>
              <a:t>De nombreux formats acceptés</a:t>
            </a:r>
          </a:p>
          <a:p>
            <a:pPr lvl="1"/>
            <a:r>
              <a:rPr lang="fr-FR" dirty="0">
                <a:latin typeface="Arial" panose="020B0604020202020204" pitchFamily="34" charset="0"/>
                <a:cs typeface="Arial" panose="020B0604020202020204" pitchFamily="34" charset="0"/>
              </a:rPr>
              <a:t>Dont import de tables SAS</a:t>
            </a:r>
          </a:p>
          <a:p>
            <a:pPr lvl="1"/>
            <a:r>
              <a:rPr lang="fr-FR" dirty="0">
                <a:latin typeface="Arial" panose="020B0604020202020204" pitchFamily="34" charset="0"/>
                <a:cs typeface="Arial" panose="020B0604020202020204" pitchFamily="34" charset="0"/>
              </a:rPr>
              <a:t>Et </a:t>
            </a:r>
            <a:r>
              <a:rPr lang="fr-FR" dirty="0">
                <a:latin typeface="Arial" panose="020B0604020202020204" pitchFamily="34" charset="0"/>
                <a:cs typeface="Arial" panose="020B0604020202020204" pitchFamily="34" charset="0"/>
                <a:hlinkClick r:id="rId2"/>
              </a:rPr>
              <a:t>possible de faire exports/imports depuis base de données (table ou requête SQL).</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Sauvegardes</a:t>
            </a:r>
          </a:p>
          <a:p>
            <a:pPr lvl="1"/>
            <a:r>
              <a:rPr lang="fr-FR" dirty="0">
                <a:latin typeface="Arial" panose="020B0604020202020204" pitchFamily="34" charset="0"/>
                <a:cs typeface="Arial" panose="020B0604020202020204" pitchFamily="34" charset="0"/>
                <a:hlinkClick r:id="rId3"/>
              </a:rPr>
              <a:t>HDF5</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4"/>
              </a:rPr>
              <a:t>Nouveau format </a:t>
            </a:r>
            <a:r>
              <a:rPr lang="fr-FR" dirty="0" err="1">
                <a:latin typeface="Arial" panose="020B0604020202020204" pitchFamily="34" charset="0"/>
                <a:cs typeface="Arial" panose="020B0604020202020204" pitchFamily="34" charset="0"/>
                <a:hlinkClick r:id="rId4"/>
              </a:rPr>
              <a:t>feather</a:t>
            </a:r>
            <a:r>
              <a:rPr lang="fr-FR" dirty="0">
                <a:latin typeface="Arial" panose="020B0604020202020204" pitchFamily="34" charset="0"/>
                <a:cs typeface="Arial" panose="020B0604020202020204" pitchFamily="34" charset="0"/>
                <a:hlinkClick r:id="rId4"/>
              </a:rPr>
              <a:t> </a:t>
            </a:r>
            <a:r>
              <a:rPr lang="fr-FR" dirty="0">
                <a:latin typeface="Arial" panose="020B0604020202020204" pitchFamily="34" charset="0"/>
                <a:cs typeface="Arial" panose="020B0604020202020204" pitchFamily="34" charset="0"/>
              </a:rPr>
              <a:t>: plus rapide et </a:t>
            </a:r>
            <a:r>
              <a:rPr lang="fr-FR" dirty="0" err="1">
                <a:latin typeface="Arial" panose="020B0604020202020204" pitchFamily="34" charset="0"/>
                <a:cs typeface="Arial" panose="020B0604020202020204" pitchFamily="34" charset="0"/>
              </a:rPr>
              <a:t>co</a:t>
            </a:r>
            <a:r>
              <a:rPr lang="fr-FR" dirty="0">
                <a:latin typeface="Arial" panose="020B0604020202020204" pitchFamily="34" charset="0"/>
                <a:cs typeface="Arial" panose="020B0604020202020204" pitchFamily="34" charset="0"/>
              </a:rPr>
              <a:t>-développé  par équipes python et R</a:t>
            </a:r>
          </a:p>
        </p:txBody>
      </p:sp>
    </p:spTree>
    <p:extLst>
      <p:ext uri="{BB962C8B-B14F-4D97-AF65-F5344CB8AC3E}">
        <p14:creationId xmlns:p14="http://schemas.microsoft.com/office/powerpoint/2010/main" val="40661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306687"/>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4 : statistiques descriptives et graphiques avec Python</a:t>
            </a:r>
            <a:endParaRPr lang="fr-FR" dirty="0"/>
          </a:p>
        </p:txBody>
      </p:sp>
    </p:spTree>
    <p:extLst>
      <p:ext uri="{BB962C8B-B14F-4D97-AF65-F5344CB8AC3E}">
        <p14:creationId xmlns:p14="http://schemas.microsoft.com/office/powerpoint/2010/main" val="22240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statistiques descriptives</a:t>
            </a:r>
          </a:p>
        </p:txBody>
      </p:sp>
      <p:sp>
        <p:nvSpPr>
          <p:cNvPr id="3" name="Espace réservé du contenu 2"/>
          <p:cNvSpPr>
            <a:spLocks noGrp="1"/>
          </p:cNvSpPr>
          <p:nvPr>
            <p:ph idx="1"/>
          </p:nvPr>
        </p:nvSpPr>
        <p:spPr>
          <a:xfrm>
            <a:off x="179512" y="1600200"/>
            <a:ext cx="8964488" cy="4525963"/>
          </a:xfrm>
        </p:spPr>
        <p:txBody>
          <a:bodyPr/>
          <a:lstStyle/>
          <a:p>
            <a:r>
              <a:rPr lang="fr-FR" dirty="0">
                <a:latin typeface="Arial" panose="020B0604020202020204" pitchFamily="34" charset="0"/>
                <a:cs typeface="Arial" panose="020B0604020202020204" pitchFamily="34" charset="0"/>
              </a:rPr>
              <a:t>Premières statistiques =</a:t>
            </a:r>
            <a:r>
              <a:rPr lang="fr-FR" dirty="0" err="1">
                <a:latin typeface="Arial" panose="020B0604020202020204" pitchFamily="34" charset="0"/>
                <a:cs typeface="Arial" panose="020B0604020202020204" pitchFamily="34" charset="0"/>
              </a:rPr>
              <a:t>describe</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include</a:t>
            </a:r>
            <a:r>
              <a:rPr lang="fr-FR" dirty="0">
                <a:latin typeface="Arial" panose="020B0604020202020204" pitchFamily="34" charset="0"/>
                <a:cs typeface="Arial" panose="020B0604020202020204" pitchFamily="34" charset="0"/>
              </a:rPr>
              <a:t>='all') </a:t>
            </a:r>
          </a:p>
          <a:p>
            <a:r>
              <a:rPr lang="fr-FR" dirty="0">
                <a:latin typeface="Arial" panose="020B0604020202020204" pitchFamily="34" charset="0"/>
                <a:cs typeface="Arial" panose="020B0604020202020204" pitchFamily="34" charset="0"/>
              </a:rPr>
              <a:t>Tabulations croisées (équivalent proc FREQ)</a:t>
            </a:r>
          </a:p>
          <a:p>
            <a:r>
              <a:rPr lang="fr-FR" dirty="0">
                <a:latin typeface="Arial" panose="020B0604020202020204" pitchFamily="34" charset="0"/>
                <a:cs typeface="Arial" panose="020B0604020202020204" pitchFamily="34" charset="0"/>
              </a:rPr>
              <a:t>Group by</a:t>
            </a:r>
          </a:p>
          <a:p>
            <a:r>
              <a:rPr lang="fr-FR" dirty="0">
                <a:latin typeface="Arial" panose="020B0604020202020204" pitchFamily="34" charset="0"/>
                <a:cs typeface="Arial" panose="020B0604020202020204" pitchFamily="34" charset="0"/>
              </a:rPr>
              <a:t>Index composites =&gt; pour faire facilement pleins de croisements</a:t>
            </a:r>
          </a:p>
          <a:p>
            <a:r>
              <a:rPr lang="fr-FR" dirty="0">
                <a:latin typeface="Arial" panose="020B0604020202020204" pitchFamily="34" charset="0"/>
                <a:cs typeface="Arial" panose="020B0604020202020204" pitchFamily="34" charset="0"/>
              </a:rPr>
              <a:t>Covariance, corrélation (</a:t>
            </a:r>
            <a:r>
              <a:rPr lang="fr-FR" dirty="0" err="1">
                <a:latin typeface="Arial" panose="020B0604020202020204" pitchFamily="34" charset="0"/>
                <a:cs typeface="Arial" panose="020B0604020202020204" pitchFamily="34" charset="0"/>
              </a:rPr>
              <a:t>pearson</a:t>
            </a:r>
            <a:r>
              <a:rPr lang="fr-FR" dirty="0">
                <a:latin typeface="Arial" panose="020B0604020202020204" pitchFamily="34" charset="0"/>
                <a:cs typeface="Arial" panose="020B0604020202020204" pitchFamily="34" charset="0"/>
              </a:rPr>
              <a:t>, Kendall Tau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coefficient, Spearman </a:t>
            </a:r>
            <a:r>
              <a:rPr lang="fr-FR" dirty="0" err="1">
                <a:latin typeface="Arial" panose="020B0604020202020204" pitchFamily="34" charset="0"/>
                <a:cs typeface="Arial" panose="020B0604020202020204" pitchFamily="34" charset="0"/>
              </a:rPr>
              <a:t>rank</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16924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1143000"/>
          </a:xfrm>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graphiques : introduction</a:t>
            </a:r>
            <a:endParaRPr lang="fr-FR" sz="3200"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Le quartet d’</a:t>
            </a:r>
            <a:r>
              <a:rPr lang="fr-FR" dirty="0" err="1"/>
              <a:t>Ascombe</a:t>
            </a:r>
            <a:r>
              <a:rPr lang="fr-FR" dirty="0"/>
              <a:t> : 4 jeux de données avec 11 points (</a:t>
            </a:r>
            <a:r>
              <a:rPr lang="fr-FR" dirty="0" err="1"/>
              <a:t>x,y</a:t>
            </a:r>
            <a:r>
              <a:rPr lang="fr-FR" dirty="0"/>
              <a:t>) « très proches » car :</a:t>
            </a:r>
          </a:p>
          <a:p>
            <a:r>
              <a:rPr lang="fr-FR" dirty="0"/>
              <a:t>Même moyenne selon x et selon y</a:t>
            </a:r>
          </a:p>
          <a:p>
            <a:r>
              <a:rPr lang="fr-FR" dirty="0"/>
              <a:t>Même écart type selon x et selon y</a:t>
            </a:r>
          </a:p>
          <a:p>
            <a:r>
              <a:rPr lang="fr-FR" dirty="0"/>
              <a:t>Même coefficient de corrélation entre x et y</a:t>
            </a:r>
          </a:p>
          <a:p>
            <a:r>
              <a:rPr lang="fr-FR" dirty="0"/>
              <a:t>Même droite de régression de y sur x et avec le même R^2</a:t>
            </a:r>
          </a:p>
          <a:p>
            <a:pPr marL="0" indent="0">
              <a:buNone/>
            </a:pPr>
            <a:endParaRPr lang="fr-FR" dirty="0"/>
          </a:p>
          <a:p>
            <a:pPr marL="0" indent="0">
              <a:buNone/>
            </a:pPr>
            <a:r>
              <a:rPr lang="fr-FR" dirty="0"/>
              <a:t>Et pourtant…</a:t>
            </a:r>
          </a:p>
        </p:txBody>
      </p:sp>
    </p:spTree>
    <p:extLst>
      <p:ext uri="{BB962C8B-B14F-4D97-AF65-F5344CB8AC3E}">
        <p14:creationId xmlns:p14="http://schemas.microsoft.com/office/powerpoint/2010/main" val="3199841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2778"/>
          </a:xfrm>
        </p:spPr>
        <p:txBody>
          <a:bodyPr>
            <a:noAutofit/>
          </a:bodyPr>
          <a:lstStyle/>
          <a:p>
            <a:r>
              <a:rPr lang="fr-FR" sz="3200" b="1" dirty="0">
                <a:latin typeface="Arial" panose="020B0604020202020204" pitchFamily="34" charset="0"/>
                <a:cs typeface="Arial" panose="020B0604020202020204" pitchFamily="34" charset="0"/>
              </a:rPr>
              <a:t>Quartet d’</a:t>
            </a:r>
            <a:r>
              <a:rPr lang="fr-FR" sz="3200" b="1" dirty="0" err="1">
                <a:latin typeface="Arial" panose="020B0604020202020204" pitchFamily="34" charset="0"/>
                <a:cs typeface="Arial" panose="020B0604020202020204" pitchFamily="34" charset="0"/>
              </a:rPr>
              <a:t>Ascombe</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87416"/>
            <a:ext cx="8532440" cy="5691071"/>
          </a:xfrm>
          <a:prstGeom prst="rect">
            <a:avLst/>
          </a:prstGeom>
        </p:spPr>
      </p:pic>
    </p:spTree>
    <p:extLst>
      <p:ext uri="{BB962C8B-B14F-4D97-AF65-F5344CB8AC3E}">
        <p14:creationId xmlns:p14="http://schemas.microsoft.com/office/powerpoint/2010/main" val="3569611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graphiques</a:t>
            </a:r>
          </a:p>
        </p:txBody>
      </p:sp>
      <p:sp>
        <p:nvSpPr>
          <p:cNvPr id="3" name="Espace réservé du contenu 2"/>
          <p:cNvSpPr>
            <a:spLocks noGrp="1"/>
          </p:cNvSpPr>
          <p:nvPr>
            <p:ph idx="1"/>
          </p:nvPr>
        </p:nvSpPr>
        <p:spPr/>
        <p:txBody>
          <a:bodyPr>
            <a:normAutofit lnSpcReduction="10000"/>
          </a:bodyPr>
          <a:lstStyle/>
          <a:p>
            <a:r>
              <a:rPr lang="fr-FR" sz="2800" dirty="0">
                <a:latin typeface="Arial" panose="020B0604020202020204" pitchFamily="34" charset="0"/>
                <a:cs typeface="Arial" panose="020B0604020202020204" pitchFamily="34" charset="0"/>
              </a:rPr>
              <a:t>Fonction générique plot() (</a:t>
            </a:r>
            <a:r>
              <a:rPr lang="fr-FR" sz="2800" dirty="0">
                <a:latin typeface="Arial" panose="020B0604020202020204" pitchFamily="34" charset="0"/>
                <a:cs typeface="Arial" panose="020B0604020202020204" pitchFamily="34" charset="0"/>
                <a:hlinkClick r:id="rId2"/>
              </a:rPr>
              <a:t>cf. doc Pandas</a:t>
            </a:r>
            <a:r>
              <a:rPr lang="fr-FR" sz="2800" dirty="0">
                <a:latin typeface="Arial" panose="020B0604020202020204" pitchFamily="34" charset="0"/>
                <a:cs typeface="Arial" panose="020B0604020202020204" pitchFamily="34" charset="0"/>
              </a:rPr>
              <a:t>)</a:t>
            </a:r>
          </a:p>
          <a:p>
            <a:r>
              <a:rPr lang="fr-FR" sz="2800" dirty="0">
                <a:latin typeface="Arial" panose="020B0604020202020204" pitchFamily="34" charset="0"/>
                <a:cs typeface="Arial" panose="020B0604020202020204" pitchFamily="34" charset="0"/>
              </a:rPr>
              <a:t>Plus des fonctions spécialisées plus fines comme :</a:t>
            </a:r>
          </a:p>
          <a:p>
            <a:pPr lvl="1"/>
            <a:r>
              <a:rPr lang="fr-FR" dirty="0">
                <a:latin typeface="Arial" panose="020B0604020202020204" pitchFamily="34" charset="0"/>
                <a:cs typeface="Arial" panose="020B0604020202020204" pitchFamily="34" charset="0"/>
                <a:hlinkClick r:id="rId3"/>
              </a:rPr>
              <a:t>Boites à moustaches/</a:t>
            </a:r>
            <a:r>
              <a:rPr lang="fr-FR" dirty="0" err="1">
                <a:latin typeface="Arial" panose="020B0604020202020204" pitchFamily="34" charset="0"/>
                <a:cs typeface="Arial" panose="020B0604020202020204" pitchFamily="34" charset="0"/>
                <a:hlinkClick r:id="rId3"/>
              </a:rPr>
              <a:t>boxplot</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4"/>
              </a:rPr>
              <a:t>histogrammes</a:t>
            </a:r>
            <a:endParaRPr lang="fr-FR"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On peut utiliser </a:t>
            </a:r>
            <a:r>
              <a:rPr lang="fr-FR" sz="2800" dirty="0" err="1">
                <a:latin typeface="Arial" panose="020B0604020202020204" pitchFamily="34" charset="0"/>
                <a:cs typeface="Arial" panose="020B0604020202020204" pitchFamily="34" charset="0"/>
              </a:rPr>
              <a:t>Seaborn</a:t>
            </a:r>
            <a:r>
              <a:rPr lang="fr-FR" sz="2800" dirty="0">
                <a:latin typeface="Arial" panose="020B0604020202020204" pitchFamily="34" charset="0"/>
                <a:cs typeface="Arial" panose="020B0604020202020204" pitchFamily="34" charset="0"/>
              </a:rPr>
              <a:t> pour avoir encore plus de possibilités</a:t>
            </a:r>
          </a:p>
          <a:p>
            <a:pPr lvl="1"/>
            <a:r>
              <a:rPr lang="fr-FR" sz="2400" dirty="0">
                <a:latin typeface="Arial" panose="020B0604020202020204" pitchFamily="34" charset="0"/>
                <a:cs typeface="Arial" panose="020B0604020202020204" pitchFamily="34" charset="0"/>
                <a:hlinkClick r:id="rId5"/>
              </a:rPr>
              <a:t>Matrice de nuages de points </a:t>
            </a:r>
            <a:endParaRPr lang="fr-FR" sz="2400" dirty="0">
              <a:latin typeface="Arial" panose="020B0604020202020204" pitchFamily="34" charset="0"/>
              <a:cs typeface="Arial" panose="020B0604020202020204" pitchFamily="34" charset="0"/>
            </a:endParaRPr>
          </a:p>
          <a:p>
            <a:pPr lvl="1"/>
            <a:r>
              <a:rPr lang="fr-FR" sz="2400" dirty="0">
                <a:latin typeface="Arial" panose="020B0604020202020204" pitchFamily="34" charset="0"/>
                <a:cs typeface="Arial" panose="020B0604020202020204" pitchFamily="34" charset="0"/>
                <a:hlinkClick r:id="rId6"/>
              </a:rPr>
              <a:t>Tutoriel sur graphiques pour voir relations entre variables</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3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lgn="ctr" rtl="0">
              <a:spcBef>
                <a:spcPct val="0"/>
              </a:spcBef>
            </a:pPr>
            <a:r>
              <a:rPr lang="fr-FR" sz="3200" b="1" dirty="0">
                <a:latin typeface="Arial" panose="020B0604020202020204" pitchFamily="34" charset="0"/>
                <a:cs typeface="Arial" panose="020B0604020202020204" pitchFamily="34" charset="0"/>
                <a:hlinkClick r:id="rId2"/>
              </a:rPr>
              <a:t>Boites à moustaches/</a:t>
            </a:r>
            <a:r>
              <a:rPr lang="fr-FR" sz="3200" b="1" dirty="0" err="1">
                <a:latin typeface="Arial" panose="020B0604020202020204" pitchFamily="34" charset="0"/>
                <a:cs typeface="Arial" panose="020B0604020202020204" pitchFamily="34" charset="0"/>
                <a:hlinkClick r:id="rId2"/>
              </a:rPr>
              <a:t>boxplot</a:t>
            </a:r>
            <a:r>
              <a:rPr lang="fr-FR" sz="3200" b="1" dirty="0">
                <a:latin typeface="Arial" panose="020B0604020202020204" pitchFamily="34" charset="0"/>
                <a:cs typeface="Arial" panose="020B0604020202020204" pitchFamily="34" charset="0"/>
              </a:rPr>
              <a:t> rappel</a:t>
            </a:r>
            <a:endParaRPr lang="fr-FR" sz="3200" b="1" dirty="0"/>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916832"/>
            <a:ext cx="5734851" cy="2619741"/>
          </a:xfrm>
        </p:spPr>
      </p:pic>
    </p:spTree>
    <p:extLst>
      <p:ext uri="{BB962C8B-B14F-4D97-AF65-F5344CB8AC3E}">
        <p14:creationId xmlns:p14="http://schemas.microsoft.com/office/powerpoint/2010/main" val="3219080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Graphiques pour le web </a:t>
            </a:r>
          </a:p>
        </p:txBody>
      </p:sp>
      <p:sp>
        <p:nvSpPr>
          <p:cNvPr id="3" name="Espace réservé du contenu 2"/>
          <p:cNvSpPr>
            <a:spLocks noGrp="1"/>
          </p:cNvSpPr>
          <p:nvPr>
            <p:ph idx="1"/>
          </p:nvPr>
        </p:nvSpPr>
        <p:spPr/>
        <p:txBody>
          <a:bodyPr/>
          <a:lstStyle/>
          <a:p>
            <a:pPr marL="0" indent="0">
              <a:buNone/>
            </a:pPr>
            <a:r>
              <a:rPr lang="fr-FR" b="1" dirty="0">
                <a:latin typeface="Arial" panose="020B0604020202020204" pitchFamily="34" charset="0"/>
                <a:cs typeface="Arial" panose="020B0604020202020204" pitchFamily="34" charset="0"/>
              </a:rPr>
              <a:t>Bokeh</a:t>
            </a:r>
            <a:endParaRPr lang="fr-FR" dirty="0">
              <a:latin typeface="Arial" panose="020B0604020202020204" pitchFamily="34" charset="0"/>
              <a:cs typeface="Arial" panose="020B0604020202020204" pitchFamily="34" charset="0"/>
              <a:hlinkClick r:id="rId2"/>
            </a:endParaRPr>
          </a:p>
          <a:p>
            <a:r>
              <a:rPr lang="fr-FR" dirty="0" err="1">
                <a:latin typeface="Arial" panose="020B0604020202020204" pitchFamily="34" charset="0"/>
                <a:cs typeface="Arial" panose="020B0604020202020204" pitchFamily="34" charset="0"/>
                <a:hlinkClick r:id="rId2"/>
              </a:rPr>
              <a:t>Gapminder</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hlinkClick r:id="rId3"/>
              </a:rPr>
              <a:t>Explorer données sur films</a:t>
            </a:r>
            <a:endParaRPr lang="fr-FR" dirty="0">
              <a:latin typeface="Arial" panose="020B0604020202020204" pitchFamily="34" charset="0"/>
              <a:cs typeface="Arial" panose="020B0604020202020204" pitchFamily="34" charset="0"/>
            </a:endParaRPr>
          </a:p>
          <a:p>
            <a:r>
              <a:rPr lang="fr-FR" dirty="0" err="1">
                <a:latin typeface="Arial" panose="020B0604020202020204" pitchFamily="34" charset="0"/>
                <a:cs typeface="Arial" panose="020B0604020202020204" pitchFamily="34" charset="0"/>
              </a:rPr>
              <a:t>Plotly</a:t>
            </a:r>
            <a:r>
              <a:rPr lang="fr-FR" dirty="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hlinkClick r:id="rId4"/>
              </a:rPr>
              <a:t>Dash</a:t>
            </a: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6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800" b="1" dirty="0">
                <a:solidFill>
                  <a:srgbClr val="7030A0"/>
                </a:solidFill>
                <a:latin typeface="Arial" panose="020B0604020202020204" pitchFamily="34" charset="0"/>
                <a:cs typeface="Arial" panose="020B0604020202020204" pitchFamily="34" charset="0"/>
              </a:rPr>
              <a:t>Partie 5 : statistiques avec Python</a:t>
            </a:r>
            <a:endParaRPr lang="fr-FR" sz="4800" dirty="0"/>
          </a:p>
        </p:txBody>
      </p:sp>
    </p:spTree>
    <p:extLst>
      <p:ext uri="{BB962C8B-B14F-4D97-AF65-F5344CB8AC3E}">
        <p14:creationId xmlns:p14="http://schemas.microsoft.com/office/powerpoint/2010/main" val="780777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Régression linéaire avec </a:t>
            </a:r>
            <a:r>
              <a:rPr lang="fr-FR" sz="3200" b="1" dirty="0" err="1">
                <a:latin typeface="Arial" panose="020B0604020202020204" pitchFamily="34" charset="0"/>
                <a:cs typeface="Arial" panose="020B0604020202020204" pitchFamily="34" charset="0"/>
              </a:rPr>
              <a:t>statsModels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229600" cy="5073427"/>
          </a:xfrm>
        </p:spPr>
        <p:txBody>
          <a:bodyPr>
            <a:normAutofit/>
          </a:bodyPr>
          <a:lstStyle/>
          <a:p>
            <a:r>
              <a:rPr lang="fr-FR" dirty="0">
                <a:latin typeface="Arial" panose="020B0604020202020204" pitchFamily="34" charset="0"/>
                <a:cs typeface="Arial" panose="020B0604020202020204" pitchFamily="34" charset="0"/>
              </a:rPr>
              <a:t>Information de base sur une régression : R^2, coefficients et leur intervalle de confiance </a:t>
            </a:r>
          </a:p>
          <a:p>
            <a:r>
              <a:rPr lang="fr-FR" dirty="0">
                <a:latin typeface="Arial" panose="020B0604020202020204" pitchFamily="34" charset="0"/>
                <a:cs typeface="Arial" panose="020B0604020202020204" pitchFamily="34" charset="0"/>
              </a:rPr>
              <a:t>Graphiques de diagnostics :</a:t>
            </a:r>
          </a:p>
          <a:p>
            <a:pPr lvl="1"/>
            <a:r>
              <a:rPr lang="fr-FR" sz="2000" dirty="0">
                <a:latin typeface="Arial" panose="020B0604020202020204" pitchFamily="34" charset="0"/>
                <a:cs typeface="Arial" panose="020B0604020202020204" pitchFamily="34" charset="0"/>
              </a:rPr>
              <a:t>Ŷ /y =&gt; élément de qualité globale</a:t>
            </a:r>
          </a:p>
          <a:p>
            <a:pPr lvl="1"/>
            <a:r>
              <a:rPr lang="fr-FR" sz="2000" dirty="0">
                <a:latin typeface="Arial" panose="020B0604020202020204" pitchFamily="34" charset="0"/>
                <a:cs typeface="Arial" panose="020B0604020202020204" pitchFamily="34" charset="0"/>
              </a:rPr>
              <a:t>Ŷ / résidu =&gt; vérifier linéarité + pas </a:t>
            </a:r>
            <a:r>
              <a:rPr lang="fr-FR" sz="2000" dirty="0" err="1">
                <a:latin typeface="Arial" panose="020B0604020202020204" pitchFamily="34" charset="0"/>
                <a:cs typeface="Arial" panose="020B0604020202020204" pitchFamily="34" charset="0"/>
              </a:rPr>
              <a:t>hétéroscédasticité</a:t>
            </a:r>
            <a:endParaRPr lang="fr-FR" sz="2000" dirty="0">
              <a:latin typeface="Arial" panose="020B0604020202020204" pitchFamily="34" charset="0"/>
              <a:cs typeface="Arial" panose="020B0604020202020204" pitchFamily="34" charset="0"/>
            </a:endParaRPr>
          </a:p>
          <a:p>
            <a:pPr lvl="1"/>
            <a:r>
              <a:rPr lang="fr-FR" sz="2000" dirty="0">
                <a:latin typeface="Arial" panose="020B0604020202020204" pitchFamily="34" charset="0"/>
                <a:cs typeface="Arial" panose="020B0604020202020204" pitchFamily="34" charset="0"/>
              </a:rPr>
              <a:t>Q–Q graphique : quantiles loi normale (0, var estimée des résidus) /quantiles des résidus =&gt; vérifier résidus normaux</a:t>
            </a:r>
          </a:p>
          <a:p>
            <a:pPr lvl="1"/>
            <a:r>
              <a:rPr lang="fr-FR" sz="2000" dirty="0">
                <a:latin typeface="Arial" panose="020B0604020202020204" pitchFamily="34" charset="0"/>
                <a:cs typeface="Arial" panose="020B0604020202020204" pitchFamily="34" charset="0"/>
              </a:rPr>
              <a:t>Distribution des résidus =&gt; vérifier résidus normaux</a:t>
            </a:r>
          </a:p>
          <a:p>
            <a:pPr lvl="1"/>
            <a:r>
              <a:rPr lang="fr-FR" sz="2000" dirty="0">
                <a:latin typeface="Arial" panose="020B0604020202020204" pitchFamily="34" charset="0"/>
                <a:cs typeface="Arial" panose="020B0604020202020204" pitchFamily="34" charset="0"/>
              </a:rPr>
              <a:t>Leverage plot : </a:t>
            </a:r>
            <a:r>
              <a:rPr lang="fr-FR" sz="2000" dirty="0" err="1">
                <a:latin typeface="Arial" panose="020B0604020202020204" pitchFamily="34" charset="0"/>
                <a:cs typeface="Arial" panose="020B0604020202020204" pitchFamily="34" charset="0"/>
              </a:rPr>
              <a:t>leverage</a:t>
            </a:r>
            <a:r>
              <a:rPr lang="fr-FR" sz="2000" dirty="0">
                <a:latin typeface="Arial" panose="020B0604020202020204" pitchFamily="34" charset="0"/>
                <a:cs typeface="Arial" panose="020B0604020202020204" pitchFamily="34" charset="0"/>
              </a:rPr>
              <a:t>/résidus standardisés</a:t>
            </a: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3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fr-FR" sz="3200" b="1" dirty="0">
                <a:latin typeface="Arial" panose="020B0604020202020204" pitchFamily="34" charset="0"/>
                <a:cs typeface="Arial" panose="020B0604020202020204" pitchFamily="34" charset="0"/>
              </a:rPr>
              <a:t>Leverage plot</a:t>
            </a:r>
            <a:endParaRPr lang="fr-FR" sz="3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1124744"/>
            <a:ext cx="5840257" cy="278760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62" y="3780995"/>
            <a:ext cx="6096851" cy="3077005"/>
          </a:xfrm>
          <a:prstGeom prst="rect">
            <a:avLst/>
          </a:prstGeom>
        </p:spPr>
      </p:pic>
    </p:spTree>
    <p:extLst>
      <p:ext uri="{BB962C8B-B14F-4D97-AF65-F5344CB8AC3E}">
        <p14:creationId xmlns:p14="http://schemas.microsoft.com/office/powerpoint/2010/main" val="417725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exemples de modèles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55"/>
            <a:ext cx="7920000" cy="212064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3789040"/>
            <a:ext cx="7920000" cy="2742493"/>
          </a:xfrm>
          <a:prstGeom prst="rect">
            <a:avLst/>
          </a:prstGeom>
        </p:spPr>
      </p:pic>
    </p:spTree>
    <p:extLst>
      <p:ext uri="{BB962C8B-B14F-4D97-AF65-F5344CB8AC3E}">
        <p14:creationId xmlns:p14="http://schemas.microsoft.com/office/powerpoint/2010/main" val="400657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Régression logistique avec </a:t>
            </a:r>
            <a:r>
              <a:rPr lang="fr-FR" sz="3200" b="1" dirty="0" err="1">
                <a:latin typeface="Arial" panose="020B0604020202020204" pitchFamily="34" charset="0"/>
                <a:cs typeface="Arial" panose="020B0604020202020204" pitchFamily="34" charset="0"/>
              </a:rPr>
              <a:t>statsModèles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83755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6 : exemples autres méthodes de machine </a:t>
            </a:r>
            <a:r>
              <a:rPr lang="fr-FR" b="1" dirty="0" err="1">
                <a:solidFill>
                  <a:srgbClr val="7030A0"/>
                </a:solidFill>
                <a:latin typeface="Arial" panose="020B0604020202020204" pitchFamily="34" charset="0"/>
                <a:cs typeface="Arial" panose="020B0604020202020204" pitchFamily="34" charset="0"/>
              </a:rPr>
              <a:t>learning</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45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Familles de méthodes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00156"/>
            <a:ext cx="7920000" cy="2311781"/>
          </a:xfrm>
          <a:prstGeom prst="rect">
            <a:avLst/>
          </a:prstGeom>
        </p:spPr>
      </p:pic>
    </p:spTree>
    <p:extLst>
      <p:ext uri="{BB962C8B-B14F-4D97-AF65-F5344CB8AC3E}">
        <p14:creationId xmlns:p14="http://schemas.microsoft.com/office/powerpoint/2010/main" val="9914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a:t>
            </a:r>
          </a:p>
        </p:txBody>
      </p:sp>
      <p:pic>
        <p:nvPicPr>
          <p:cNvPr id="4"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52" y="1600200"/>
            <a:ext cx="5600696" cy="4525963"/>
          </a:xfrm>
          <a:prstGeom prst="rect">
            <a:avLst/>
          </a:prstGeom>
        </p:spPr>
      </p:pic>
    </p:spTree>
    <p:extLst>
      <p:ext uri="{BB962C8B-B14F-4D97-AF65-F5344CB8AC3E}">
        <p14:creationId xmlns:p14="http://schemas.microsoft.com/office/powerpoint/2010/main" val="329410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a:t>
            </a:r>
            <a:endParaRPr lang="fr-FR" sz="3200" b="1"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8575" y="1866887"/>
            <a:ext cx="7546850" cy="3992589"/>
          </a:xfrm>
          <a:prstGeom prst="rect">
            <a:avLst/>
          </a:prstGeom>
        </p:spPr>
      </p:pic>
    </p:spTree>
    <p:extLst>
      <p:ext uri="{BB962C8B-B14F-4D97-AF65-F5344CB8AC3E}">
        <p14:creationId xmlns:p14="http://schemas.microsoft.com/office/powerpoint/2010/main" val="359504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200" b="1" dirty="0">
                <a:latin typeface="Arial" panose="020B0604020202020204" pitchFamily="34" charset="0"/>
                <a:cs typeface="Arial" panose="020B0604020202020204" pitchFamily="34" charset="0"/>
              </a:rPr>
              <a:t>SVM</a:t>
            </a:r>
          </a:p>
        </p:txBody>
      </p:sp>
      <p:sp>
        <p:nvSpPr>
          <p:cNvPr id="3" name="Espace réservé du contenu 2"/>
          <p:cNvSpPr>
            <a:spLocks noGrp="1"/>
          </p:cNvSpPr>
          <p:nvPr>
            <p:ph idx="1"/>
          </p:nvPr>
        </p:nvSpPr>
        <p:spPr>
          <a:xfrm>
            <a:off x="457200" y="764704"/>
            <a:ext cx="8229600" cy="5361459"/>
          </a:xfrm>
        </p:spPr>
        <p:txBody>
          <a:bodyPr/>
          <a:lstStyle/>
          <a:p>
            <a:pPr marL="0" indent="0">
              <a:buNone/>
            </a:pPr>
            <a:r>
              <a:rPr lang="fr-FR" dirty="0">
                <a:latin typeface="Arial" panose="020B0604020202020204" pitchFamily="34" charset="0"/>
                <a:cs typeface="Arial" panose="020B0604020202020204" pitchFamily="34" charset="0"/>
              </a:rPr>
              <a:t>méthode « k </a:t>
            </a:r>
            <a:r>
              <a:rPr lang="fr-FR" dirty="0" err="1">
                <a:latin typeface="Arial" panose="020B0604020202020204" pitchFamily="34" charset="0"/>
                <a:cs typeface="Arial" panose="020B0604020202020204" pitchFamily="34" charset="0"/>
              </a:rPr>
              <a:t>fold</a:t>
            </a:r>
            <a:r>
              <a:rPr lang="fr-FR" dirty="0">
                <a:latin typeface="Arial" panose="020B0604020202020204" pitchFamily="34" charset="0"/>
                <a:cs typeface="Arial" panose="020B0604020202020204" pitchFamily="34" charset="0"/>
              </a:rPr>
              <a:t> cross validation » : découpe aléatoirement l’échantillon de test en k parties </a:t>
            </a:r>
          </a:p>
          <a:p>
            <a:pPr>
              <a:buFontTx/>
              <a:buChar char="-"/>
            </a:pPr>
            <a:r>
              <a:rPr lang="fr-FR" dirty="0">
                <a:latin typeface="Arial" panose="020B0604020202020204" pitchFamily="34" charset="0"/>
                <a:cs typeface="Arial" panose="020B0604020202020204" pitchFamily="34" charset="0"/>
              </a:rPr>
              <a:t>apprentissage sur k-1 parties </a:t>
            </a:r>
          </a:p>
          <a:p>
            <a:pPr>
              <a:buFontTx/>
              <a:buChar char="-"/>
            </a:pPr>
            <a:r>
              <a:rPr lang="fr-FR" dirty="0">
                <a:latin typeface="Arial" panose="020B0604020202020204" pitchFamily="34" charset="0"/>
                <a:cs typeface="Arial" panose="020B0604020202020204" pitchFamily="34" charset="0"/>
              </a:rPr>
              <a:t>Estimation de la qualité du modèle sur </a:t>
            </a:r>
            <a:r>
              <a:rPr lang="fr-FR" dirty="0" err="1">
                <a:latin typeface="Arial" panose="020B0604020202020204" pitchFamily="34" charset="0"/>
                <a:cs typeface="Arial" panose="020B0604020202020204" pitchFamily="34" charset="0"/>
              </a:rPr>
              <a:t>k</a:t>
            </a:r>
            <a:r>
              <a:rPr lang="fr-FR" sz="1400" dirty="0" err="1">
                <a:latin typeface="Arial" panose="020B0604020202020204" pitchFamily="34" charset="0"/>
                <a:cs typeface="Arial" panose="020B0604020202020204" pitchFamily="34" charset="0"/>
              </a:rPr>
              <a:t>ième</a:t>
            </a:r>
            <a:r>
              <a:rPr lang="fr-FR" dirty="0">
                <a:latin typeface="Arial" panose="020B0604020202020204" pitchFamily="34" charset="0"/>
                <a:cs typeface="Arial" panose="020B0604020202020204" pitchFamily="34" charset="0"/>
              </a:rPr>
              <a:t> partie (donc k évaluations)</a:t>
            </a:r>
          </a:p>
          <a:p>
            <a:pPr marL="0" indent="0">
              <a:buNone/>
            </a:pPr>
            <a:endParaRPr lang="fr-FR" dirty="0">
              <a:latin typeface="Arial" panose="020B0604020202020204" pitchFamily="34" charset="0"/>
              <a:cs typeface="Arial" panose="020B0604020202020204" pitchFamily="34" charset="0"/>
            </a:endParaRPr>
          </a:p>
        </p:txBody>
      </p:sp>
      <p:pic>
        <p:nvPicPr>
          <p:cNvPr id="4" name="Espace réservé du contenu 3"/>
          <p:cNvPicPr>
            <a:picLocks/>
          </p:cNvPicPr>
          <p:nvPr/>
        </p:nvPicPr>
        <p:blipFill>
          <a:blip r:embed="rId2">
            <a:extLst>
              <a:ext uri="{28A0092B-C50C-407E-A947-70E740481C1C}">
                <a14:useLocalDpi xmlns:a14="http://schemas.microsoft.com/office/drawing/2010/main" val="0"/>
              </a:ext>
            </a:extLst>
          </a:blip>
          <a:stretch>
            <a:fillRect/>
          </a:stretch>
        </p:blipFill>
        <p:spPr>
          <a:xfrm>
            <a:off x="107504" y="4077073"/>
            <a:ext cx="8640000" cy="2653732"/>
          </a:xfrm>
          <a:prstGeom prst="rect">
            <a:avLst/>
          </a:prstGeom>
        </p:spPr>
      </p:pic>
    </p:spTree>
    <p:extLst>
      <p:ext uri="{BB962C8B-B14F-4D97-AF65-F5344CB8AC3E}">
        <p14:creationId xmlns:p14="http://schemas.microsoft.com/office/powerpoint/2010/main" val="3355511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FA01F-8DA0-429D-A49A-8159CEAC1BB5}"/>
              </a:ext>
            </a:extLst>
          </p:cNvPr>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 IRIS </a:t>
            </a:r>
            <a:r>
              <a:rPr lang="fr-FR" sz="3200" b="1" dirty="0" err="1">
                <a:latin typeface="Arial" panose="020B0604020202020204" pitchFamily="34" charset="0"/>
                <a:cs typeface="Arial" panose="020B0604020202020204" pitchFamily="34" charset="0"/>
              </a:rPr>
              <a:t>dataset</a:t>
            </a:r>
            <a:endParaRPr lang="fr-FR" sz="3200" b="1"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F1B0E3B7-5F20-4FF8-9F59-21D5B9BA7438}"/>
              </a:ext>
            </a:extLst>
          </p:cNvPr>
          <p:cNvSpPr>
            <a:spLocks noGrp="1"/>
          </p:cNvSpPr>
          <p:nvPr>
            <p:ph idx="1"/>
          </p:nvPr>
        </p:nvSpPr>
        <p:spPr>
          <a:xfrm>
            <a:off x="0" y="1600200"/>
            <a:ext cx="9036496" cy="4525963"/>
          </a:xfrm>
        </p:spPr>
        <p:txBody>
          <a:bodyPr>
            <a:normAutofit/>
          </a:bodyPr>
          <a:lstStyle/>
          <a:p>
            <a:r>
              <a:rPr lang="fr-FR" sz="2800" dirty="0">
                <a:latin typeface="Arial" panose="020B0604020202020204" pitchFamily="34" charset="0"/>
                <a:cs typeface="Arial" panose="020B0604020202020204" pitchFamily="34" charset="0"/>
              </a:rPr>
              <a:t>2/3 échantillon =&gt; TRAIN</a:t>
            </a:r>
          </a:p>
          <a:p>
            <a:r>
              <a:rPr lang="fr-FR" sz="2800" dirty="0">
                <a:latin typeface="Arial" panose="020B0604020202020204" pitchFamily="34" charset="0"/>
                <a:cs typeface="Arial" panose="020B0604020202020204" pitchFamily="34" charset="0"/>
              </a:rPr>
              <a:t>1/3 échantillon =&gt; VALIDATION</a:t>
            </a:r>
          </a:p>
          <a:p>
            <a:endParaRPr lang="fr-FR" sz="2800"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C=0,1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 =0,8 sur train et 0,76 sur validation</a:t>
            </a:r>
          </a:p>
          <a:p>
            <a:r>
              <a:rPr lang="fr-FR" sz="2800" dirty="0">
                <a:latin typeface="Arial" panose="020B0604020202020204" pitchFamily="34" charset="0"/>
                <a:cs typeface="Arial" panose="020B0604020202020204" pitchFamily="34" charset="0"/>
              </a:rPr>
              <a:t>C=1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=0,85 sur train et 0,76 sur validation</a:t>
            </a:r>
          </a:p>
          <a:p>
            <a:r>
              <a:rPr lang="fr-FR" sz="2800" dirty="0">
                <a:latin typeface="Arial" panose="020B0604020202020204" pitchFamily="34" charset="0"/>
                <a:cs typeface="Arial" panose="020B0604020202020204" pitchFamily="34" charset="0"/>
              </a:rPr>
              <a:t>C=10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=0,85 sur train et 0,74 sur validation</a:t>
            </a:r>
          </a:p>
          <a:p>
            <a:endParaRPr lang="fr-FR" dirty="0"/>
          </a:p>
        </p:txBody>
      </p:sp>
    </p:spTree>
    <p:extLst>
      <p:ext uri="{BB962C8B-B14F-4D97-AF65-F5344CB8AC3E}">
        <p14:creationId xmlns:p14="http://schemas.microsoft.com/office/powerpoint/2010/main" val="181494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92088"/>
          </a:xfrm>
        </p:spPr>
        <p:txBody>
          <a:bodyPr>
            <a:normAutofit/>
          </a:bodyPr>
          <a:lstStyle/>
          <a:p>
            <a:r>
              <a:rPr lang="fr-FR" sz="3200" b="1" dirty="0">
                <a:latin typeface="Arial" panose="020B0604020202020204" pitchFamily="34" charset="0"/>
                <a:cs typeface="Arial" panose="020B0604020202020204" pitchFamily="34" charset="0"/>
              </a:rPr>
              <a:t>Arbres CART de classification</a:t>
            </a:r>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latin typeface="Arial" panose="020B0604020202020204" pitchFamily="34" charset="0"/>
                <a:cs typeface="Arial" panose="020B0604020202020204" pitchFamily="34" charset="0"/>
              </a:rPr>
              <a:t>Objectif : réduire le plus possible l’impureté des nœuds</a:t>
            </a:r>
          </a:p>
          <a:p>
            <a:pPr marL="0" indent="0">
              <a:buNone/>
            </a:pPr>
            <a:r>
              <a:rPr lang="fr-FR" dirty="0"/>
              <a:t>Δ impureté = i (nœud parent) – proportion </a:t>
            </a:r>
            <a:r>
              <a:rPr lang="fr-FR" dirty="0" err="1"/>
              <a:t>obs</a:t>
            </a:r>
            <a:r>
              <a:rPr lang="fr-FR" dirty="0"/>
              <a:t> nœud gauche * i (nœud gauche) - proportion </a:t>
            </a:r>
            <a:r>
              <a:rPr lang="fr-FR" dirty="0" err="1"/>
              <a:t>obs</a:t>
            </a:r>
            <a:r>
              <a:rPr lang="fr-FR" dirty="0"/>
              <a:t> nœud droit * i (nœud droit).</a:t>
            </a:r>
          </a:p>
          <a:p>
            <a:pPr marL="0" indent="0">
              <a:buNone/>
            </a:pPr>
            <a:r>
              <a:rPr lang="fr-FR" dirty="0"/>
              <a:t>i (nœud) = proportion de paires matchs * (1- proportion de paires matchs)</a:t>
            </a:r>
          </a:p>
          <a:p>
            <a:pPr marL="0" indent="0">
              <a:buNone/>
            </a:pPr>
            <a:endParaRPr lang="fr-FR" dirty="0">
              <a:latin typeface="Arial" panose="020B0604020202020204" pitchFamily="34" charset="0"/>
              <a:cs typeface="Arial" panose="020B0604020202020204" pitchFamily="34"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4067944" y="908721"/>
            <a:ext cx="5076056" cy="2952327"/>
          </a:xfrm>
          <a:prstGeom prst="rect">
            <a:avLst/>
          </a:prstGeom>
        </p:spPr>
      </p:pic>
    </p:spTree>
    <p:extLst>
      <p:ext uri="{BB962C8B-B14F-4D97-AF65-F5344CB8AC3E}">
        <p14:creationId xmlns:p14="http://schemas.microsoft.com/office/powerpoint/2010/main" val="1689057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Forêts aléatoires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a:latin typeface="Arial" panose="020B0604020202020204" pitchFamily="34" charset="0"/>
                    <a:cs typeface="Arial" panose="020B0604020202020204" pitchFamily="34" charset="0"/>
                  </a:rPr>
                  <a:t>Tirage de B échantillon </a:t>
                </a:r>
                <a:r>
                  <a:rPr lang="fr-FR" dirty="0" err="1">
                    <a:latin typeface="Arial" panose="020B0604020202020204" pitchFamily="34" charset="0"/>
                    <a:cs typeface="Arial" panose="020B0604020202020204" pitchFamily="34" charset="0"/>
                  </a:rPr>
                  <a:t>bootstrap</a:t>
                </a:r>
                <a:r>
                  <a:rPr lang="fr-FR" dirty="0">
                    <a:latin typeface="Arial" panose="020B0604020202020204" pitchFamily="34" charset="0"/>
                    <a:cs typeface="Arial" panose="020B0604020202020204" pitchFamily="34" charset="0"/>
                  </a:rPr>
                  <a:t> dans l’échantillon d’entrainement</a:t>
                </a:r>
              </a:p>
              <a:p>
                <a:r>
                  <a:rPr lang="fr-FR" dirty="0">
                    <a:latin typeface="Arial" panose="020B0604020202020204" pitchFamily="34" charset="0"/>
                    <a:cs typeface="Arial" panose="020B0604020202020204" pitchFamily="34" charset="0"/>
                  </a:rPr>
                  <a:t>Construction de arbre type CART pour chacun (mais pour chaque étape on a </a:t>
                </a:r>
                <a14:m>
                  <m:oMath xmlns:m="http://schemas.openxmlformats.org/officeDocument/2006/math">
                    <m:rad>
                      <m:radPr>
                        <m:degHide m:val="on"/>
                        <m:ctrlPr>
                          <a:rPr lang="fr-FR" i="1">
                            <a:latin typeface="Cambria Math" panose="02040503050406030204" pitchFamily="18" charset="0"/>
                          </a:rPr>
                        </m:ctrlPr>
                      </m:radPr>
                      <m:deg/>
                      <m:e>
                        <m:r>
                          <a:rPr lang="fr-FR" i="1">
                            <a:latin typeface="Cambria Math"/>
                          </a:rPr>
                          <m:t>𝑛</m:t>
                        </m:r>
                      </m:e>
                    </m:rad>
                  </m:oMath>
                </a14:m>
                <a:r>
                  <a:rPr lang="fr-FR" dirty="0">
                    <a:latin typeface="Arial" panose="020B0604020202020204" pitchFamily="34" charset="0"/>
                    <a:cs typeface="Arial" panose="020B0604020202020204" pitchFamily="34" charset="0"/>
                  </a:rPr>
                  <a:t> variables tirées au hasard parmi les n)</a:t>
                </a:r>
              </a:p>
              <a:p>
                <a:pPr marL="0" indent="0">
                  <a:buNone/>
                </a:pP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Sur les nouvelles données :</a:t>
                </a:r>
              </a:p>
              <a:p>
                <a:pPr lvl="1"/>
                <a:r>
                  <a:rPr lang="fr-FR" dirty="0">
                    <a:latin typeface="Arial" panose="020B0604020202020204" pitchFamily="34" charset="0"/>
                    <a:cs typeface="Arial" panose="020B0604020202020204" pitchFamily="34" charset="0"/>
                  </a:rPr>
                  <a:t>catégorie prédite = la plus souvent parmi les B arbres (vote majoritaire).</a:t>
                </a:r>
              </a:p>
              <a:p>
                <a:pPr lvl="1"/>
                <a:r>
                  <a:rPr lang="fr-FR" dirty="0">
                    <a:latin typeface="Arial" panose="020B0604020202020204" pitchFamily="34" charset="0"/>
                    <a:cs typeface="Arial" panose="020B0604020202020204" pitchFamily="34" charset="0"/>
                  </a:rPr>
                  <a:t>OU catégorie prédite =catégorie avec la plus forte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et cette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 moyenne des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des B arbres</a:t>
                </a:r>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85" t="-2965" r="-1037"/>
                </a:stretch>
              </a:blipFill>
            </p:spPr>
            <p:txBody>
              <a:bodyPr/>
              <a:lstStyle/>
              <a:p>
                <a:r>
                  <a:rPr lang="fr-FR">
                    <a:noFill/>
                  </a:rPr>
                  <a:t> </a:t>
                </a:r>
              </a:p>
            </p:txBody>
          </p:sp>
        </mc:Fallback>
      </mc:AlternateContent>
    </p:spTree>
    <p:extLst>
      <p:ext uri="{BB962C8B-B14F-4D97-AF65-F5344CB8AC3E}">
        <p14:creationId xmlns:p14="http://schemas.microsoft.com/office/powerpoint/2010/main" val="3830221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5 : sujets transverses</a:t>
            </a:r>
          </a:p>
        </p:txBody>
      </p:sp>
    </p:spTree>
    <p:extLst>
      <p:ext uri="{BB962C8B-B14F-4D97-AF65-F5344CB8AC3E}">
        <p14:creationId xmlns:p14="http://schemas.microsoft.com/office/powerpoint/2010/main" val="148663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7CBBC-95C3-423F-8BA5-3553757635E1}"/>
              </a:ext>
            </a:extLst>
          </p:cNvPr>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Notebooks et </a:t>
            </a:r>
            <a:r>
              <a:rPr lang="fr-FR" sz="3200" b="1" dirty="0" err="1">
                <a:latin typeface="Arial" panose="020B0604020202020204" pitchFamily="34" charset="0"/>
                <a:cs typeface="Arial" panose="020B0604020202020204" pitchFamily="34" charset="0"/>
              </a:rPr>
              <a:t>markdown</a:t>
            </a:r>
            <a:endParaRPr lang="fr-FR" sz="3200" b="1"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ADD5CCE8-DB0B-46ED-AD61-D0494F770A3F}"/>
              </a:ext>
            </a:extLst>
          </p:cNvPr>
          <p:cNvSpPr>
            <a:spLocks noGrp="1"/>
          </p:cNvSpPr>
          <p:nvPr>
            <p:ph idx="1"/>
          </p:nvPr>
        </p:nvSpPr>
        <p:spPr>
          <a:xfrm>
            <a:off x="457200" y="1196752"/>
            <a:ext cx="8579296" cy="4929411"/>
          </a:xfrm>
        </p:spPr>
        <p:txBody>
          <a:bodyPr>
            <a:normAutofit/>
          </a:bodyPr>
          <a:lstStyle/>
          <a:p>
            <a:r>
              <a:rPr lang="fr-FR" dirty="0">
                <a:latin typeface="Arial" panose="020B0604020202020204" pitchFamily="34" charset="0"/>
                <a:cs typeface="Arial" panose="020B0604020202020204" pitchFamily="34" charset="0"/>
              </a:rPr>
              <a:t>Jupiter Notebook : une autre façon d’écrire les instructions python.</a:t>
            </a:r>
          </a:p>
          <a:p>
            <a:r>
              <a:rPr lang="fr-FR" dirty="0" err="1">
                <a:latin typeface="Arial" panose="020B0604020202020204" pitchFamily="34" charset="0"/>
                <a:cs typeface="Arial" panose="020B0604020202020204" pitchFamily="34" charset="0"/>
              </a:rPr>
              <a:t>Markdown</a:t>
            </a:r>
            <a:r>
              <a:rPr lang="fr-FR" dirty="0">
                <a:latin typeface="Arial" panose="020B0604020202020204" pitchFamily="34" charset="0"/>
                <a:cs typeface="Arial" panose="020B0604020202020204" pitchFamily="34" charset="0"/>
              </a:rPr>
              <a:t> : enrichir un notebook avec du code </a:t>
            </a:r>
            <a:r>
              <a:rPr lang="fr-FR" dirty="0" err="1">
                <a:latin typeface="Arial" panose="020B0604020202020204" pitchFamily="34" charset="0"/>
                <a:cs typeface="Arial" panose="020B0604020202020204" pitchFamily="34" charset="0"/>
              </a:rPr>
              <a:t>markdown</a:t>
            </a:r>
            <a:r>
              <a:rPr lang="fr-FR" dirty="0">
                <a:latin typeface="Arial" panose="020B0604020202020204" pitchFamily="34" charset="0"/>
                <a:cs typeface="Arial" panose="020B0604020202020204" pitchFamily="34" charset="0"/>
              </a:rPr>
              <a:t> qui sera ensuite converti en HTML automatiquement. Pour démarrer :</a:t>
            </a:r>
          </a:p>
          <a:p>
            <a:pPr lvl="1"/>
            <a:r>
              <a:rPr lang="fr-FR" dirty="0">
                <a:hlinkClick r:id="rId2"/>
              </a:rPr>
              <a:t>https://daringfireball.net/projects/markdown/basics</a:t>
            </a:r>
            <a:endParaRPr lang="fr-FR" dirty="0"/>
          </a:p>
          <a:p>
            <a:pPr lvl="1"/>
            <a:r>
              <a:rPr lang="fr-FR" dirty="0">
                <a:hlinkClick r:id="rId3"/>
              </a:rPr>
              <a:t>https://michelf.ca/projets/php-markdown/syntaxe/</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On peut également </a:t>
            </a:r>
            <a:r>
              <a:rPr lang="fr-FR" dirty="0">
                <a:latin typeface="Arial" panose="020B0604020202020204" pitchFamily="34" charset="0"/>
                <a:cs typeface="Arial" panose="020B0604020202020204" pitchFamily="34" charset="0"/>
                <a:hlinkClick r:id="rId4"/>
              </a:rPr>
              <a:t>écrire des maths en </a:t>
            </a:r>
            <a:r>
              <a:rPr lang="fr-FR" dirty="0" err="1">
                <a:latin typeface="Arial" panose="020B0604020202020204" pitchFamily="34" charset="0"/>
                <a:cs typeface="Arial" panose="020B0604020202020204" pitchFamily="34" charset="0"/>
                <a:hlinkClick r:id="rId4"/>
              </a:rPr>
              <a:t>Markdown</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387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Commandes </a:t>
            </a:r>
            <a:r>
              <a:rPr lang="fr-FR" dirty="0" err="1"/>
              <a:t>pip</a:t>
            </a:r>
            <a:endParaRPr lang="fr-FR" dirty="0"/>
          </a:p>
        </p:txBody>
      </p:sp>
      <p:sp>
        <p:nvSpPr>
          <p:cNvPr id="3" name="Espace réservé du contenu 2"/>
          <p:cNvSpPr>
            <a:spLocks noGrp="1"/>
          </p:cNvSpPr>
          <p:nvPr>
            <p:ph idx="1"/>
          </p:nvPr>
        </p:nvSpPr>
        <p:spPr/>
        <p:txBody>
          <a:bodyPr/>
          <a:lstStyle/>
          <a:p>
            <a:r>
              <a:rPr lang="fr-FR" dirty="0"/>
              <a:t>Installer une librairie=&gt; </a:t>
            </a:r>
            <a:r>
              <a:rPr lang="fr-FR" dirty="0" err="1"/>
              <a:t>pip</a:t>
            </a:r>
            <a:r>
              <a:rPr lang="fr-FR" dirty="0"/>
              <a:t> </a:t>
            </a:r>
            <a:r>
              <a:rPr lang="fr-FR" dirty="0" err="1"/>
              <a:t>install</a:t>
            </a:r>
            <a:r>
              <a:rPr lang="fr-FR" dirty="0"/>
              <a:t> </a:t>
            </a:r>
            <a:r>
              <a:rPr lang="fr-FR" dirty="0" err="1"/>
              <a:t>nomLibrairie</a:t>
            </a:r>
            <a:endParaRPr lang="fr-FR" dirty="0"/>
          </a:p>
          <a:p>
            <a:r>
              <a:rPr lang="fr-FR" dirty="0"/>
              <a:t>Version actuelle =&gt; </a:t>
            </a:r>
            <a:r>
              <a:rPr lang="fr-FR" dirty="0" err="1"/>
              <a:t>pip</a:t>
            </a:r>
            <a:r>
              <a:rPr lang="fr-FR" dirty="0"/>
              <a:t> show </a:t>
            </a:r>
            <a:r>
              <a:rPr lang="fr-FR" dirty="0" err="1"/>
              <a:t>nomLibrairie</a:t>
            </a:r>
            <a:endParaRPr lang="fr-FR" dirty="0"/>
          </a:p>
          <a:p>
            <a:r>
              <a:rPr lang="fr-FR" dirty="0"/>
              <a:t>Upgrade librairie =&gt;</a:t>
            </a:r>
            <a:r>
              <a:rPr lang="fr-FR" dirty="0" err="1"/>
              <a:t>pip</a:t>
            </a:r>
            <a:r>
              <a:rPr lang="fr-FR" dirty="0"/>
              <a:t> </a:t>
            </a:r>
            <a:r>
              <a:rPr lang="fr-FR" dirty="0" err="1"/>
              <a:t>install</a:t>
            </a:r>
            <a:r>
              <a:rPr lang="fr-FR" dirty="0"/>
              <a:t> –upgrade </a:t>
            </a:r>
            <a:r>
              <a:rPr lang="fr-FR" dirty="0" err="1"/>
              <a:t>nomLibrairie</a:t>
            </a:r>
            <a:endParaRPr lang="fr-FR" dirty="0"/>
          </a:p>
          <a:p>
            <a:endParaRPr lang="fr-FR" dirty="0"/>
          </a:p>
        </p:txBody>
      </p:sp>
    </p:spTree>
    <p:extLst>
      <p:ext uri="{BB962C8B-B14F-4D97-AF65-F5344CB8AC3E}">
        <p14:creationId xmlns:p14="http://schemas.microsoft.com/office/powerpoint/2010/main" val="3603830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Performances : </a:t>
            </a:r>
            <a:r>
              <a:rPr lang="fr-FR" sz="3200" b="1" dirty="0" err="1">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a:latin typeface="Arial" panose="020B0604020202020204" pitchFamily="34" charset="0"/>
                <a:cs typeface="Arial" panose="020B0604020202020204" pitchFamily="34" charset="0"/>
              </a:rPr>
              <a:t>Parallélisation</a:t>
            </a:r>
            <a:r>
              <a:rPr lang="fr-FR" dirty="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 </a:t>
            </a:r>
            <a:r>
              <a:rPr lang="en-US" u="sng" dirty="0">
                <a:latin typeface="Arial" panose="020B0604020202020204" pitchFamily="34" charset="0"/>
                <a:cs typeface="Arial" panose="020B0604020202020204" pitchFamily="34" charset="0"/>
                <a:hlinkClick r:id="rId2"/>
              </a:rPr>
              <a:t>Exemple</a:t>
            </a:r>
            <a:endParaRPr lang="fr-FR" u="sng" dirty="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Zen of python</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autres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Tests 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p>
          <a:p>
            <a:r>
              <a:rPr lang="fr-FR" dirty="0">
                <a:latin typeface="Arial" panose="020B0604020202020204" pitchFamily="34" charset="0"/>
                <a:cs typeface="Arial" panose="020B0604020202020204" pitchFamily="34" charset="0"/>
              </a:rPr>
              <a:t>Les environnements virtuels</a:t>
            </a: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11014</TotalTime>
  <Words>1191</Words>
  <Application>Microsoft Office PowerPoint</Application>
  <PresentationFormat>Affichage à l'écran (4:3)</PresentationFormat>
  <Paragraphs>224</Paragraphs>
  <Slides>55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55</vt:i4>
      </vt:variant>
    </vt:vector>
  </HeadingPairs>
  <TitlesOfParts>
    <vt:vector size="59" baseType="lpstr">
      <vt:lpstr>Arial</vt:lpstr>
      <vt:lpstr>Calibri</vt:lpstr>
      <vt:lpstr>Cambria Math</vt: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avec Python</vt:lpstr>
      <vt:lpstr>Traiter les données prend du temps</vt:lpstr>
      <vt:lpstr>Slicing avec Numpy</vt:lpstr>
      <vt:lpstr>Reshaping avec Numpy</vt:lpstr>
      <vt:lpstr>Structures de données Pandas</vt:lpstr>
      <vt:lpstr>dataframe data préparation : imports/doublons/conversions</vt:lpstr>
      <vt:lpstr>dataframe data préparation : valeurs manquantes (1)</vt:lpstr>
      <vt:lpstr>dataframe data préparation : valeurs manquantes (2)</vt:lpstr>
      <vt:lpstr>dataframe data préparation : traitement données</vt:lpstr>
      <vt:lpstr>dataframe data préparation : jointures</vt:lpstr>
      <vt:lpstr>Imports/exports/sauvegardes</vt:lpstr>
      <vt:lpstr>Partie 4 : statistiques descriptives et graphiques avec Python</vt:lpstr>
      <vt:lpstr>Dataframe statistiques descriptives</vt:lpstr>
      <vt:lpstr>Dataframe graphiques : introduction</vt:lpstr>
      <vt:lpstr>Quartet d’Ascombe</vt:lpstr>
      <vt:lpstr>Dataframe graphiques</vt:lpstr>
      <vt:lpstr>Boites à moustaches/boxplot rappel</vt:lpstr>
      <vt:lpstr>Graphiques pour le web </vt:lpstr>
      <vt:lpstr>Partie 5 : statistiques avec Python</vt:lpstr>
      <vt:lpstr>Régression linéaire avec statsModels</vt:lpstr>
      <vt:lpstr>Leverage plot</vt:lpstr>
      <vt:lpstr>Quelques exemples de modèles</vt:lpstr>
      <vt:lpstr>Régression logistique avec statsModèles</vt:lpstr>
      <vt:lpstr>Partie 6 : exemples autres méthodes de machine learning</vt:lpstr>
      <vt:lpstr>Familles de méthodes</vt:lpstr>
      <vt:lpstr>SVM</vt:lpstr>
      <vt:lpstr>SVM</vt:lpstr>
      <vt:lpstr>SVM</vt:lpstr>
      <vt:lpstr>SVM IRIS dataset</vt:lpstr>
      <vt:lpstr>Arbres CART de classification</vt:lpstr>
      <vt:lpstr>Forêts aléatoires</vt:lpstr>
      <vt:lpstr>Partie 5 : sujets transverses</vt:lpstr>
      <vt:lpstr>Notebooks et markdown</vt:lpstr>
      <vt:lpstr>Commandes pip</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loic midy</cp:lastModifiedBy>
  <cp:revision>184</cp:revision>
  <dcterms:created xsi:type="dcterms:W3CDTF">2018-11-22T13:29:47Z</dcterms:created>
  <dcterms:modified xsi:type="dcterms:W3CDTF">2019-04-07T09:46:03Z</dcterms:modified>
</cp:coreProperties>
</file>