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311" r:id="rId5"/>
    <p:sldId id="312" r:id="rId6"/>
    <p:sldId id="313" r:id="rId7"/>
    <p:sldId id="314" r:id="rId8"/>
    <p:sldId id="315" r:id="rId9"/>
    <p:sldId id="310" r:id="rId10"/>
    <p:sldId id="326" r:id="rId11"/>
    <p:sldId id="325" r:id="rId12"/>
    <p:sldId id="316" r:id="rId13"/>
    <p:sldId id="317" r:id="rId14"/>
    <p:sldId id="319" r:id="rId15"/>
    <p:sldId id="320" r:id="rId16"/>
    <p:sldId id="321" r:id="rId17"/>
    <p:sldId id="322" r:id="rId18"/>
    <p:sldId id="323" r:id="rId19"/>
    <p:sldId id="337" r:id="rId20"/>
    <p:sldId id="329" r:id="rId21"/>
    <p:sldId id="330" r:id="rId22"/>
    <p:sldId id="331" r:id="rId23"/>
    <p:sldId id="336" r:id="rId24"/>
    <p:sldId id="341" r:id="rId25"/>
    <p:sldId id="342" r:id="rId26"/>
    <p:sldId id="332" r:id="rId27"/>
    <p:sldId id="335" r:id="rId28"/>
    <p:sldId id="328" r:id="rId29"/>
    <p:sldId id="327" r:id="rId30"/>
    <p:sldId id="333" r:id="rId31"/>
    <p:sldId id="338" r:id="rId32"/>
    <p:sldId id="339" r:id="rId33"/>
    <p:sldId id="340" r:id="rId34"/>
    <p:sldId id="308"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01/04/2019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01/04/2019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01/04/2019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01/04/2019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01/04/2019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01/04/2019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5F0E4A-4BC1-45D8-AEB9-09F4A4417523}" type="datetimeFigureOut">
              <a:rPr lang="fr-FR" smtClean="0"/>
              <a:t>01/04/2019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65F0E4A-4BC1-45D8-AEB9-09F4A4417523}" type="datetimeFigureOut">
              <a:rPr lang="fr-FR" smtClean="0"/>
              <a:t>01/04/2019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01/04/2019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01/04/2019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01/04/2019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01/04/2019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mpyute.readthedocs.io/en/master/" TargetMode="External"/><Relationship Id="rId2" Type="http://schemas.openxmlformats.org/officeDocument/2006/relationships/hyperlink" Target="https://github.com/iskandr/fancyimput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docs.dask.org/en/latest/use-cases.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Alternatives à SAS : </a:t>
            </a:r>
            <a:br>
              <a:rPr lang="fr-FR" b="1" dirty="0">
                <a:solidFill>
                  <a:srgbClr val="7030A0"/>
                </a:solidFill>
                <a:latin typeface="Arial" panose="020B0604020202020204" pitchFamily="34" charset="0"/>
                <a:cs typeface="Arial" panose="020B0604020202020204" pitchFamily="34" charset="0"/>
              </a:rPr>
            </a:br>
            <a:r>
              <a:rPr lang="fr-FR" b="1" dirty="0">
                <a:solidFill>
                  <a:srgbClr val="7030A0"/>
                </a:solidFill>
                <a:latin typeface="Arial" panose="020B0604020202020204" pitchFamily="34" charset="0"/>
                <a:cs typeface="Arial" panose="020B0604020202020204" pitchFamily="34" charset="0"/>
              </a:rPr>
              <a:t>Initiation à 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a:solidFill>
                  <a:srgbClr val="7030A0"/>
                </a:solidFill>
                <a:latin typeface="Arial" panose="020B0604020202020204" pitchFamily="34" charset="0"/>
                <a:cs typeface="Arial" panose="020B0604020202020204" pitchFamily="34" charset="0"/>
              </a:rPr>
              <a:t>Loïc </a:t>
            </a:r>
            <a:r>
              <a:rPr lang="fr-FR" dirty="0" err="1">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Python pour la </a:t>
            </a:r>
            <a:r>
              <a:rPr lang="fr-FR" sz="3200" b="1" dirty="0" err="1">
                <a:latin typeface="Arial" panose="020B0604020202020204" pitchFamily="34" charset="0"/>
                <a:cs typeface="Arial" panose="020B0604020202020204" pitchFamily="34" charset="0"/>
              </a:rPr>
              <a:t>datascience</a:t>
            </a:r>
            <a:r>
              <a:rPr lang="fr-FR" sz="3200" b="1" dirty="0">
                <a:latin typeface="Arial" panose="020B0604020202020204" pitchFamily="34" charset="0"/>
                <a:cs typeface="Arial" panose="020B0604020202020204" pitchFamily="34" charset="0"/>
              </a:rPr>
              <a:t> : les principales librairies</a:t>
            </a:r>
          </a:p>
        </p:txBody>
      </p:sp>
      <p:sp>
        <p:nvSpPr>
          <p:cNvPr id="3" name="Espace réservé du contenu 2"/>
          <p:cNvSpPr>
            <a:spLocks noGrp="1"/>
          </p:cNvSpPr>
          <p:nvPr>
            <p:ph idx="1"/>
          </p:nvPr>
        </p:nvSpPr>
        <p:spPr/>
        <p:txBody>
          <a:bodyPr>
            <a:normAutofit/>
          </a:bodyPr>
          <a:lstStyle/>
          <a:p>
            <a:r>
              <a:rPr lang="fr-FR" sz="2400" b="1" dirty="0" err="1">
                <a:latin typeface="Arial" panose="020B0604020202020204" pitchFamily="34" charset="0"/>
                <a:cs typeface="Arial" panose="020B0604020202020204" pitchFamily="34" charset="0"/>
              </a:rPr>
              <a:t>Numpy</a:t>
            </a:r>
            <a:r>
              <a:rPr lang="fr-FR" sz="2400" b="1" dirty="0">
                <a:latin typeface="Arial" panose="020B0604020202020204" pitchFamily="34" charset="0"/>
                <a:cs typeface="Arial" panose="020B0604020202020204" pitchFamily="34" charset="0"/>
              </a:rPr>
              <a:t> : </a:t>
            </a:r>
            <a:r>
              <a:rPr lang="fr-FR" sz="2000" dirty="0">
                <a:latin typeface="Arial" panose="020B0604020202020204" pitchFamily="34" charset="0"/>
                <a:cs typeface="Arial" panose="020B0604020202020204" pitchFamily="34" charset="0"/>
              </a:rPr>
              <a:t>manipulation de tableaux multidimensionnels + fonctions mathématiques dessus.</a:t>
            </a:r>
          </a:p>
          <a:p>
            <a:r>
              <a:rPr lang="fr-FR" sz="2400" b="1" dirty="0">
                <a:latin typeface="Arial" panose="020B0604020202020204" pitchFamily="34" charset="0"/>
                <a:cs typeface="Arial" panose="020B0604020202020204" pitchFamily="34" charset="0"/>
              </a:rPr>
              <a:t>Pandas</a:t>
            </a:r>
            <a:r>
              <a:rPr lang="fr-FR" sz="2000" dirty="0">
                <a:latin typeface="Arial" panose="020B0604020202020204" pitchFamily="34" charset="0"/>
                <a:cs typeface="Arial" panose="020B0604020202020204" pitchFamily="34" charset="0"/>
              </a:rPr>
              <a:t> : manipulation de données + statistiques descriptives</a:t>
            </a:r>
          </a:p>
          <a:p>
            <a:r>
              <a:rPr lang="fr-FR" sz="2400" b="1" dirty="0" err="1">
                <a:latin typeface="Arial" panose="020B0604020202020204" pitchFamily="34" charset="0"/>
                <a:cs typeface="Arial" panose="020B0604020202020204" pitchFamily="34" charset="0"/>
              </a:rPr>
              <a:t>Statsmodels</a:t>
            </a:r>
            <a:r>
              <a:rPr lang="fr-FR" sz="2000" dirty="0">
                <a:latin typeface="Arial" panose="020B0604020202020204" pitchFamily="34" charset="0"/>
                <a:cs typeface="Arial" panose="020B0604020202020204" pitchFamily="34" charset="0"/>
              </a:rPr>
              <a:t> : économétrie, séries temporelles</a:t>
            </a:r>
          </a:p>
          <a:p>
            <a:r>
              <a:rPr lang="fr-FR" sz="2400" b="1" dirty="0" err="1">
                <a:latin typeface="Arial" panose="020B0604020202020204" pitchFamily="34" charset="0"/>
                <a:cs typeface="Arial" panose="020B0604020202020204" pitchFamily="34" charset="0"/>
              </a:rPr>
              <a:t>Scikit</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learn</a:t>
            </a:r>
            <a:r>
              <a:rPr lang="fr-FR" sz="24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 machine </a:t>
            </a:r>
            <a:r>
              <a:rPr lang="fr-FR" sz="2000" dirty="0" err="1">
                <a:latin typeface="Arial" panose="020B0604020202020204" pitchFamily="34" charset="0"/>
                <a:cs typeface="Arial" panose="020B0604020202020204" pitchFamily="34" charset="0"/>
              </a:rPr>
              <a:t>learning</a:t>
            </a:r>
            <a:r>
              <a:rPr lang="fr-FR" sz="2000" dirty="0">
                <a:latin typeface="Arial" panose="020B0604020202020204" pitchFamily="34" charset="0"/>
                <a:cs typeface="Arial" panose="020B0604020202020204" pitchFamily="34" charset="0"/>
              </a:rPr>
              <a:t> notamment : « classification » (SVM, forêts aléatoires,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réduction de dimension (ACP,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clustering</a:t>
            </a:r>
            <a:r>
              <a:rPr lang="fr-FR" sz="2000" dirty="0">
                <a:latin typeface="Arial" panose="020B0604020202020204" pitchFamily="34" charset="0"/>
                <a:cs typeface="Arial" panose="020B0604020202020204" pitchFamily="34" charset="0"/>
              </a:rPr>
              <a:t> » (CAH, k </a:t>
            </a:r>
            <a:r>
              <a:rPr lang="fr-FR" sz="2000" dirty="0" err="1">
                <a:latin typeface="Arial" panose="020B0604020202020204" pitchFamily="34" charset="0"/>
                <a:cs typeface="Arial" panose="020B0604020202020204" pitchFamily="34" charset="0"/>
              </a:rPr>
              <a:t>means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aide pour la sélection de modèle.</a:t>
            </a:r>
          </a:p>
          <a:p>
            <a:r>
              <a:rPr lang="fr-FR" sz="2400" b="1" dirty="0">
                <a:latin typeface="Arial" panose="020B0604020202020204" pitchFamily="34" charset="0"/>
                <a:cs typeface="Arial" panose="020B0604020202020204" pitchFamily="34" charset="0"/>
              </a:rPr>
              <a:t>Visualisation</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matplotlib</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bokeh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seaborn</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Réseaux de neurones : </a:t>
            </a:r>
            <a:r>
              <a:rPr lang="fr-FR" sz="2000" dirty="0" err="1">
                <a:latin typeface="Arial" panose="020B0604020202020204" pitchFamily="34" charset="0"/>
                <a:cs typeface="Arial" panose="020B0604020202020204" pitchFamily="34" charset="0"/>
              </a:rPr>
              <a:t>Keras</a:t>
            </a:r>
            <a:r>
              <a:rPr lang="fr-FR" sz="2000" dirty="0">
                <a:latin typeface="Arial" panose="020B0604020202020204" pitchFamily="34" charset="0"/>
                <a:cs typeface="Arial" panose="020B0604020202020204" pitchFamily="34" charset="0"/>
              </a:rPr>
              <a:t> et </a:t>
            </a:r>
            <a:r>
              <a:rPr lang="fr-FR" sz="2000" dirty="0" err="1">
                <a:latin typeface="Arial" panose="020B0604020202020204" pitchFamily="34" charset="0"/>
                <a:cs typeface="Arial" panose="020B0604020202020204" pitchFamily="34" charset="0"/>
              </a:rPr>
              <a:t>tensorFlow</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NLTK</a:t>
            </a:r>
            <a:r>
              <a:rPr lang="fr-FR" sz="2000" dirty="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2 : les bases de Python</a:t>
            </a:r>
          </a:p>
        </p:txBody>
      </p:sp>
    </p:spTree>
    <p:extLst>
      <p:ext uri="{BB962C8B-B14F-4D97-AF65-F5344CB8AC3E}">
        <p14:creationId xmlns:p14="http://schemas.microsoft.com/office/powerpoint/2010/main" val="148339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Premiers pas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Installer python, des modules souvent utilisés, un IDE =&gt; Anaconda.</a:t>
            </a:r>
          </a:p>
          <a:p>
            <a:r>
              <a:rPr lang="fr-FR" dirty="0">
                <a:latin typeface="Arial" panose="020B0604020202020204" pitchFamily="34" charset="0"/>
                <a:cs typeface="Arial" panose="020B0604020202020204" pitchFamily="34" charset="0"/>
              </a:rPr>
              <a:t>Démonstration du fonctionnement général de l’IDE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(dont aides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Types de données de base + conversions</a:t>
            </a:r>
          </a:p>
          <a:p>
            <a:r>
              <a:rPr lang="fr-FR" dirty="0">
                <a:latin typeface="Arial" panose="020B0604020202020204" pitchFamily="34" charset="0"/>
                <a:cs typeface="Arial" panose="020B0604020202020204" pitchFamily="34" charset="0"/>
              </a:rPr>
              <a:t>Quelques manipulations de données de base</a:t>
            </a:r>
          </a:p>
        </p:txBody>
      </p:sp>
    </p:spTree>
    <p:extLst>
      <p:ext uri="{BB962C8B-B14F-4D97-AF65-F5344CB8AC3E}">
        <p14:creationId xmlns:p14="http://schemas.microsoft.com/office/powerpoint/2010/main" val="111807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Introduction à la PPO et aux fonctions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Définition d’un objet</a:t>
            </a:r>
          </a:p>
          <a:p>
            <a:r>
              <a:rPr lang="fr-FR" dirty="0">
                <a:latin typeface="Arial" panose="020B0604020202020204" pitchFamily="34" charset="0"/>
                <a:cs typeface="Arial" panose="020B0604020202020204" pitchFamily="34" charset="0"/>
              </a:rPr>
              <a:t>Méthodes associées à un objet</a:t>
            </a:r>
          </a:p>
          <a:p>
            <a:r>
              <a:rPr lang="fr-FR" dirty="0">
                <a:latin typeface="Arial" panose="020B0604020202020204" pitchFamily="34" charset="0"/>
                <a:cs typeface="Arial" panose="020B0604020202020204" pitchFamily="34" charset="0"/>
              </a:rPr>
              <a:t>Fonctions indépendantes de classes</a:t>
            </a:r>
          </a:p>
        </p:txBody>
      </p:sp>
    </p:spTree>
    <p:extLst>
      <p:ext uri="{BB962C8B-B14F-4D97-AF65-F5344CB8AC3E}">
        <p14:creationId xmlns:p14="http://schemas.microsoft.com/office/powerpoint/2010/main" val="341842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a:latin typeface="Arial" panose="020B0604020202020204" pitchFamily="34" charset="0"/>
                <a:cs typeface="Arial" panose="020B0604020202020204" pitchFamily="34" charset="0"/>
              </a:rPr>
              <a:t>déplacer 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Les 2 structures de données les plus utiles :</a:t>
            </a:r>
          </a:p>
          <a:p>
            <a:r>
              <a:rPr lang="fr-FR" dirty="0"/>
              <a:t>Listes</a:t>
            </a:r>
          </a:p>
          <a:p>
            <a:r>
              <a:rPr lang="fr-FR" dirty="0"/>
              <a:t>Dictionnaires</a:t>
            </a:r>
          </a:p>
          <a:p>
            <a:pPr marL="0" indent="0">
              <a:buNone/>
            </a:pPr>
            <a:endParaRPr lang="fr-FR" dirty="0"/>
          </a:p>
          <a:p>
            <a:pPr marL="0" indent="0">
              <a:buNone/>
            </a:pPr>
            <a:endParaRPr lang="fr-FR" dirty="0"/>
          </a:p>
          <a:p>
            <a:pPr marL="0" indent="0">
              <a:buNone/>
            </a:pPr>
            <a:endParaRPr lang="fr-FR" dirty="0"/>
          </a:p>
          <a:p>
            <a:pPr marL="0" indent="0">
              <a:buNone/>
            </a:pPr>
            <a:r>
              <a:rPr lang="fr-FR" dirty="0"/>
              <a:t>Autres structures de données :</a:t>
            </a:r>
          </a:p>
          <a:p>
            <a:r>
              <a:rPr lang="fr-FR" dirty="0" err="1"/>
              <a:t>Tuples</a:t>
            </a:r>
            <a:endParaRPr lang="fr-FR" dirty="0"/>
          </a:p>
          <a:p>
            <a:r>
              <a:rPr lang="fr-FR" dirty="0"/>
              <a:t>Set </a:t>
            </a:r>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points clés</a:t>
            </a:r>
          </a:p>
        </p:txBody>
      </p:sp>
      <p:sp>
        <p:nvSpPr>
          <p:cNvPr id="3" name="Espace réservé du contenu 2"/>
          <p:cNvSpPr>
            <a:spLocks noGrp="1"/>
          </p:cNvSpPr>
          <p:nvPr>
            <p:ph idx="1"/>
          </p:nvPr>
        </p:nvSpPr>
        <p:spPr/>
        <p:txBody>
          <a:bodyPr/>
          <a:lstStyle/>
          <a:p>
            <a:r>
              <a:rPr lang="fr-FR" dirty="0"/>
              <a:t>Distinction mutable/immutable</a:t>
            </a:r>
          </a:p>
          <a:p>
            <a:pPr lvl="1"/>
            <a:r>
              <a:rPr lang="fr-FR" dirty="0"/>
              <a:t>Mutable = qu’on peut modifier. Ex : listes</a:t>
            </a:r>
          </a:p>
          <a:p>
            <a:pPr lvl="1"/>
            <a:r>
              <a:rPr lang="fr-FR" dirty="0"/>
              <a:t>Immutable = qu’on ne peut pas modifier. Ex : strings et </a:t>
            </a:r>
            <a:r>
              <a:rPr lang="fr-FR" dirty="0" err="1"/>
              <a:t>tuples</a:t>
            </a:r>
            <a:r>
              <a:rPr lang="fr-FR" dirty="0"/>
              <a:t>.</a:t>
            </a:r>
          </a:p>
          <a:p>
            <a:r>
              <a:rPr lang="fr-FR" dirty="0"/>
              <a:t>Références sur le même objet/copie.</a:t>
            </a:r>
          </a:p>
          <a:p>
            <a:r>
              <a:rPr lang="fr-FR" dirty="0"/>
              <a:t>Installer de nouvelles librairies =&gt; dans la console anaconda </a:t>
            </a:r>
            <a:r>
              <a:rPr lang="fr-FR" dirty="0" err="1"/>
              <a:t>pip</a:t>
            </a:r>
            <a:r>
              <a:rPr lang="fr-FR" dirty="0"/>
              <a:t> </a:t>
            </a:r>
            <a:r>
              <a:rPr lang="fr-FR" dirty="0" err="1"/>
              <a:t>install</a:t>
            </a:r>
            <a:r>
              <a:rPr lang="fr-FR" dirty="0"/>
              <a:t> </a:t>
            </a:r>
            <a:r>
              <a:rPr lang="fr-FR" dirty="0" err="1"/>
              <a:t>nomLibrairie</a:t>
            </a:r>
            <a:r>
              <a:rPr lang="fr-FR" dirty="0"/>
              <a:t>.</a:t>
            </a:r>
          </a:p>
        </p:txBody>
      </p:sp>
    </p:spTree>
    <p:extLst>
      <p:ext uri="{BB962C8B-B14F-4D97-AF65-F5344CB8AC3E}">
        <p14:creationId xmlns:p14="http://schemas.microsoft.com/office/powerpoint/2010/main" val="60260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Documentation/commentaires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Liste des méthodes d’un fichier =&gt; volet structure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Afficher la documentation d’une méthode =&gt; volet aide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Ecrire des commentaires</a:t>
            </a:r>
          </a:p>
          <a:p>
            <a:endParaRPr lang="fr-FR" dirty="0"/>
          </a:p>
          <a:p>
            <a:endParaRPr lang="fr-FR" dirty="0"/>
          </a:p>
        </p:txBody>
      </p:sp>
    </p:spTree>
    <p:extLst>
      <p:ext uri="{BB962C8B-B14F-4D97-AF65-F5344CB8AC3E}">
        <p14:creationId xmlns:p14="http://schemas.microsoft.com/office/powerpoint/2010/main" val="15704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3 : </a:t>
            </a:r>
            <a:r>
              <a:rPr lang="fr-FR" sz="3200" b="1" dirty="0" smtClean="0">
                <a:solidFill>
                  <a:srgbClr val="7030A0"/>
                </a:solidFill>
                <a:latin typeface="Arial" panose="020B0604020202020204" pitchFamily="34" charset="0"/>
                <a:cs typeface="Arial" panose="020B0604020202020204" pitchFamily="34" charset="0"/>
              </a:rPr>
              <a:t>traiter les données avec Python</a:t>
            </a:r>
            <a:endParaRPr lang="fr-FR" sz="32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5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507288" cy="1143000"/>
          </a:xfrm>
        </p:spPr>
        <p:txBody>
          <a:bodyPr>
            <a:normAutofit/>
          </a:bodyPr>
          <a:lstStyle/>
          <a:p>
            <a:r>
              <a:rPr lang="fr-FR" sz="3200" b="1" dirty="0" smtClean="0">
                <a:latin typeface="Arial" panose="020B0604020202020204" pitchFamily="34" charset="0"/>
                <a:cs typeface="Arial" panose="020B0604020202020204" pitchFamily="34" charset="0"/>
              </a:rPr>
              <a:t>Traiter les données prend du temps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076"/>
            <a:ext cx="9144000" cy="3895725"/>
          </a:xfrm>
          <a:prstGeom prst="rect">
            <a:avLst/>
          </a:prstGeom>
        </p:spPr>
      </p:pic>
      <p:sp>
        <p:nvSpPr>
          <p:cNvPr id="6" name="ZoneTexte 5"/>
          <p:cNvSpPr txBox="1"/>
          <p:nvPr/>
        </p:nvSpPr>
        <p:spPr>
          <a:xfrm>
            <a:off x="3743400" y="4653136"/>
            <a:ext cx="54006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CrowdFlower</a:t>
            </a:r>
            <a:r>
              <a:rPr lang="en-US" dirty="0">
                <a:latin typeface="Arial" panose="020B0604020202020204" pitchFamily="34" charset="0"/>
                <a:cs typeface="Arial" panose="020B0604020202020204" pitchFamily="34" charset="0"/>
              </a:rPr>
              <a:t>, provider of a “data enrichment” platform for data scientists, conducted a survey of about 80 data scientists</a:t>
            </a:r>
            <a:endParaRPr lang="fr-FR" dirty="0">
              <a:latin typeface="Arial" panose="020B0604020202020204" pitchFamily="34" charset="0"/>
              <a:cs typeface="Arial" panose="020B0604020202020204" pitchFamily="34" charset="0"/>
            </a:endParaRPr>
          </a:p>
        </p:txBody>
      </p:sp>
      <p:sp>
        <p:nvSpPr>
          <p:cNvPr id="7" name="ZoneTexte 6"/>
          <p:cNvSpPr txBox="1"/>
          <p:nvPr/>
        </p:nvSpPr>
        <p:spPr>
          <a:xfrm>
            <a:off x="587833" y="5576466"/>
            <a:ext cx="806489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Steve </a:t>
            </a:r>
            <a:r>
              <a:rPr lang="en-US" dirty="0" err="1">
                <a:latin typeface="Arial" panose="020B0604020202020204" pitchFamily="34" charset="0"/>
                <a:cs typeface="Arial" panose="020B0604020202020204" pitchFamily="34" charset="0"/>
              </a:rPr>
              <a:t>Lohr</a:t>
            </a:r>
            <a:r>
              <a:rPr lang="en-US" dirty="0">
                <a:latin typeface="Arial" panose="020B0604020202020204" pitchFamily="34" charset="0"/>
                <a:cs typeface="Arial" panose="020B0604020202020204" pitchFamily="34" charset="0"/>
              </a:rPr>
              <a:t> of </a:t>
            </a:r>
            <a:r>
              <a:rPr lang="en-US" i="1" dirty="0">
                <a:latin typeface="Arial" panose="020B0604020202020204" pitchFamily="34" charset="0"/>
                <a:cs typeface="Arial" panose="020B0604020202020204" pitchFamily="34" charset="0"/>
              </a:rPr>
              <a:t>The New York Times </a:t>
            </a:r>
            <a:r>
              <a:rPr lang="en-US" dirty="0">
                <a:latin typeface="Arial" panose="020B0604020202020204" pitchFamily="34" charset="0"/>
                <a:cs typeface="Arial" panose="020B0604020202020204" pitchFamily="34" charset="0"/>
              </a:rPr>
              <a:t>said: </a:t>
            </a:r>
            <a:r>
              <a:rPr lang="en-US" i="1" dirty="0">
                <a:latin typeface="Arial" panose="020B0604020202020204" pitchFamily="34" charset="0"/>
                <a:cs typeface="Arial" panose="020B0604020202020204" pitchFamily="34" charset="0"/>
              </a:rPr>
              <a:t>"Data scientists, according to interviews and expert estimates, spend 50 percent to 80 percent of their time mired in the mundane labor of collecting and preparing unruly digital data, before it can be explored for useful nuggets."</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01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rgbClr val="7030A0"/>
                </a:solidFill>
                <a:latin typeface="Arial" panose="020B0604020202020204" pitchFamily="34" charset="0"/>
                <a:cs typeface="Arial" panose="020B0604020202020204" pitchFamily="34" charset="0"/>
              </a:rPr>
              <a:t>Partie 1 : Pourquoi s’intéresser à Python?</a:t>
            </a:r>
          </a:p>
        </p:txBody>
      </p:sp>
    </p:spTree>
    <p:extLst>
      <p:ext uri="{BB962C8B-B14F-4D97-AF65-F5344CB8AC3E}">
        <p14:creationId xmlns:p14="http://schemas.microsoft.com/office/powerpoint/2010/main" val="16428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Slicing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Reshaping</a:t>
            </a:r>
            <a:r>
              <a:rPr lang="fr-FR" sz="3200" b="1" dirty="0">
                <a:latin typeface="Arial" panose="020B0604020202020204" pitchFamily="34" charset="0"/>
                <a:cs typeface="Arial" panose="020B0604020202020204" pitchFamily="34" charset="0"/>
              </a:rPr>
              <a:t> avec </a:t>
            </a:r>
            <a:r>
              <a:rPr lang="fr-FR" sz="3200" b="1" dirty="0" err="1">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 Pandas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Séries </a:t>
            </a:r>
            <a:r>
              <a:rPr lang="fr-FR" sz="2800" dirty="0">
                <a:latin typeface="Arial" panose="020B0604020202020204" pitchFamily="34" charset="0"/>
                <a:cs typeface="Arial" panose="020B0604020202020204" pitchFamily="34" charset="0"/>
              </a:rPr>
              <a:t>(dont statistiques de base : moyenne, écart type,…, </a:t>
            </a:r>
            <a:r>
              <a:rPr lang="fr-FR" sz="2800" dirty="0">
                <a:latin typeface="Arial" panose="020B0604020202020204" pitchFamily="34" charset="0"/>
                <a:cs typeface="Arial" panose="020B0604020202020204" pitchFamily="34" charset="0"/>
                <a:hlinkClick r:id="rId2"/>
              </a:rPr>
              <a:t>skewness</a:t>
            </a:r>
            <a:r>
              <a:rPr lang="fr-FR" sz="2800" dirty="0">
                <a:latin typeface="Arial" panose="020B0604020202020204" pitchFamily="34" charset="0"/>
                <a:cs typeface="Arial" panose="020B0604020202020204" pitchFamily="34" charset="0"/>
              </a:rPr>
              <a:t>,  </a:t>
            </a:r>
            <a:r>
              <a:rPr lang="fr-FR" sz="2800" dirty="0">
                <a:latin typeface="Arial" panose="020B0604020202020204" pitchFamily="34" charset="0"/>
                <a:cs typeface="Arial" panose="020B0604020202020204" pitchFamily="34" charset="0"/>
                <a:hlinkClick r:id="rId3"/>
              </a:rPr>
              <a:t>kurtosis</a:t>
            </a:r>
            <a:r>
              <a:rPr lang="fr-FR" sz="2800" dirty="0">
                <a:latin typeface="Arial" panose="020B0604020202020204" pitchFamily="34" charset="0"/>
                <a:cs typeface="Arial" panose="020B0604020202020204" pitchFamily="34" charset="0"/>
              </a:rPr>
              <a:t>)</a:t>
            </a:r>
          </a:p>
          <a:p>
            <a:r>
              <a:rPr lang="fr-FR" dirty="0" err="1">
                <a:latin typeface="Arial" panose="020B0604020202020204" pitchFamily="34" charset="0"/>
                <a:cs typeface="Arial" panose="020B0604020202020204" pitchFamily="34" charset="0"/>
              </a:rPr>
              <a:t>Dataframe</a:t>
            </a:r>
            <a:endParaRPr lang="fr-FR" dirty="0">
              <a:latin typeface="Arial" panose="020B0604020202020204" pitchFamily="34" charset="0"/>
              <a:cs typeface="Arial" panose="020B0604020202020204" pitchFamily="34" charset="0"/>
            </a:endParaRPr>
          </a:p>
          <a:p>
            <a:pPr lvl="1"/>
            <a:r>
              <a:rPr lang="fr-FR" dirty="0">
                <a:latin typeface="Arial" panose="020B0604020202020204" pitchFamily="34" charset="0"/>
                <a:cs typeface="Arial" panose="020B0604020202020204" pitchFamily="34" charset="0"/>
              </a:rPr>
              <a:t>Création, </a:t>
            </a:r>
            <a:r>
              <a:rPr lang="fr-FR" dirty="0" err="1">
                <a:latin typeface="Arial" panose="020B0604020202020204" pitchFamily="34" charset="0"/>
                <a:cs typeface="Arial" panose="020B0604020202020204" pitchFamily="34" charset="0"/>
              </a:rPr>
              <a:t>imports,exports</a:t>
            </a:r>
            <a:r>
              <a:rPr lang="fr-FR" dirty="0">
                <a:latin typeface="Arial" panose="020B0604020202020204" pitchFamily="34" charset="0"/>
                <a:cs typeface="Arial" panose="020B0604020202020204" pitchFamily="34" charset="0"/>
              </a:rPr>
              <a:t>, sauvegarde</a:t>
            </a:r>
          </a:p>
          <a:p>
            <a:pPr lvl="1"/>
            <a:r>
              <a:rPr lang="fr-FR" dirty="0">
                <a:latin typeface="Arial" panose="020B0604020202020204" pitchFamily="34" charset="0"/>
                <a:cs typeface="Arial" panose="020B0604020202020204" pitchFamily="34" charset="0"/>
              </a:rPr>
              <a:t>Manipulation de données (sélections, mises à jour, jointure)</a:t>
            </a:r>
          </a:p>
          <a:p>
            <a:pPr lvl="1"/>
            <a:r>
              <a:rPr lang="fr-FR" dirty="0">
                <a:latin typeface="Arial" panose="020B0604020202020204" pitchFamily="34" charset="0"/>
                <a:cs typeface="Arial" panose="020B0604020202020204" pitchFamily="34" charset="0"/>
              </a:rPr>
              <a:t>Statistiques exploratoire</a:t>
            </a:r>
          </a:p>
        </p:txBody>
      </p:sp>
    </p:spTree>
    <p:extLst>
      <p:ext uri="{BB962C8B-B14F-4D97-AF65-F5344CB8AC3E}">
        <p14:creationId xmlns:p14="http://schemas.microsoft.com/office/powerpoint/2010/main" val="271131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712968" cy="634082"/>
          </a:xfrm>
        </p:spPr>
        <p:txBody>
          <a:bodyPr>
            <a:noAutofit/>
          </a:bodyPr>
          <a:lstStyle/>
          <a:p>
            <a:pPr lvl="1" algn="ctr" rtl="0">
              <a:spcBef>
                <a:spcPct val="0"/>
              </a:spcBef>
            </a:pPr>
            <a:r>
              <a:rPr lang="fr-FR" sz="3200" b="1" dirty="0" smtClean="0">
                <a:latin typeface="Arial" panose="020B0604020202020204" pitchFamily="34" charset="0"/>
                <a:cs typeface="Arial" panose="020B0604020202020204" pitchFamily="34" charset="0"/>
              </a:rPr>
              <a:t>Pandas </a:t>
            </a:r>
            <a:r>
              <a:rPr lang="fr-FR" sz="3200" b="1" dirty="0" err="1" smtClean="0">
                <a:latin typeface="Arial" panose="020B0604020202020204" pitchFamily="34" charset="0"/>
                <a:cs typeface="Arial" panose="020B0604020202020204" pitchFamily="34" charset="0"/>
              </a:rPr>
              <a:t>dataframe</a:t>
            </a:r>
            <a:r>
              <a:rPr lang="fr-FR" sz="3200" b="1" dirty="0" smtClean="0">
                <a:latin typeface="Arial" panose="020B0604020202020204" pitchFamily="34" charset="0"/>
                <a:cs typeface="Arial" panose="020B0604020202020204" pitchFamily="34" charset="0"/>
              </a:rPr>
              <a:t> imports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908720"/>
            <a:ext cx="8686800" cy="5832648"/>
          </a:xfrm>
        </p:spPr>
        <p:txBody>
          <a:bodyPr>
            <a:normAutofit lnSpcReduction="10000"/>
          </a:bodyPr>
          <a:lstStyle/>
          <a:p>
            <a:r>
              <a:rPr lang="fr-FR" sz="2800" dirty="0" smtClean="0">
                <a:latin typeface="Arial" panose="020B0604020202020204" pitchFamily="34" charset="0"/>
                <a:cs typeface="Arial" panose="020B0604020202020204" pitchFamily="34" charset="0"/>
              </a:rPr>
              <a:t>Spécifier le type de </a:t>
            </a:r>
            <a:r>
              <a:rPr lang="fr-FR" sz="2800" dirty="0">
                <a:latin typeface="Arial" panose="020B0604020202020204" pitchFamily="34" charset="0"/>
                <a:cs typeface="Arial" panose="020B0604020202020204" pitchFamily="34" charset="0"/>
              </a:rPr>
              <a:t>chaque colonne </a:t>
            </a:r>
            <a:r>
              <a:rPr lang="fr-FR" sz="2800" dirty="0" smtClean="0">
                <a:latin typeface="Arial" panose="020B0604020202020204" pitchFamily="34" charset="0"/>
                <a:cs typeface="Arial" panose="020B0604020202020204" pitchFamily="34" charset="0"/>
              </a:rPr>
              <a:t>(attribut </a:t>
            </a:r>
            <a:r>
              <a:rPr lang="fr-FR" sz="2800" dirty="0" err="1" smtClean="0">
                <a:latin typeface="Arial" panose="020B0604020202020204" pitchFamily="34" charset="0"/>
                <a:cs typeface="Arial" panose="020B0604020202020204" pitchFamily="34" charset="0"/>
              </a:rPr>
              <a:t>dtype</a:t>
            </a:r>
            <a:r>
              <a:rPr lang="fr-FR" sz="2800" dirty="0" smtClean="0">
                <a:latin typeface="Arial" panose="020B0604020202020204" pitchFamily="34" charset="0"/>
                <a:cs typeface="Arial" panose="020B0604020202020204" pitchFamily="34" charset="0"/>
              </a:rPr>
              <a:t>)</a:t>
            </a: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Voir le résultat de la fonction info() sur le </a:t>
            </a:r>
            <a:r>
              <a:rPr lang="fr-FR" sz="2800" dirty="0" err="1" smtClean="0">
                <a:latin typeface="Arial" panose="020B0604020202020204" pitchFamily="34" charset="0"/>
                <a:cs typeface="Arial" panose="020B0604020202020204" pitchFamily="34" charset="0"/>
              </a:rPr>
              <a:t>dataframe</a:t>
            </a:r>
            <a:r>
              <a:rPr lang="fr-FR" sz="2800" dirty="0" smtClean="0">
                <a:latin typeface="Arial" panose="020B0604020202020204" pitchFamily="34" charset="0"/>
                <a:cs typeface="Arial" panose="020B0604020202020204" pitchFamily="34" charset="0"/>
              </a:rPr>
              <a:t> pour voir le type des données</a:t>
            </a:r>
          </a:p>
          <a:p>
            <a:endParaRPr lang="fr-FR" sz="2800" dirty="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pPr marL="0" indent="0">
              <a:buNone/>
            </a:pP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Effectuer les conversions de type nécessaires</a:t>
            </a:r>
          </a:p>
          <a:p>
            <a:pPr lvl="1"/>
            <a:r>
              <a:rPr lang="fr-FR" sz="2400" dirty="0" smtClean="0">
                <a:latin typeface="Arial" panose="020B0604020202020204" pitchFamily="34" charset="0"/>
                <a:cs typeface="Arial" panose="020B0604020202020204" pitchFamily="34" charset="0"/>
              </a:rPr>
              <a:t>Fonction </a:t>
            </a:r>
            <a:r>
              <a:rPr lang="fr-FR" sz="2400" dirty="0" err="1" smtClean="0">
                <a:latin typeface="Arial" panose="020B0604020202020204" pitchFamily="34" charset="0"/>
                <a:cs typeface="Arial" panose="020B0604020202020204" pitchFamily="34" charset="0"/>
              </a:rPr>
              <a:t>astype</a:t>
            </a:r>
            <a:r>
              <a:rPr lang="fr-FR" sz="2400" dirty="0" smtClean="0">
                <a:latin typeface="Arial" panose="020B0604020202020204" pitchFamily="34" charset="0"/>
                <a:cs typeface="Arial" panose="020B0604020202020204" pitchFamily="34" charset="0"/>
              </a:rPr>
              <a:t>()</a:t>
            </a:r>
          </a:p>
          <a:p>
            <a:pPr lvl="1"/>
            <a:r>
              <a:rPr lang="fr-FR" sz="2400" dirty="0" smtClean="0">
                <a:latin typeface="Arial" panose="020B0604020202020204" pitchFamily="34" charset="0"/>
                <a:cs typeface="Arial" panose="020B0604020202020204" pitchFamily="34" charset="0"/>
              </a:rPr>
              <a:t>Si nécessaire écrire une fonction ad hoc de conversion</a:t>
            </a:r>
          </a:p>
          <a:p>
            <a:pPr lvl="1"/>
            <a:r>
              <a:rPr lang="fr-FR" sz="2400" dirty="0" smtClean="0">
                <a:latin typeface="Arial" panose="020B0604020202020204" pitchFamily="34" charset="0"/>
                <a:cs typeface="Arial" panose="020B0604020202020204" pitchFamily="34" charset="0"/>
              </a:rPr>
              <a:t>Fonctions </a:t>
            </a:r>
            <a:r>
              <a:rPr lang="fr-FR" sz="2400" dirty="0" err="1">
                <a:latin typeface="Arial" panose="020B0604020202020204" pitchFamily="34" charset="0"/>
                <a:cs typeface="Arial" panose="020B0604020202020204" pitchFamily="34" charset="0"/>
              </a:rPr>
              <a:t>to_numeric</a:t>
            </a:r>
            <a:r>
              <a:rPr lang="fr-FR" sz="2400" dirty="0">
                <a:latin typeface="Arial" panose="020B0604020202020204" pitchFamily="34" charset="0"/>
                <a:cs typeface="Arial" panose="020B0604020202020204" pitchFamily="34" charset="0"/>
              </a:rPr>
              <a:t>()</a:t>
            </a:r>
            <a:r>
              <a:rPr lang="fr-FR" sz="2400" dirty="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et </a:t>
            </a:r>
            <a:r>
              <a:rPr lang="fr-FR" sz="2400" dirty="0" err="1" smtClean="0">
                <a:latin typeface="Arial" panose="020B0604020202020204" pitchFamily="34" charset="0"/>
                <a:cs typeface="Arial" panose="020B0604020202020204" pitchFamily="34" charset="0"/>
              </a:rPr>
              <a:t>to_datetime</a:t>
            </a:r>
            <a:r>
              <a:rPr lang="fr-FR" sz="2400" dirty="0">
                <a:latin typeface="Arial" panose="020B0604020202020204" pitchFamily="34" charset="0"/>
                <a:cs typeface="Arial" panose="020B0604020202020204" pitchFamily="34" charset="0"/>
              </a:rPr>
              <a:t>()</a:t>
            </a:r>
            <a:endParaRPr lang="fr-FR" sz="24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pPr lvl="1"/>
            <a:endParaRPr lang="fr-FR" dirty="0"/>
          </a:p>
          <a:p>
            <a:pPr lvl="1"/>
            <a:endParaRPr lang="fr-FR" dirty="0" smtClean="0"/>
          </a:p>
          <a:p>
            <a:pPr lvl="1"/>
            <a:endParaRPr lang="fr-FR" dirty="0"/>
          </a:p>
          <a:p>
            <a:pPr lvl="1"/>
            <a:endParaRPr lang="fr-FR" dirty="0" smtClean="0"/>
          </a:p>
          <a:p>
            <a:pPr marL="457200" lvl="1" indent="0">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33" y="1844824"/>
            <a:ext cx="7200000" cy="2569749"/>
          </a:xfrm>
          <a:prstGeom prst="rect">
            <a:avLst/>
          </a:prstGeom>
        </p:spPr>
      </p:pic>
    </p:spTree>
    <p:extLst>
      <p:ext uri="{BB962C8B-B14F-4D97-AF65-F5344CB8AC3E}">
        <p14:creationId xmlns:p14="http://schemas.microsoft.com/office/powerpoint/2010/main" val="214266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Traitement des valeurs manquantes : contexte</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412776"/>
            <a:ext cx="8229600" cy="5328592"/>
          </a:xfrm>
        </p:spPr>
        <p:txBody>
          <a:bodyPr>
            <a:normAutofit fontScale="92500"/>
          </a:bodyPr>
          <a:lstStyle/>
          <a:p>
            <a:r>
              <a:rPr lang="en-US" sz="3000" b="1" dirty="0" smtClean="0">
                <a:latin typeface="Arial" panose="020B0604020202020204" pitchFamily="34" charset="0"/>
                <a:cs typeface="Arial" panose="020B0604020202020204" pitchFamily="34" charset="0"/>
              </a:rPr>
              <a:t>Missing </a:t>
            </a:r>
            <a:r>
              <a:rPr lang="en-US" sz="3000" b="1" dirty="0">
                <a:latin typeface="Arial" panose="020B0604020202020204" pitchFamily="34" charset="0"/>
                <a:cs typeface="Arial" panose="020B0604020202020204" pitchFamily="34" charset="0"/>
              </a:rPr>
              <a:t>completely at random (MCAR</a:t>
            </a:r>
            <a:r>
              <a:rPr lang="en-US" sz="3000" b="1" dirty="0" smtClean="0">
                <a:latin typeface="Arial" panose="020B0604020202020204" pitchFamily="34" charset="0"/>
                <a:cs typeface="Arial" panose="020B0604020202020204" pitchFamily="34" charset="0"/>
              </a:rPr>
              <a:t>) </a:t>
            </a:r>
            <a:endParaRPr lang="fr-FR" sz="3000" b="1" dirty="0" smtClean="0">
              <a:latin typeface="Arial" panose="020B0604020202020204" pitchFamily="34" charset="0"/>
              <a:cs typeface="Arial" panose="020B0604020202020204" pitchFamily="34" charset="0"/>
            </a:endParaRPr>
          </a:p>
          <a:p>
            <a:pPr marL="0" indent="0">
              <a:buNone/>
            </a:pPr>
            <a:r>
              <a:rPr lang="fr-FR" sz="3000" dirty="0" smtClean="0">
                <a:latin typeface="Arial" panose="020B0604020202020204" pitchFamily="34" charset="0"/>
                <a:cs typeface="Arial" panose="020B0604020202020204" pitchFamily="34" charset="0"/>
              </a:rPr>
              <a:t>probabilité </a:t>
            </a:r>
            <a:r>
              <a:rPr lang="fr-FR" sz="3000" dirty="0">
                <a:latin typeface="Arial" panose="020B0604020202020204" pitchFamily="34" charset="0"/>
                <a:cs typeface="Arial" panose="020B0604020202020204" pitchFamily="34" charset="0"/>
              </a:rPr>
              <a:t>d’absence de la valeur d’une variable </a:t>
            </a:r>
            <a:r>
              <a:rPr lang="fr-FR" sz="3000" dirty="0" smtClean="0">
                <a:latin typeface="Arial" panose="020B0604020202020204" pitchFamily="34" charset="0"/>
                <a:cs typeface="Arial" panose="020B0604020202020204" pitchFamily="34" charset="0"/>
              </a:rPr>
              <a:t>indépendant des valeurs des variables observées comme inobservées</a:t>
            </a:r>
            <a:endParaRPr lang="en-US" sz="3000" dirty="0">
              <a:latin typeface="Arial" panose="020B0604020202020204" pitchFamily="34" charset="0"/>
              <a:cs typeface="Arial" panose="020B0604020202020204" pitchFamily="34" charset="0"/>
            </a:endParaRPr>
          </a:p>
          <a:p>
            <a:r>
              <a:rPr lang="fr-FR" sz="3000" b="1" dirty="0" err="1" smtClean="0">
                <a:latin typeface="Arial" panose="020B0604020202020204" pitchFamily="34" charset="0"/>
                <a:cs typeface="Arial" panose="020B0604020202020204" pitchFamily="34" charset="0"/>
              </a:rPr>
              <a:t>Missing</a:t>
            </a:r>
            <a:r>
              <a:rPr lang="fr-FR" sz="3000" b="1" dirty="0" smtClean="0">
                <a:latin typeface="Arial" panose="020B0604020202020204" pitchFamily="34" charset="0"/>
                <a:cs typeface="Arial" panose="020B0604020202020204" pitchFamily="34" charset="0"/>
              </a:rPr>
              <a:t> </a:t>
            </a:r>
            <a:r>
              <a:rPr lang="fr-FR" sz="3000" b="1" dirty="0">
                <a:latin typeface="Arial" panose="020B0604020202020204" pitchFamily="34" charset="0"/>
                <a:cs typeface="Arial" panose="020B0604020202020204" pitchFamily="34" charset="0"/>
              </a:rPr>
              <a:t>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(MAR</a:t>
            </a:r>
            <a:r>
              <a:rPr lang="fr-FR" sz="3000" b="1" dirty="0" smtClean="0">
                <a:latin typeface="Arial" panose="020B0604020202020204" pitchFamily="34" charset="0"/>
                <a:cs typeface="Arial" panose="020B0604020202020204" pitchFamily="34" charset="0"/>
              </a:rPr>
              <a:t>) </a:t>
            </a:r>
          </a:p>
          <a:p>
            <a:pPr marL="0" indent="0">
              <a:buNone/>
            </a:pPr>
            <a:r>
              <a:rPr lang="fr-FR" sz="3000" dirty="0" smtClean="0">
                <a:latin typeface="Arial" panose="020B0604020202020204" pitchFamily="34" charset="0"/>
                <a:cs typeface="Arial" panose="020B0604020202020204" pitchFamily="34" charset="0"/>
              </a:rPr>
              <a:t>probabilité </a:t>
            </a:r>
            <a:r>
              <a:rPr lang="fr-FR" sz="3000" dirty="0">
                <a:latin typeface="Arial" panose="020B0604020202020204" pitchFamily="34" charset="0"/>
                <a:cs typeface="Arial" panose="020B0604020202020204" pitchFamily="34" charset="0"/>
              </a:rPr>
              <a:t>d’absence de la valeur d’une variable dépend des valeurs prises par d’autres variables qui ont été </a:t>
            </a:r>
            <a:r>
              <a:rPr lang="fr-FR" sz="3000" dirty="0" smtClean="0">
                <a:latin typeface="Arial" panose="020B0604020202020204" pitchFamily="34" charset="0"/>
                <a:cs typeface="Arial" panose="020B0604020202020204" pitchFamily="34" charset="0"/>
              </a:rPr>
              <a:t>observées.</a:t>
            </a:r>
          </a:p>
          <a:p>
            <a:r>
              <a:rPr lang="fr-FR" sz="3000" b="1" dirty="0" smtClean="0">
                <a:latin typeface="Arial" panose="020B0604020202020204" pitchFamily="34" charset="0"/>
                <a:cs typeface="Arial" panose="020B0604020202020204" pitchFamily="34" charset="0"/>
              </a:rPr>
              <a:t>Not </a:t>
            </a:r>
            <a:r>
              <a:rPr lang="fr-FR" sz="3000" b="1" dirty="0" err="1">
                <a:latin typeface="Arial" panose="020B0604020202020204" pitchFamily="34" charset="0"/>
                <a:cs typeface="Arial" panose="020B0604020202020204" pitchFamily="34" charset="0"/>
              </a:rPr>
              <a:t>missing</a:t>
            </a:r>
            <a:r>
              <a:rPr lang="fr-FR" sz="3000" b="1" dirty="0">
                <a:latin typeface="Arial" panose="020B0604020202020204" pitchFamily="34" charset="0"/>
                <a:cs typeface="Arial" panose="020B0604020202020204" pitchFamily="34" charset="0"/>
              </a:rPr>
              <a:t> at </a:t>
            </a:r>
            <a:r>
              <a:rPr lang="fr-FR" sz="3000" b="1" dirty="0" err="1">
                <a:latin typeface="Arial" panose="020B0604020202020204" pitchFamily="34" charset="0"/>
                <a:cs typeface="Arial" panose="020B0604020202020204" pitchFamily="34" charset="0"/>
              </a:rPr>
              <a:t>random</a:t>
            </a:r>
            <a:r>
              <a:rPr lang="fr-FR" sz="3000" b="1" dirty="0">
                <a:latin typeface="Arial" panose="020B0604020202020204" pitchFamily="34" charset="0"/>
                <a:cs typeface="Arial" panose="020B0604020202020204" pitchFamily="34" charset="0"/>
              </a:rPr>
              <a:t> (NMAR</a:t>
            </a:r>
            <a:r>
              <a:rPr lang="fr-FR" sz="3000" b="1" dirty="0" smtClean="0">
                <a:latin typeface="Arial" panose="020B0604020202020204" pitchFamily="34" charset="0"/>
                <a:cs typeface="Arial" panose="020B0604020202020204" pitchFamily="34" charset="0"/>
              </a:rPr>
              <a:t>) </a:t>
            </a:r>
          </a:p>
          <a:p>
            <a:pPr marL="0" indent="0">
              <a:buNone/>
            </a:pPr>
            <a:r>
              <a:rPr lang="fr-FR" sz="3000" dirty="0" smtClean="0">
                <a:latin typeface="Arial" panose="020B0604020202020204" pitchFamily="34" charset="0"/>
                <a:cs typeface="Arial" panose="020B0604020202020204" pitchFamily="34" charset="0"/>
              </a:rPr>
              <a:t>probabilité </a:t>
            </a:r>
            <a:r>
              <a:rPr lang="fr-FR" sz="3000" dirty="0">
                <a:latin typeface="Arial" panose="020B0604020202020204" pitchFamily="34" charset="0"/>
                <a:cs typeface="Arial" panose="020B0604020202020204" pitchFamily="34" charset="0"/>
              </a:rPr>
              <a:t>d’absence de la valeur d’une variable dépend de variables qui n’ont pas été observées</a:t>
            </a:r>
          </a:p>
          <a:p>
            <a:pPr marL="457200" lvl="1" indent="0">
              <a:buNone/>
            </a:pPr>
            <a:endParaRPr lang="fr-FR" dirty="0" smtClean="0"/>
          </a:p>
          <a:p>
            <a:pPr marL="0" indent="0">
              <a:buNone/>
            </a:pPr>
            <a:endParaRPr lang="fr-FR" dirty="0"/>
          </a:p>
        </p:txBody>
      </p:sp>
    </p:spTree>
    <p:extLst>
      <p:ext uri="{BB962C8B-B14F-4D97-AF65-F5344CB8AC3E}">
        <p14:creationId xmlns:p14="http://schemas.microsoft.com/office/powerpoint/2010/main" val="1499606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latin typeface="Arial" panose="020B0604020202020204" pitchFamily="34" charset="0"/>
                <a:cs typeface="Arial" panose="020B0604020202020204" pitchFamily="34" charset="0"/>
              </a:rPr>
              <a:t>Traitement des valeurs manquantes </a:t>
            </a:r>
            <a:r>
              <a:rPr lang="fr-FR" b="1" dirty="0" smtClean="0">
                <a:latin typeface="Arial" panose="020B0604020202020204" pitchFamily="34" charset="0"/>
                <a:cs typeface="Arial" panose="020B0604020202020204" pitchFamily="34" charset="0"/>
              </a:rPr>
              <a:t>: solutions</a:t>
            </a:r>
            <a:endParaRPr lang="fr-FR" dirty="0"/>
          </a:p>
        </p:txBody>
      </p:sp>
      <p:sp>
        <p:nvSpPr>
          <p:cNvPr id="3" name="Espace réservé du contenu 2"/>
          <p:cNvSpPr>
            <a:spLocks noGrp="1"/>
          </p:cNvSpPr>
          <p:nvPr>
            <p:ph idx="1"/>
          </p:nvPr>
        </p:nvSpPr>
        <p:spPr/>
        <p:txBody>
          <a:bodyPr/>
          <a:lstStyle/>
          <a:p>
            <a:r>
              <a:rPr lang="fr-FR" dirty="0" smtClean="0"/>
              <a:t>Méthodes « basiques »</a:t>
            </a:r>
          </a:p>
          <a:p>
            <a:pPr lvl="1"/>
            <a:r>
              <a:rPr lang="fr-FR" dirty="0" smtClean="0"/>
              <a:t>Imputation par </a:t>
            </a:r>
            <a:r>
              <a:rPr lang="fr-FR" dirty="0"/>
              <a:t>la </a:t>
            </a:r>
            <a:r>
              <a:rPr lang="fr-FR" dirty="0" smtClean="0"/>
              <a:t>moyenne ou la médiane</a:t>
            </a:r>
          </a:p>
          <a:p>
            <a:pPr lvl="1"/>
            <a:r>
              <a:rPr lang="fr-FR" dirty="0" smtClean="0"/>
              <a:t>Imputation </a:t>
            </a:r>
            <a:r>
              <a:rPr lang="fr-FR" dirty="0"/>
              <a:t>par </a:t>
            </a:r>
            <a:r>
              <a:rPr lang="fr-FR" dirty="0" smtClean="0"/>
              <a:t>la valeur la plus fréquente </a:t>
            </a:r>
          </a:p>
          <a:p>
            <a:pPr lvl="1"/>
            <a:r>
              <a:rPr lang="fr-FR" dirty="0" smtClean="0"/>
              <a:t>Imputation par interpolation linéaire</a:t>
            </a:r>
          </a:p>
          <a:p>
            <a:r>
              <a:rPr lang="fr-FR" dirty="0" smtClean="0"/>
              <a:t>Méthodes plus sérieuses : librairies </a:t>
            </a:r>
            <a:r>
              <a:rPr lang="fr-FR" dirty="0" smtClean="0">
                <a:hlinkClick r:id="rId2"/>
              </a:rPr>
              <a:t>fancyimpute</a:t>
            </a:r>
            <a:r>
              <a:rPr lang="fr-FR" dirty="0" smtClean="0"/>
              <a:t>,</a:t>
            </a:r>
            <a:r>
              <a:rPr lang="fr-FR" dirty="0"/>
              <a:t> </a:t>
            </a:r>
            <a:r>
              <a:rPr lang="fr-FR" dirty="0">
                <a:hlinkClick r:id="rId3"/>
              </a:rPr>
              <a:t>Impyute</a:t>
            </a:r>
            <a:endParaRPr lang="fr-FR" dirty="0"/>
          </a:p>
          <a:p>
            <a:pPr lvl="1"/>
            <a:endParaRPr lang="fr-FR" dirty="0"/>
          </a:p>
          <a:p>
            <a:endParaRPr lang="fr-FR" dirty="0" smtClean="0"/>
          </a:p>
          <a:p>
            <a:pPr lvl="1"/>
            <a:endParaRPr lang="fr-FR" dirty="0"/>
          </a:p>
        </p:txBody>
      </p:sp>
    </p:spTree>
    <p:extLst>
      <p:ext uri="{BB962C8B-B14F-4D97-AF65-F5344CB8AC3E}">
        <p14:creationId xmlns:p14="http://schemas.microsoft.com/office/powerpoint/2010/main" val="117672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Pandas </a:t>
            </a:r>
            <a:r>
              <a:rPr lang="fr-FR" sz="3200" b="1" dirty="0" err="1" smtClean="0">
                <a:latin typeface="Arial" panose="020B0604020202020204" pitchFamily="34" charset="0"/>
                <a:cs typeface="Arial" panose="020B0604020202020204" pitchFamily="34" charset="0"/>
              </a:rPr>
              <a:t>dataframe</a:t>
            </a:r>
            <a:r>
              <a:rPr lang="fr-FR" sz="3200" b="1" dirty="0" smtClean="0">
                <a:latin typeface="Arial" panose="020B0604020202020204" pitchFamily="34" charset="0"/>
                <a:cs typeface="Arial" panose="020B0604020202020204" pitchFamily="34" charset="0"/>
              </a:rPr>
              <a:t> : jointures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12" y="1484784"/>
            <a:ext cx="2457450" cy="165735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11" y="1484784"/>
            <a:ext cx="2458800" cy="174466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124672"/>
            <a:ext cx="2457450" cy="16573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311" y="4162425"/>
            <a:ext cx="2457450" cy="1657350"/>
          </a:xfrm>
          <a:prstGeom prst="rect">
            <a:avLst/>
          </a:prstGeom>
        </p:spPr>
      </p:pic>
      <p:sp>
        <p:nvSpPr>
          <p:cNvPr id="8" name="ZoneTexte 7"/>
          <p:cNvSpPr txBox="1"/>
          <p:nvPr/>
        </p:nvSpPr>
        <p:spPr>
          <a:xfrm>
            <a:off x="1686679" y="3252967"/>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inner</a:t>
            </a:r>
            <a:r>
              <a:rPr lang="fr-FR" b="1" dirty="0">
                <a:latin typeface="Arial" panose="020B0604020202020204" pitchFamily="34" charset="0"/>
                <a:cs typeface="Arial" panose="020B0604020202020204" pitchFamily="34" charset="0"/>
              </a:rPr>
              <a:t>'</a:t>
            </a:r>
          </a:p>
        </p:txBody>
      </p:sp>
      <p:sp>
        <p:nvSpPr>
          <p:cNvPr id="9" name="ZoneTexte 8"/>
          <p:cNvSpPr txBox="1"/>
          <p:nvPr/>
        </p:nvSpPr>
        <p:spPr>
          <a:xfrm>
            <a:off x="5434122" y="3316342"/>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a:t>
            </a:r>
            <a:r>
              <a:rPr lang="fr-FR" b="1" dirty="0" err="1" smtClean="0">
                <a:latin typeface="Arial" panose="020B0604020202020204" pitchFamily="34" charset="0"/>
                <a:cs typeface="Arial" panose="020B0604020202020204" pitchFamily="34" charset="0"/>
              </a:rPr>
              <a:t>left</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
        <p:nvSpPr>
          <p:cNvPr id="10" name="ZoneTexte 9"/>
          <p:cNvSpPr txBox="1"/>
          <p:nvPr/>
        </p:nvSpPr>
        <p:spPr>
          <a:xfrm>
            <a:off x="1668601" y="6007798"/>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how=right'</a:t>
            </a:r>
            <a:endParaRPr lang="fr-FR" b="1" dirty="0">
              <a:latin typeface="Arial" panose="020B0604020202020204" pitchFamily="34" charset="0"/>
              <a:cs typeface="Arial" panose="020B0604020202020204" pitchFamily="34" charset="0"/>
            </a:endParaRPr>
          </a:p>
        </p:txBody>
      </p:sp>
      <p:sp>
        <p:nvSpPr>
          <p:cNvPr id="11" name="ZoneTexte 10"/>
          <p:cNvSpPr txBox="1"/>
          <p:nvPr/>
        </p:nvSpPr>
        <p:spPr>
          <a:xfrm>
            <a:off x="530331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smtClean="0">
                <a:latin typeface="Arial" panose="020B0604020202020204" pitchFamily="34" charset="0"/>
                <a:cs typeface="Arial" panose="020B0604020202020204" pitchFamily="34" charset="0"/>
              </a:rPr>
              <a:t>=‘</a:t>
            </a:r>
            <a:r>
              <a:rPr lang="fr-FR" b="1" dirty="0" err="1" smtClean="0">
                <a:latin typeface="Arial" panose="020B0604020202020204" pitchFamily="34" charset="0"/>
                <a:cs typeface="Arial" panose="020B0604020202020204" pitchFamily="34" charset="0"/>
              </a:rPr>
              <a:t>outer</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83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91692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4 : python pour le reste de la data science</a:t>
            </a:r>
          </a:p>
        </p:txBody>
      </p:sp>
    </p:spTree>
    <p:extLst>
      <p:ext uri="{BB962C8B-B14F-4D97-AF65-F5344CB8AC3E}">
        <p14:creationId xmlns:p14="http://schemas.microsoft.com/office/powerpoint/2010/main" val="242445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57350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a:latin typeface="Arial" panose="020B0604020202020204" pitchFamily="34" charset="0"/>
                <a:cs typeface="Arial" panose="020B0604020202020204" pitchFamily="34" charset="0"/>
              </a:rPr>
              <a:t>Pourquoi s’intéresser à Python?</a:t>
            </a: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a:latin typeface="Arial" panose="020B0604020202020204" pitchFamily="34" charset="0"/>
                <a:cs typeface="Arial" panose="020B0604020202020204" pitchFamily="34" charset="0"/>
              </a:rPr>
              <a:t>Index TIOBE </a:t>
            </a:r>
          </a:p>
          <a:p>
            <a:pPr lvl="1"/>
            <a:r>
              <a:rPr lang="fr-FR" sz="2100" dirty="0">
                <a:latin typeface="Arial" panose="020B0604020202020204" pitchFamily="34" charset="0"/>
                <a:cs typeface="Arial" panose="020B0604020202020204" pitchFamily="34" charset="0"/>
              </a:rPr>
              <a:t>Python en 3</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2018 : </a:t>
            </a:r>
            <a:r>
              <a:rPr lang="fr-FR" sz="2100" i="1" dirty="0">
                <a:latin typeface="Arial" panose="020B0604020202020204" pitchFamily="34" charset="0"/>
                <a:cs typeface="Arial" panose="020B0604020202020204" pitchFamily="34" charset="0"/>
              </a:rPr>
              <a:t>a gagné le plus de points de classement en 2018 par rapport à tous les autres langages</a:t>
            </a:r>
          </a:p>
          <a:p>
            <a:pPr lvl="1"/>
            <a:r>
              <a:rPr lang="fr-FR" sz="2100" dirty="0">
                <a:latin typeface="Arial" panose="020B0604020202020204" pitchFamily="34" charset="0"/>
                <a:cs typeface="Arial" panose="020B0604020202020204" pitchFamily="34" charset="0"/>
              </a:rPr>
              <a:t>« Depuis 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scientifique ».</a:t>
            </a:r>
          </a:p>
          <a:p>
            <a:r>
              <a:rPr lang="fr-FR" sz="2800" b="1" dirty="0">
                <a:latin typeface="Arial" panose="020B0604020202020204" pitchFamily="34" charset="0"/>
                <a:cs typeface="Arial" panose="020B0604020202020204" pitchFamily="34" charset="0"/>
              </a:rPr>
              <a:t>Classement Institute of </a:t>
            </a:r>
            <a:r>
              <a:rPr lang="fr-FR" sz="2800" b="1" dirty="0" err="1">
                <a:latin typeface="Arial" panose="020B0604020202020204" pitchFamily="34" charset="0"/>
                <a:cs typeface="Arial" panose="020B0604020202020204" pitchFamily="34" charset="0"/>
              </a:rPr>
              <a:t>Electrical</a:t>
            </a:r>
            <a:r>
              <a:rPr lang="fr-FR" sz="2800" b="1" dirty="0">
                <a:latin typeface="Arial" panose="020B0604020202020204" pitchFamily="34" charset="0"/>
                <a:cs typeface="Arial" panose="020B0604020202020204" pitchFamily="34" charset="0"/>
              </a:rPr>
              <a:t> and Electronics </a:t>
            </a:r>
            <a:r>
              <a:rPr lang="fr-FR" sz="2800" b="1" dirty="0" err="1">
                <a:latin typeface="Arial" panose="020B0604020202020204" pitchFamily="34" charset="0"/>
                <a:cs typeface="Arial" panose="020B0604020202020204" pitchFamily="34" charset="0"/>
              </a:rPr>
              <a:t>Engineers</a:t>
            </a:r>
            <a:r>
              <a:rPr lang="fr-FR" sz="2800" b="1" dirty="0">
                <a:latin typeface="Arial" panose="020B0604020202020204" pitchFamily="34" charset="0"/>
                <a:cs typeface="Arial" panose="020B0604020202020204" pitchFamily="34" charset="0"/>
              </a:rPr>
              <a:t>  : python 1</a:t>
            </a:r>
            <a:r>
              <a:rPr lang="fr-FR" sz="2800" b="1" baseline="30000" dirty="0">
                <a:latin typeface="Arial" panose="020B0604020202020204" pitchFamily="34" charset="0"/>
                <a:cs typeface="Arial" panose="020B0604020202020204" pitchFamily="34" charset="0"/>
              </a:rPr>
              <a:t>er</a:t>
            </a:r>
            <a:r>
              <a:rPr lang="fr-FR" sz="2800" b="1" dirty="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a:latin typeface="Arial" panose="020B0604020202020204" pitchFamily="34" charset="0"/>
                <a:cs typeface="Arial" panose="020B0604020202020204" pitchFamily="34" charset="0"/>
              </a:rPr>
              <a:t>stackoverflow</a:t>
            </a:r>
            <a:r>
              <a:rPr lang="fr-FR" sz="2800" b="1" dirty="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Java</a:t>
            </a:r>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Documents de l’éducation nationale pour préparer la réforme du bac </a:t>
            </a:r>
            <a:r>
              <a:rPr lang="fr-FR" sz="2300" b="1" i="1" dirty="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endParaRPr lang="fr-FR" sz="23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5 : sujets transverses</a:t>
            </a:r>
          </a:p>
        </p:txBody>
      </p:sp>
    </p:spTree>
    <p:extLst>
      <p:ext uri="{BB962C8B-B14F-4D97-AF65-F5344CB8AC3E}">
        <p14:creationId xmlns:p14="http://schemas.microsoft.com/office/powerpoint/2010/main" val="1486631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Performances : </a:t>
            </a:r>
            <a:r>
              <a:rPr lang="fr-FR" sz="3200" b="1" dirty="0" err="1" smtClean="0">
                <a:latin typeface="Arial" panose="020B0604020202020204" pitchFamily="34" charset="0"/>
                <a:cs typeface="Arial" panose="020B0604020202020204" pitchFamily="34" charset="0"/>
              </a:rPr>
              <a:t>Dask</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err="1" smtClean="0">
                <a:latin typeface="Arial" panose="020B0604020202020204" pitchFamily="34" charset="0"/>
                <a:cs typeface="Arial" panose="020B0604020202020204" pitchFamily="34" charset="0"/>
              </a:rPr>
              <a:t>Parallélisation</a:t>
            </a:r>
            <a:r>
              <a:rPr lang="fr-FR" dirty="0" smtClean="0">
                <a:latin typeface="Arial" panose="020B0604020202020204" pitchFamily="34" charset="0"/>
                <a:cs typeface="Arial" panose="020B0604020202020204" pitchFamily="34" charset="0"/>
              </a:rPr>
              <a:t> exécution de fonctions</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Dask</a:t>
            </a:r>
            <a:r>
              <a:rPr lang="en-US" dirty="0">
                <a:latin typeface="Arial" panose="020B0604020202020204" pitchFamily="34" charset="0"/>
                <a:cs typeface="Arial" panose="020B0604020202020204" pitchFamily="34" charset="0"/>
              </a:rPr>
              <a:t> single-machine scheduler leverages the full CPU power of a laptop or a large workstation and changes the space limitation from </a:t>
            </a:r>
            <a:r>
              <a:rPr lang="en-US" u="sng" dirty="0">
                <a:latin typeface="Arial" panose="020B0604020202020204" pitchFamily="34" charset="0"/>
                <a:cs typeface="Arial" panose="020B0604020202020204" pitchFamily="34" charset="0"/>
              </a:rPr>
              <a:t>“fits in memory” to “fits on disk</a:t>
            </a:r>
            <a:r>
              <a:rPr lang="en-US" u="sng"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hlinkClick r:id="rId2"/>
              </a:rPr>
              <a:t>Exemple</a:t>
            </a:r>
            <a:endParaRPr lang="fr-FR" u="sng" dirty="0" smtClean="0">
              <a:latin typeface="Arial" panose="020B0604020202020204" pitchFamily="34" charset="0"/>
              <a:cs typeface="Arial" panose="020B0604020202020204" pitchFamily="34" charset="0"/>
            </a:endParaRPr>
          </a:p>
          <a:p>
            <a:endParaRPr lang="fr-FR" dirty="0"/>
          </a:p>
          <a:p>
            <a:endParaRPr lang="fr-FR" dirty="0"/>
          </a:p>
        </p:txBody>
      </p:sp>
    </p:spTree>
    <p:extLst>
      <p:ext uri="{BB962C8B-B14F-4D97-AF65-F5344CB8AC3E}">
        <p14:creationId xmlns:p14="http://schemas.microsoft.com/office/powerpoint/2010/main" val="459145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Zen of python</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52736"/>
            <a:ext cx="6480000" cy="5464030"/>
          </a:xfrm>
          <a:prstGeom prst="rect">
            <a:avLst/>
          </a:prstGeom>
        </p:spPr>
      </p:pic>
    </p:spTree>
    <p:extLst>
      <p:ext uri="{BB962C8B-B14F-4D97-AF65-F5344CB8AC3E}">
        <p14:creationId xmlns:p14="http://schemas.microsoft.com/office/powerpoint/2010/main" val="1793392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autres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Tests </a:t>
            </a:r>
            <a:r>
              <a:rPr lang="fr-FR" dirty="0">
                <a:latin typeface="Arial" panose="020B0604020202020204" pitchFamily="34" charset="0"/>
                <a:cs typeface="Arial" panose="020B0604020202020204" pitchFamily="34" charset="0"/>
              </a:rPr>
              <a:t>unitaires</a:t>
            </a:r>
          </a:p>
          <a:p>
            <a:r>
              <a:rPr lang="fr-FR" dirty="0">
                <a:latin typeface="Arial" panose="020B0604020202020204" pitchFamily="34" charset="0"/>
                <a:cs typeface="Arial" panose="020B0604020202020204" pitchFamily="34" charset="0"/>
              </a:rPr>
              <a:t>Gestionnaire de code (</a:t>
            </a:r>
            <a:r>
              <a:rPr lang="fr-FR" dirty="0" err="1">
                <a:latin typeface="Arial" panose="020B0604020202020204" pitchFamily="34" charset="0"/>
                <a:cs typeface="Arial" panose="020B0604020202020204" pitchFamily="34" charset="0"/>
              </a:rPr>
              <a:t>Git,github</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github</a:t>
            </a:r>
            <a:r>
              <a:rPr lang="fr-FR" dirty="0">
                <a:latin typeface="Arial" panose="020B0604020202020204" pitchFamily="34" charset="0"/>
                <a:cs typeface="Arial" panose="020B0604020202020204" pitchFamily="34" charset="0"/>
              </a:rPr>
              <a:t> desktop).</a:t>
            </a:r>
          </a:p>
          <a:p>
            <a:pPr marL="0" indent="0">
              <a:buNone/>
            </a:pPr>
            <a:endParaRPr lang="fr-FR" dirty="0"/>
          </a:p>
        </p:txBody>
      </p:sp>
    </p:spTree>
    <p:extLst>
      <p:ext uri="{BB962C8B-B14F-4D97-AF65-F5344CB8AC3E}">
        <p14:creationId xmlns:p14="http://schemas.microsoft.com/office/powerpoint/2010/main" val="1023880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Sondage </a:t>
            </a:r>
            <a:r>
              <a:rPr lang="fr-FR" sz="3200" b="1" dirty="0" err="1">
                <a:latin typeface="Arial" panose="020B0604020202020204" pitchFamily="34" charset="0"/>
                <a:cs typeface="Arial" panose="020B0604020202020204" pitchFamily="34" charset="0"/>
              </a:rPr>
              <a:t>burtch</a:t>
            </a:r>
            <a:r>
              <a:rPr lang="fr-FR" sz="3200" b="1" dirty="0">
                <a:latin typeface="Arial" panose="020B0604020202020204" pitchFamily="34" charset="0"/>
                <a:cs typeface="Arial" panose="020B0604020202020204" pitchFamily="34" charset="0"/>
              </a:rPr>
              <a:t> </a:t>
            </a:r>
            <a:r>
              <a:rPr lang="fr-FR" sz="3200" b="1" dirty="0" err="1">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a:latin typeface="Arial" panose="020B0604020202020204" pitchFamily="34" charset="0"/>
                <a:cs typeface="Arial" panose="020B0604020202020204" pitchFamily="34" charset="0"/>
              </a:rPr>
              <a:t>facile à apprendre</a:t>
            </a:r>
          </a:p>
          <a:p>
            <a:r>
              <a:rPr lang="fr-FR" sz="2400" dirty="0">
                <a:latin typeface="Arial" panose="020B0604020202020204" pitchFamily="34" charset="0"/>
                <a:cs typeface="Arial" panose="020B0604020202020204" pitchFamily="34" charset="0"/>
              </a:rPr>
              <a:t>à usage général : développement « classique », </a:t>
            </a:r>
            <a:r>
              <a:rPr lang="fr-FR" sz="2400" dirty="0" err="1">
                <a:latin typeface="Arial" panose="020B0604020202020204" pitchFamily="34" charset="0"/>
                <a:cs typeface="Arial" panose="020B0604020202020204" pitchFamily="34" charset="0"/>
              </a:rPr>
              <a:t>datascience</a:t>
            </a:r>
            <a:r>
              <a:rPr lang="fr-FR" sz="2400" dirty="0">
                <a:latin typeface="Arial" panose="020B0604020202020204" pitchFamily="34" charset="0"/>
                <a:cs typeface="Arial" panose="020B0604020202020204" pitchFamily="34" charset="0"/>
              </a:rPr>
              <a:t>, embarqué, etc.</a:t>
            </a:r>
          </a:p>
          <a:p>
            <a:r>
              <a:rPr lang="fr-FR" sz="2400" dirty="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a:latin typeface="Arial" panose="020B0604020202020204" pitchFamily="34" charset="0"/>
                <a:cs typeface="Arial" panose="020B0604020202020204" pitchFamily="34" charset="0"/>
              </a:rPr>
              <a:t>PyPI</a:t>
            </a:r>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source</a:t>
            </a:r>
          </a:p>
          <a:p>
            <a:r>
              <a:rPr lang="fr-FR" sz="2400" dirty="0">
                <a:latin typeface="Arial" panose="020B0604020202020204" pitchFamily="34" charset="0"/>
                <a:cs typeface="Arial" panose="020B0604020202020204" pitchFamily="34" charset="0"/>
              </a:rPr>
              <a:t>Documentation de qualité disponible (même des livres gratuits)</a:t>
            </a:r>
          </a:p>
          <a:p>
            <a:r>
              <a:rPr lang="fr-FR" sz="2400" dirty="0">
                <a:latin typeface="Arial" panose="020B0604020202020204" pitchFamily="34" charset="0"/>
                <a:cs typeface="Arial" panose="020B0604020202020204" pitchFamily="34" charset="0"/>
              </a:rPr>
              <a:t>Communauté énorme donc aide rapide sur les forums (</a:t>
            </a:r>
            <a:r>
              <a:rPr lang="fr-FR" sz="2400" dirty="0">
                <a:latin typeface="Arial" panose="020B0604020202020204" pitchFamily="34" charset="0"/>
                <a:cs typeface="Arial" panose="020B0604020202020204" pitchFamily="34" charset="0"/>
                <a:hlinkClick r:id="rId2"/>
              </a:rPr>
              <a:t>https://stackoverflow.com/</a:t>
            </a:r>
            <a:r>
              <a:rPr lang="fr-F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9353</TotalTime>
  <Words>622</Words>
  <Application>Microsoft Office PowerPoint</Application>
  <PresentationFormat>Affichage à l'écran (4:3)</PresentationFormat>
  <Paragraphs>126</Paragraphs>
  <Slides>34</Slides>
  <Notes>0</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Thème Office</vt:lpstr>
      <vt:lpstr>Alternatives à SAS :  Initiation à python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traiter les données avec Python</vt:lpstr>
      <vt:lpstr>Traiter les données prend du temps</vt:lpstr>
      <vt:lpstr>Slicing avec Numpy</vt:lpstr>
      <vt:lpstr>Reshaping avec Numpy</vt:lpstr>
      <vt:lpstr>Structures de données Pandas</vt:lpstr>
      <vt:lpstr>Pandas dataframe imports</vt:lpstr>
      <vt:lpstr>Traitement des valeurs manquantes : contexte</vt:lpstr>
      <vt:lpstr>Traitement des valeurs manquantes : solutions</vt:lpstr>
      <vt:lpstr>Pandas dataframe : jointures</vt:lpstr>
      <vt:lpstr>Présentation PowerPoint</vt:lpstr>
      <vt:lpstr>Partie 4 : python pour le reste de la data science</vt:lpstr>
      <vt:lpstr>Présentation PowerPoint</vt:lpstr>
      <vt:lpstr>Partie 5 : sujets transverses</vt:lpstr>
      <vt:lpstr>Performances : Dask</vt:lpstr>
      <vt:lpstr>Zen of python</vt:lpstr>
      <vt:lpstr>autres</vt:lpstr>
      <vt:lpstr>Présentation PowerPoint</vt:lpstr>
    </vt:vector>
  </TitlesOfParts>
  <Company>Ministere de l'Education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Administration centrale</cp:lastModifiedBy>
  <cp:revision>129</cp:revision>
  <dcterms:created xsi:type="dcterms:W3CDTF">2018-11-22T13:29:47Z</dcterms:created>
  <dcterms:modified xsi:type="dcterms:W3CDTF">2019-04-01T15:51:15Z</dcterms:modified>
</cp:coreProperties>
</file>