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4" r:id="rId3"/>
    <p:sldId id="309" r:id="rId4"/>
    <p:sldId id="311" r:id="rId5"/>
    <p:sldId id="312" r:id="rId6"/>
    <p:sldId id="313" r:id="rId7"/>
    <p:sldId id="314" r:id="rId8"/>
    <p:sldId id="315" r:id="rId9"/>
    <p:sldId id="310" r:id="rId10"/>
    <p:sldId id="326" r:id="rId11"/>
    <p:sldId id="325" r:id="rId12"/>
    <p:sldId id="316" r:id="rId13"/>
    <p:sldId id="317" r:id="rId14"/>
    <p:sldId id="319" r:id="rId15"/>
    <p:sldId id="320" r:id="rId16"/>
    <p:sldId id="321" r:id="rId17"/>
    <p:sldId id="322" r:id="rId18"/>
    <p:sldId id="323" r:id="rId19"/>
    <p:sldId id="337" r:id="rId20"/>
    <p:sldId id="329" r:id="rId21"/>
    <p:sldId id="330" r:id="rId22"/>
    <p:sldId id="331" r:id="rId23"/>
    <p:sldId id="336" r:id="rId24"/>
    <p:sldId id="341" r:id="rId25"/>
    <p:sldId id="342" r:id="rId26"/>
    <p:sldId id="343" r:id="rId27"/>
    <p:sldId id="332" r:id="rId28"/>
    <p:sldId id="345" r:id="rId29"/>
    <p:sldId id="352" r:id="rId30"/>
    <p:sldId id="335" r:id="rId31"/>
    <p:sldId id="346" r:id="rId32"/>
    <p:sldId id="347" r:id="rId33"/>
    <p:sldId id="344" r:id="rId34"/>
    <p:sldId id="349" r:id="rId35"/>
    <p:sldId id="350" r:id="rId36"/>
    <p:sldId id="351" r:id="rId37"/>
    <p:sldId id="353" r:id="rId38"/>
    <p:sldId id="354" r:id="rId39"/>
    <p:sldId id="355" r:id="rId40"/>
    <p:sldId id="356" r:id="rId41"/>
    <p:sldId id="328" r:id="rId42"/>
    <p:sldId id="363" r:id="rId43"/>
    <p:sldId id="358" r:id="rId44"/>
    <p:sldId id="359" r:id="rId45"/>
    <p:sldId id="360" r:id="rId46"/>
    <p:sldId id="361" r:id="rId47"/>
    <p:sldId id="362" r:id="rId48"/>
    <p:sldId id="327" r:id="rId49"/>
    <p:sldId id="333" r:id="rId50"/>
    <p:sldId id="348" r:id="rId51"/>
    <p:sldId id="338" r:id="rId52"/>
    <p:sldId id="339" r:id="rId53"/>
    <p:sldId id="340" r:id="rId54"/>
    <p:sldId id="308" r:id="rId5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03/04/2019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45073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03/04/2019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61599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03/04/2019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24236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03/04/2019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533296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03/04/2019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15711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65F0E4A-4BC1-45D8-AEB9-09F4A4417523}" type="datetimeFigureOut">
              <a:rPr lang="fr-FR" smtClean="0"/>
              <a:t>03/04/2019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04441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65F0E4A-4BC1-45D8-AEB9-09F4A4417523}" type="datetimeFigureOut">
              <a:rPr lang="fr-FR" smtClean="0"/>
              <a:t>03/04/2019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516539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65F0E4A-4BC1-45D8-AEB9-09F4A4417523}" type="datetimeFigureOut">
              <a:rPr lang="fr-FR" smtClean="0"/>
              <a:t>03/04/2019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30933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65F0E4A-4BC1-45D8-AEB9-09F4A4417523}" type="datetimeFigureOut">
              <a:rPr lang="fr-FR" smtClean="0"/>
              <a:t>03/04/2019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08173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765F0E4A-4BC1-45D8-AEB9-09F4A4417523}" type="datetimeFigureOut">
              <a:rPr lang="fr-FR" smtClean="0"/>
              <a:t>03/04/2019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427761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765F0E4A-4BC1-45D8-AEB9-09F4A4417523}" type="datetimeFigureOut">
              <a:rPr lang="fr-FR" smtClean="0"/>
              <a:t>03/04/2019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205183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F0E4A-4BC1-45D8-AEB9-09F4A4417523}" type="datetimeFigureOut">
              <a:rPr lang="fr-FR" smtClean="0"/>
              <a:t>03/04/2019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C73F0-B161-43C9-BB16-2D46036A2501}" type="slidenum">
              <a:rPr lang="fr-FR" smtClean="0"/>
              <a:t>‹N°›</a:t>
            </a:fld>
            <a:endParaRPr lang="fr-FR"/>
          </a:p>
        </p:txBody>
      </p:sp>
    </p:spTree>
    <p:extLst>
      <p:ext uri="{BB962C8B-B14F-4D97-AF65-F5344CB8AC3E}">
        <p14:creationId xmlns:p14="http://schemas.microsoft.com/office/powerpoint/2010/main" val="859284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jybaudot.fr/Stats/kurtosis.html" TargetMode="External"/><Relationship Id="rId2" Type="http://schemas.openxmlformats.org/officeDocument/2006/relationships/hyperlink" Target="http://www.jybaudot.fr/Stats/skewnes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mpyute.readthedocs.io/en/master/" TargetMode="External"/><Relationship Id="rId2" Type="http://schemas.openxmlformats.org/officeDocument/2006/relationships/hyperlink" Target="https://github.com/iskandr/fancyimput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hyperlink" Target="https://fr.wikipedia.org/wiki/Hierarchical_Data_Format" TargetMode="External"/><Relationship Id="rId2" Type="http://schemas.openxmlformats.org/officeDocument/2006/relationships/hyperlink" Target="https://pandas.pydata.org/pandas-docs/stable/user_guide/io.html#sql-queries" TargetMode="External"/><Relationship Id="rId1" Type="http://schemas.openxmlformats.org/officeDocument/2006/relationships/slideLayout" Target="../slideLayouts/slideLayout2.xml"/><Relationship Id="rId4" Type="http://schemas.openxmlformats.org/officeDocument/2006/relationships/hyperlink" Target="https://github.com/wesm/feathe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pandas.pydata.org/pandas-docs/stable/reference/api/pandas.DataFrame.boxplot.html" TargetMode="External"/><Relationship Id="rId2" Type="http://schemas.openxmlformats.org/officeDocument/2006/relationships/hyperlink" Target="https://pandas.pydata.org/pandas-docs/stable/reference/frame.html#plotting" TargetMode="External"/><Relationship Id="rId1" Type="http://schemas.openxmlformats.org/officeDocument/2006/relationships/slideLayout" Target="../slideLayouts/slideLayout2.xml"/><Relationship Id="rId6" Type="http://schemas.openxmlformats.org/officeDocument/2006/relationships/hyperlink" Target="https://seaborn.pydata.org/tutorial/relational.html#relating-variables-with-scatter-plots" TargetMode="External"/><Relationship Id="rId5" Type="http://schemas.openxmlformats.org/officeDocument/2006/relationships/hyperlink" Target="https://seaborn.pydata.org/generated/seaborn.pairplot.html" TargetMode="External"/><Relationship Id="rId4" Type="http://schemas.openxmlformats.org/officeDocument/2006/relationships/hyperlink" Target="https://pandas.pydata.org/pandas-docs/stable/reference/api/pandas.DataFrame.hist.html#pandas.DataFrame.hist"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pandas.pydata.org/pandas-docs/stable/reference/api/pandas.DataFrame.boxplot.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emo.bokeh.org/movies" TargetMode="External"/><Relationship Id="rId2" Type="http://schemas.openxmlformats.org/officeDocument/2006/relationships/hyperlink" Target="https://demo.bokeh.org/gapminder"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docs.dask.org/en/latest/use-cases.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tackoverflow.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2130425"/>
            <a:ext cx="8134672" cy="1470025"/>
          </a:xfrm>
        </p:spPr>
        <p:txBody>
          <a:bodyPr>
            <a:normAutofit/>
          </a:bodyPr>
          <a:lstStyle/>
          <a:p>
            <a:r>
              <a:rPr lang="fr-FR" b="1" dirty="0">
                <a:solidFill>
                  <a:srgbClr val="7030A0"/>
                </a:solidFill>
                <a:latin typeface="Arial" panose="020B0604020202020204" pitchFamily="34" charset="0"/>
                <a:cs typeface="Arial" panose="020B0604020202020204" pitchFamily="34" charset="0"/>
              </a:rPr>
              <a:t>Alternatives à SAS : </a:t>
            </a:r>
            <a:br>
              <a:rPr lang="fr-FR" b="1" dirty="0">
                <a:solidFill>
                  <a:srgbClr val="7030A0"/>
                </a:solidFill>
                <a:latin typeface="Arial" panose="020B0604020202020204" pitchFamily="34" charset="0"/>
                <a:cs typeface="Arial" panose="020B0604020202020204" pitchFamily="34" charset="0"/>
              </a:rPr>
            </a:br>
            <a:r>
              <a:rPr lang="fr-FR" b="1" dirty="0">
                <a:solidFill>
                  <a:srgbClr val="7030A0"/>
                </a:solidFill>
                <a:latin typeface="Arial" panose="020B0604020202020204" pitchFamily="34" charset="0"/>
                <a:cs typeface="Arial" panose="020B0604020202020204" pitchFamily="34" charset="0"/>
              </a:rPr>
              <a:t>Initiation à python</a:t>
            </a:r>
            <a:endParaRPr lang="fr-FR" dirty="0">
              <a:solidFill>
                <a:srgbClr val="7030A0"/>
              </a:solidFill>
              <a:latin typeface="Arial" panose="020B0604020202020204" pitchFamily="34" charset="0"/>
              <a:cs typeface="Arial" panose="020B0604020202020204" pitchFamily="34" charset="0"/>
            </a:endParaRPr>
          </a:p>
        </p:txBody>
      </p:sp>
      <p:sp>
        <p:nvSpPr>
          <p:cNvPr id="3" name="Sous-titre 2"/>
          <p:cNvSpPr>
            <a:spLocks noGrp="1"/>
          </p:cNvSpPr>
          <p:nvPr>
            <p:ph type="subTitle" idx="1"/>
          </p:nvPr>
        </p:nvSpPr>
        <p:spPr/>
        <p:txBody>
          <a:bodyPr/>
          <a:lstStyle/>
          <a:p>
            <a:pPr algn="l"/>
            <a:r>
              <a:rPr lang="fr-FR" dirty="0">
                <a:solidFill>
                  <a:srgbClr val="7030A0"/>
                </a:solidFill>
                <a:latin typeface="Arial" panose="020B0604020202020204" pitchFamily="34" charset="0"/>
                <a:cs typeface="Arial" panose="020B0604020202020204" pitchFamily="34" charset="0"/>
              </a:rPr>
              <a:t>Loïc </a:t>
            </a:r>
            <a:r>
              <a:rPr lang="fr-FR" dirty="0" err="1">
                <a:solidFill>
                  <a:srgbClr val="7030A0"/>
                </a:solidFill>
                <a:latin typeface="Arial" panose="020B0604020202020204" pitchFamily="34" charset="0"/>
                <a:cs typeface="Arial" panose="020B0604020202020204" pitchFamily="34" charset="0"/>
              </a:rPr>
              <a:t>Midy</a:t>
            </a:r>
            <a:endParaRPr lang="fr-FR"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055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Python pour la </a:t>
            </a:r>
            <a:r>
              <a:rPr lang="fr-FR" sz="3200" b="1" dirty="0" err="1">
                <a:latin typeface="Arial" panose="020B0604020202020204" pitchFamily="34" charset="0"/>
                <a:cs typeface="Arial" panose="020B0604020202020204" pitchFamily="34" charset="0"/>
              </a:rPr>
              <a:t>datascience</a:t>
            </a:r>
            <a:r>
              <a:rPr lang="fr-FR" sz="3200" b="1" dirty="0">
                <a:latin typeface="Arial" panose="020B0604020202020204" pitchFamily="34" charset="0"/>
                <a:cs typeface="Arial" panose="020B0604020202020204" pitchFamily="34" charset="0"/>
              </a:rPr>
              <a:t> : les principales librairies</a:t>
            </a:r>
          </a:p>
        </p:txBody>
      </p:sp>
      <p:sp>
        <p:nvSpPr>
          <p:cNvPr id="3" name="Espace réservé du contenu 2"/>
          <p:cNvSpPr>
            <a:spLocks noGrp="1"/>
          </p:cNvSpPr>
          <p:nvPr>
            <p:ph idx="1"/>
          </p:nvPr>
        </p:nvSpPr>
        <p:spPr/>
        <p:txBody>
          <a:bodyPr>
            <a:normAutofit/>
          </a:bodyPr>
          <a:lstStyle/>
          <a:p>
            <a:r>
              <a:rPr lang="fr-FR" sz="2400" b="1" dirty="0" err="1">
                <a:latin typeface="Arial" panose="020B0604020202020204" pitchFamily="34" charset="0"/>
                <a:cs typeface="Arial" panose="020B0604020202020204" pitchFamily="34" charset="0"/>
              </a:rPr>
              <a:t>Numpy</a:t>
            </a:r>
            <a:r>
              <a:rPr lang="fr-FR" sz="2400" b="1" dirty="0">
                <a:latin typeface="Arial" panose="020B0604020202020204" pitchFamily="34" charset="0"/>
                <a:cs typeface="Arial" panose="020B0604020202020204" pitchFamily="34" charset="0"/>
              </a:rPr>
              <a:t> : </a:t>
            </a:r>
            <a:r>
              <a:rPr lang="fr-FR" sz="2000" dirty="0">
                <a:latin typeface="Arial" panose="020B0604020202020204" pitchFamily="34" charset="0"/>
                <a:cs typeface="Arial" panose="020B0604020202020204" pitchFamily="34" charset="0"/>
              </a:rPr>
              <a:t>manipulation de tableaux multidimensionnels + fonctions mathématiques dessus.</a:t>
            </a:r>
          </a:p>
          <a:p>
            <a:r>
              <a:rPr lang="fr-FR" sz="2400" b="1" dirty="0">
                <a:latin typeface="Arial" panose="020B0604020202020204" pitchFamily="34" charset="0"/>
                <a:cs typeface="Arial" panose="020B0604020202020204" pitchFamily="34" charset="0"/>
              </a:rPr>
              <a:t>Pandas</a:t>
            </a:r>
            <a:r>
              <a:rPr lang="fr-FR" sz="2000" dirty="0">
                <a:latin typeface="Arial" panose="020B0604020202020204" pitchFamily="34" charset="0"/>
                <a:cs typeface="Arial" panose="020B0604020202020204" pitchFamily="34" charset="0"/>
              </a:rPr>
              <a:t> : manipulation de données + statistiques descriptives</a:t>
            </a:r>
          </a:p>
          <a:p>
            <a:r>
              <a:rPr lang="fr-FR" sz="2400" b="1" dirty="0" err="1">
                <a:latin typeface="Arial" panose="020B0604020202020204" pitchFamily="34" charset="0"/>
                <a:cs typeface="Arial" panose="020B0604020202020204" pitchFamily="34" charset="0"/>
              </a:rPr>
              <a:t>Statsmodels</a:t>
            </a:r>
            <a:r>
              <a:rPr lang="fr-FR" sz="2000" dirty="0">
                <a:latin typeface="Arial" panose="020B0604020202020204" pitchFamily="34" charset="0"/>
                <a:cs typeface="Arial" panose="020B0604020202020204" pitchFamily="34" charset="0"/>
              </a:rPr>
              <a:t> : économétrie, séries temporelles</a:t>
            </a:r>
          </a:p>
          <a:p>
            <a:r>
              <a:rPr lang="fr-FR" sz="2400" b="1" dirty="0" err="1">
                <a:latin typeface="Arial" panose="020B0604020202020204" pitchFamily="34" charset="0"/>
                <a:cs typeface="Arial" panose="020B0604020202020204" pitchFamily="34" charset="0"/>
              </a:rPr>
              <a:t>Scikit</a:t>
            </a:r>
            <a:r>
              <a:rPr lang="fr-FR" sz="2400" b="1" dirty="0">
                <a:latin typeface="Arial" panose="020B0604020202020204" pitchFamily="34" charset="0"/>
                <a:cs typeface="Arial" panose="020B0604020202020204" pitchFamily="34" charset="0"/>
              </a:rPr>
              <a:t> </a:t>
            </a:r>
            <a:r>
              <a:rPr lang="fr-FR" sz="2400" b="1" dirty="0" err="1">
                <a:latin typeface="Arial" panose="020B0604020202020204" pitchFamily="34" charset="0"/>
                <a:cs typeface="Arial" panose="020B0604020202020204" pitchFamily="34" charset="0"/>
              </a:rPr>
              <a:t>learn</a:t>
            </a:r>
            <a:r>
              <a:rPr lang="fr-FR" sz="2400" b="1" dirty="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rPr>
              <a:t>: machine </a:t>
            </a:r>
            <a:r>
              <a:rPr lang="fr-FR" sz="2000" dirty="0" err="1">
                <a:latin typeface="Arial" panose="020B0604020202020204" pitchFamily="34" charset="0"/>
                <a:cs typeface="Arial" panose="020B0604020202020204" pitchFamily="34" charset="0"/>
              </a:rPr>
              <a:t>learning</a:t>
            </a:r>
            <a:r>
              <a:rPr lang="fr-FR" sz="2000" dirty="0">
                <a:latin typeface="Arial" panose="020B0604020202020204" pitchFamily="34" charset="0"/>
                <a:cs typeface="Arial" panose="020B0604020202020204" pitchFamily="34" charset="0"/>
              </a:rPr>
              <a:t> notamment : « classification » (SVM, forêts aléatoires, </a:t>
            </a:r>
            <a:r>
              <a:rPr lang="fr-FR" sz="2000" dirty="0" err="1">
                <a:latin typeface="Arial" panose="020B0604020202020204" pitchFamily="34" charset="0"/>
                <a:cs typeface="Arial" panose="020B0604020202020204" pitchFamily="34" charset="0"/>
              </a:rPr>
              <a:t>etc</a:t>
            </a:r>
            <a:r>
              <a:rPr lang="fr-FR" sz="2000" dirty="0">
                <a:latin typeface="Arial" panose="020B0604020202020204" pitchFamily="34" charset="0"/>
                <a:cs typeface="Arial" panose="020B0604020202020204" pitchFamily="34" charset="0"/>
              </a:rPr>
              <a:t>) , réduction de dimension (ACP, </a:t>
            </a:r>
            <a:r>
              <a:rPr lang="fr-FR" sz="2000" dirty="0" err="1">
                <a:latin typeface="Arial" panose="020B0604020202020204" pitchFamily="34" charset="0"/>
                <a:cs typeface="Arial" panose="020B0604020202020204" pitchFamily="34" charset="0"/>
              </a:rPr>
              <a:t>etc</a:t>
            </a:r>
            <a:r>
              <a:rPr lang="fr-FR" sz="2000" dirty="0">
                <a:latin typeface="Arial" panose="020B0604020202020204" pitchFamily="34" charset="0"/>
                <a:cs typeface="Arial" panose="020B0604020202020204" pitchFamily="34" charset="0"/>
              </a:rPr>
              <a:t>), « </a:t>
            </a:r>
            <a:r>
              <a:rPr lang="fr-FR" sz="2000" dirty="0" err="1">
                <a:latin typeface="Arial" panose="020B0604020202020204" pitchFamily="34" charset="0"/>
                <a:cs typeface="Arial" panose="020B0604020202020204" pitchFamily="34" charset="0"/>
              </a:rPr>
              <a:t>clustering</a:t>
            </a:r>
            <a:r>
              <a:rPr lang="fr-FR" sz="2000" dirty="0">
                <a:latin typeface="Arial" panose="020B0604020202020204" pitchFamily="34" charset="0"/>
                <a:cs typeface="Arial" panose="020B0604020202020204" pitchFamily="34" charset="0"/>
              </a:rPr>
              <a:t> » (CAH, k </a:t>
            </a:r>
            <a:r>
              <a:rPr lang="fr-FR" sz="2000" dirty="0" err="1">
                <a:latin typeface="Arial" panose="020B0604020202020204" pitchFamily="34" charset="0"/>
                <a:cs typeface="Arial" panose="020B0604020202020204" pitchFamily="34" charset="0"/>
              </a:rPr>
              <a:t>means</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etc</a:t>
            </a:r>
            <a:r>
              <a:rPr lang="fr-FR" sz="2000" dirty="0">
                <a:latin typeface="Arial" panose="020B0604020202020204" pitchFamily="34" charset="0"/>
                <a:cs typeface="Arial" panose="020B0604020202020204" pitchFamily="34" charset="0"/>
              </a:rPr>
              <a:t>), aide pour la sélection de modèle.</a:t>
            </a:r>
          </a:p>
          <a:p>
            <a:r>
              <a:rPr lang="fr-FR" sz="2400" b="1" dirty="0">
                <a:latin typeface="Arial" panose="020B0604020202020204" pitchFamily="34" charset="0"/>
                <a:cs typeface="Arial" panose="020B0604020202020204" pitchFamily="34" charset="0"/>
              </a:rPr>
              <a:t>Visualisation</a:t>
            </a:r>
            <a:r>
              <a:rPr lang="fr-FR" sz="2000" dirty="0">
                <a:latin typeface="Arial" panose="020B0604020202020204" pitchFamily="34" charset="0"/>
                <a:cs typeface="Arial" panose="020B0604020202020204" pitchFamily="34" charset="0"/>
              </a:rPr>
              <a:t> : </a:t>
            </a:r>
            <a:r>
              <a:rPr lang="fr-FR" sz="2000" dirty="0" err="1">
                <a:latin typeface="Arial" panose="020B0604020202020204" pitchFamily="34" charset="0"/>
                <a:cs typeface="Arial" panose="020B0604020202020204" pitchFamily="34" charset="0"/>
              </a:rPr>
              <a:t>matplotlib</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bokeh</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seaborn</a:t>
            </a:r>
            <a:endParaRPr lang="fr-FR" sz="2000" dirty="0">
              <a:latin typeface="Arial" panose="020B0604020202020204" pitchFamily="34" charset="0"/>
              <a:cs typeface="Arial" panose="020B0604020202020204" pitchFamily="34" charset="0"/>
            </a:endParaRPr>
          </a:p>
          <a:p>
            <a:r>
              <a:rPr lang="fr-FR" sz="2400" b="1" dirty="0">
                <a:latin typeface="Arial" panose="020B0604020202020204" pitchFamily="34" charset="0"/>
                <a:cs typeface="Arial" panose="020B0604020202020204" pitchFamily="34" charset="0"/>
              </a:rPr>
              <a:t>Réseaux de neurones : </a:t>
            </a:r>
            <a:r>
              <a:rPr lang="fr-FR" sz="2000" dirty="0" err="1">
                <a:latin typeface="Arial" panose="020B0604020202020204" pitchFamily="34" charset="0"/>
                <a:cs typeface="Arial" panose="020B0604020202020204" pitchFamily="34" charset="0"/>
              </a:rPr>
              <a:t>Keras</a:t>
            </a:r>
            <a:r>
              <a:rPr lang="fr-FR" sz="2000" dirty="0">
                <a:latin typeface="Arial" panose="020B0604020202020204" pitchFamily="34" charset="0"/>
                <a:cs typeface="Arial" panose="020B0604020202020204" pitchFamily="34" charset="0"/>
              </a:rPr>
              <a:t> et </a:t>
            </a:r>
            <a:r>
              <a:rPr lang="fr-FR" sz="2000" dirty="0" err="1">
                <a:latin typeface="Arial" panose="020B0604020202020204" pitchFamily="34" charset="0"/>
                <a:cs typeface="Arial" panose="020B0604020202020204" pitchFamily="34" charset="0"/>
              </a:rPr>
              <a:t>tensorFlow</a:t>
            </a:r>
            <a:endParaRPr lang="fr-FR" sz="2000" dirty="0">
              <a:latin typeface="Arial" panose="020B0604020202020204" pitchFamily="34" charset="0"/>
              <a:cs typeface="Arial" panose="020B0604020202020204" pitchFamily="34" charset="0"/>
            </a:endParaRPr>
          </a:p>
          <a:p>
            <a:r>
              <a:rPr lang="fr-FR" sz="2400" b="1" dirty="0">
                <a:latin typeface="Arial" panose="020B0604020202020204" pitchFamily="34" charset="0"/>
                <a:cs typeface="Arial" panose="020B0604020202020204" pitchFamily="34" charset="0"/>
              </a:rPr>
              <a:t>NLTK</a:t>
            </a:r>
            <a:r>
              <a:rPr lang="fr-FR" sz="2000" dirty="0">
                <a:latin typeface="Arial" panose="020B0604020202020204" pitchFamily="34" charset="0"/>
                <a:cs typeface="Arial" panose="020B0604020202020204" pitchFamily="34" charset="0"/>
              </a:rPr>
              <a:t> : Traitement du langage naturel</a:t>
            </a:r>
          </a:p>
          <a:p>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574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79512" y="2130425"/>
            <a:ext cx="8278688" cy="1470025"/>
          </a:xfrm>
        </p:spPr>
        <p:txBody>
          <a:bodyPr>
            <a:normAutofit/>
          </a:bodyPr>
          <a:lstStyle/>
          <a:p>
            <a:r>
              <a:rPr lang="fr-FR" b="1" dirty="0">
                <a:solidFill>
                  <a:srgbClr val="7030A0"/>
                </a:solidFill>
                <a:latin typeface="Arial" panose="020B0604020202020204" pitchFamily="34" charset="0"/>
                <a:cs typeface="Arial" panose="020B0604020202020204" pitchFamily="34" charset="0"/>
              </a:rPr>
              <a:t>Partie 2 : les bases de Python</a:t>
            </a:r>
          </a:p>
        </p:txBody>
      </p:sp>
    </p:spTree>
    <p:extLst>
      <p:ext uri="{BB962C8B-B14F-4D97-AF65-F5344CB8AC3E}">
        <p14:creationId xmlns:p14="http://schemas.microsoft.com/office/powerpoint/2010/main" val="1483399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Premiers pas</a:t>
            </a:r>
          </a:p>
        </p:txBody>
      </p:sp>
      <p:sp>
        <p:nvSpPr>
          <p:cNvPr id="3" name="Espace réservé du contenu 2"/>
          <p:cNvSpPr>
            <a:spLocks noGrp="1"/>
          </p:cNvSpPr>
          <p:nvPr>
            <p:ph idx="1"/>
          </p:nvPr>
        </p:nvSpPr>
        <p:spPr/>
        <p:txBody>
          <a:bodyPr/>
          <a:lstStyle/>
          <a:p>
            <a:r>
              <a:rPr lang="fr-FR" dirty="0">
                <a:latin typeface="Arial" panose="020B0604020202020204" pitchFamily="34" charset="0"/>
                <a:cs typeface="Arial" panose="020B0604020202020204" pitchFamily="34" charset="0"/>
              </a:rPr>
              <a:t>Installer python, des modules souvent utilisés, un IDE =&gt; Anaconda.</a:t>
            </a:r>
          </a:p>
          <a:p>
            <a:r>
              <a:rPr lang="fr-FR" dirty="0">
                <a:latin typeface="Arial" panose="020B0604020202020204" pitchFamily="34" charset="0"/>
                <a:cs typeface="Arial" panose="020B0604020202020204" pitchFamily="34" charset="0"/>
              </a:rPr>
              <a:t>Démonstration du fonctionnement général de l’IDE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 (dont aides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a:t>
            </a:r>
          </a:p>
          <a:p>
            <a:r>
              <a:rPr lang="fr-FR" dirty="0">
                <a:latin typeface="Arial" panose="020B0604020202020204" pitchFamily="34" charset="0"/>
                <a:cs typeface="Arial" panose="020B0604020202020204" pitchFamily="34" charset="0"/>
              </a:rPr>
              <a:t>Types de données de base + conversions</a:t>
            </a:r>
          </a:p>
          <a:p>
            <a:r>
              <a:rPr lang="fr-FR" dirty="0">
                <a:latin typeface="Arial" panose="020B0604020202020204" pitchFamily="34" charset="0"/>
                <a:cs typeface="Arial" panose="020B0604020202020204" pitchFamily="34" charset="0"/>
              </a:rPr>
              <a:t>Quelques manipulations de données de base</a:t>
            </a:r>
          </a:p>
        </p:txBody>
      </p:sp>
    </p:spTree>
    <p:extLst>
      <p:ext uri="{BB962C8B-B14F-4D97-AF65-F5344CB8AC3E}">
        <p14:creationId xmlns:p14="http://schemas.microsoft.com/office/powerpoint/2010/main" val="111807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Introduction à la PPO et aux fonctions</a:t>
            </a:r>
          </a:p>
        </p:txBody>
      </p:sp>
      <p:sp>
        <p:nvSpPr>
          <p:cNvPr id="3" name="Espace réservé du contenu 2"/>
          <p:cNvSpPr>
            <a:spLocks noGrp="1"/>
          </p:cNvSpPr>
          <p:nvPr>
            <p:ph idx="1"/>
          </p:nvPr>
        </p:nvSpPr>
        <p:spPr/>
        <p:txBody>
          <a:bodyPr/>
          <a:lstStyle/>
          <a:p>
            <a:r>
              <a:rPr lang="fr-FR" dirty="0">
                <a:latin typeface="Arial" panose="020B0604020202020204" pitchFamily="34" charset="0"/>
                <a:cs typeface="Arial" panose="020B0604020202020204" pitchFamily="34" charset="0"/>
              </a:rPr>
              <a:t>Définition d’un objet</a:t>
            </a:r>
          </a:p>
          <a:p>
            <a:r>
              <a:rPr lang="fr-FR" dirty="0">
                <a:latin typeface="Arial" panose="020B0604020202020204" pitchFamily="34" charset="0"/>
                <a:cs typeface="Arial" panose="020B0604020202020204" pitchFamily="34" charset="0"/>
              </a:rPr>
              <a:t>Méthodes associées à un objet</a:t>
            </a:r>
          </a:p>
          <a:p>
            <a:r>
              <a:rPr lang="fr-FR" dirty="0">
                <a:latin typeface="Arial" panose="020B0604020202020204" pitchFamily="34" charset="0"/>
                <a:cs typeface="Arial" panose="020B0604020202020204" pitchFamily="34" charset="0"/>
              </a:rPr>
              <a:t>Fonctions indépendantes de classes</a:t>
            </a:r>
          </a:p>
        </p:txBody>
      </p:sp>
    </p:spTree>
    <p:extLst>
      <p:ext uri="{BB962C8B-B14F-4D97-AF65-F5344CB8AC3E}">
        <p14:creationId xmlns:p14="http://schemas.microsoft.com/office/powerpoint/2010/main" val="3418420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Programmation récursive : illustration avec le problème des tours de Hanoi</a:t>
            </a:r>
          </a:p>
        </p:txBody>
      </p:sp>
      <p:sp>
        <p:nvSpPr>
          <p:cNvPr id="3" name="Espace réservé du contenu 2"/>
          <p:cNvSpPr>
            <a:spLocks noGrp="1"/>
          </p:cNvSpPr>
          <p:nvPr>
            <p:ph idx="1"/>
          </p:nvPr>
        </p:nvSpPr>
        <p:spPr/>
        <p:txBody>
          <a:bodyPr>
            <a:normAutofit/>
          </a:bodyPr>
          <a:lstStyle/>
          <a:p>
            <a:pPr marL="0" indent="0">
              <a:buNone/>
            </a:pPr>
            <a:r>
              <a:rPr lang="fr-FR" sz="1700" dirty="0">
                <a:latin typeface="Arial" panose="020B0604020202020204" pitchFamily="34" charset="0"/>
                <a:cs typeface="Arial" panose="020B0604020202020204" pitchFamily="34" charset="0"/>
              </a:rPr>
              <a:t>déplacer des disques de diamètres différents d'une tour de « départ » à une tour d'« arrivée » en passant par une tour « intermédiaire », et ceci en un minimum de coups, tout en respectant les règles suivantes :</a:t>
            </a:r>
          </a:p>
          <a:p>
            <a:r>
              <a:rPr lang="fr-FR" sz="1700" dirty="0">
                <a:latin typeface="Arial" panose="020B0604020202020204" pitchFamily="34" charset="0"/>
                <a:cs typeface="Arial" panose="020B0604020202020204" pitchFamily="34" charset="0"/>
              </a:rPr>
              <a:t>on ne peut déplacer plus d'un disque à la fois ;</a:t>
            </a:r>
          </a:p>
          <a:p>
            <a:r>
              <a:rPr lang="fr-FR" sz="1700" dirty="0">
                <a:latin typeface="Arial" panose="020B0604020202020204" pitchFamily="34" charset="0"/>
                <a:cs typeface="Arial" panose="020B0604020202020204" pitchFamily="34" charset="0"/>
              </a:rPr>
              <a:t>on ne peut placer un disque que sur un autre disque plus grand que lui ou sur un emplacement vide.</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3573016"/>
            <a:ext cx="6480000" cy="2750226"/>
          </a:xfrm>
          <a:prstGeom prst="rect">
            <a:avLst/>
          </a:prstGeom>
        </p:spPr>
      </p:pic>
    </p:spTree>
    <p:extLst>
      <p:ext uri="{BB962C8B-B14F-4D97-AF65-F5344CB8AC3E}">
        <p14:creationId xmlns:p14="http://schemas.microsoft.com/office/powerpoint/2010/main" val="1179405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Structures de données</a:t>
            </a:r>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a:t>Les 2 structures de données les plus utiles :</a:t>
            </a:r>
          </a:p>
          <a:p>
            <a:r>
              <a:rPr lang="fr-FR" dirty="0"/>
              <a:t>Listes</a:t>
            </a:r>
          </a:p>
          <a:p>
            <a:r>
              <a:rPr lang="fr-FR" dirty="0"/>
              <a:t>Dictionnaires</a:t>
            </a:r>
          </a:p>
          <a:p>
            <a:pPr marL="0" indent="0">
              <a:buNone/>
            </a:pPr>
            <a:endParaRPr lang="fr-FR" dirty="0"/>
          </a:p>
          <a:p>
            <a:pPr marL="0" indent="0">
              <a:buNone/>
            </a:pPr>
            <a:endParaRPr lang="fr-FR" dirty="0"/>
          </a:p>
          <a:p>
            <a:pPr marL="0" indent="0">
              <a:buNone/>
            </a:pPr>
            <a:endParaRPr lang="fr-FR" dirty="0"/>
          </a:p>
          <a:p>
            <a:pPr marL="0" indent="0">
              <a:buNone/>
            </a:pPr>
            <a:r>
              <a:rPr lang="fr-FR" dirty="0"/>
              <a:t>Autres structures de données :</a:t>
            </a:r>
          </a:p>
          <a:p>
            <a:r>
              <a:rPr lang="fr-FR" dirty="0" err="1"/>
              <a:t>Tuples</a:t>
            </a:r>
            <a:endParaRPr lang="fr-FR" dirty="0"/>
          </a:p>
          <a:p>
            <a:r>
              <a:rPr lang="fr-FR" dirty="0"/>
              <a:t>Set </a:t>
            </a:r>
          </a:p>
          <a:p>
            <a:endParaRPr lang="fr-FR" dirty="0"/>
          </a:p>
        </p:txBody>
      </p:sp>
    </p:spTree>
    <p:extLst>
      <p:ext uri="{BB962C8B-B14F-4D97-AF65-F5344CB8AC3E}">
        <p14:creationId xmlns:p14="http://schemas.microsoft.com/office/powerpoint/2010/main" val="2928746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Quelques points clés</a:t>
            </a:r>
          </a:p>
        </p:txBody>
      </p:sp>
      <p:sp>
        <p:nvSpPr>
          <p:cNvPr id="3" name="Espace réservé du contenu 2"/>
          <p:cNvSpPr>
            <a:spLocks noGrp="1"/>
          </p:cNvSpPr>
          <p:nvPr>
            <p:ph idx="1"/>
          </p:nvPr>
        </p:nvSpPr>
        <p:spPr/>
        <p:txBody>
          <a:bodyPr/>
          <a:lstStyle/>
          <a:p>
            <a:r>
              <a:rPr lang="fr-FR" dirty="0"/>
              <a:t>Distinction mutable/immutable</a:t>
            </a:r>
          </a:p>
          <a:p>
            <a:pPr lvl="1"/>
            <a:r>
              <a:rPr lang="fr-FR" dirty="0"/>
              <a:t>Mutable = qu’on peut modifier. Ex : listes</a:t>
            </a:r>
          </a:p>
          <a:p>
            <a:pPr lvl="1"/>
            <a:r>
              <a:rPr lang="fr-FR" dirty="0"/>
              <a:t>Immutable = qu’on ne peut pas modifier. Ex : strings et </a:t>
            </a:r>
            <a:r>
              <a:rPr lang="fr-FR" dirty="0" err="1"/>
              <a:t>tuples</a:t>
            </a:r>
            <a:r>
              <a:rPr lang="fr-FR" dirty="0"/>
              <a:t>.</a:t>
            </a:r>
          </a:p>
          <a:p>
            <a:r>
              <a:rPr lang="fr-FR" dirty="0"/>
              <a:t>Références sur le même objet/copie.</a:t>
            </a:r>
          </a:p>
          <a:p>
            <a:r>
              <a:rPr lang="fr-FR" dirty="0"/>
              <a:t>Installer de nouvelles librairies =&gt; dans la console anaconda </a:t>
            </a:r>
            <a:r>
              <a:rPr lang="fr-FR" dirty="0" err="1"/>
              <a:t>pip</a:t>
            </a:r>
            <a:r>
              <a:rPr lang="fr-FR" dirty="0"/>
              <a:t> </a:t>
            </a:r>
            <a:r>
              <a:rPr lang="fr-FR" dirty="0" err="1"/>
              <a:t>install</a:t>
            </a:r>
            <a:r>
              <a:rPr lang="fr-FR" dirty="0"/>
              <a:t> </a:t>
            </a:r>
            <a:r>
              <a:rPr lang="fr-FR" dirty="0" err="1"/>
              <a:t>nomLibrairie</a:t>
            </a:r>
            <a:r>
              <a:rPr lang="fr-FR" dirty="0"/>
              <a:t>.</a:t>
            </a:r>
          </a:p>
        </p:txBody>
      </p:sp>
    </p:spTree>
    <p:extLst>
      <p:ext uri="{BB962C8B-B14F-4D97-AF65-F5344CB8AC3E}">
        <p14:creationId xmlns:p14="http://schemas.microsoft.com/office/powerpoint/2010/main" val="60260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Documentation/commentaires</a:t>
            </a:r>
          </a:p>
        </p:txBody>
      </p:sp>
      <p:sp>
        <p:nvSpPr>
          <p:cNvPr id="3" name="Espace réservé du contenu 2"/>
          <p:cNvSpPr>
            <a:spLocks noGrp="1"/>
          </p:cNvSpPr>
          <p:nvPr>
            <p:ph idx="1"/>
          </p:nvPr>
        </p:nvSpPr>
        <p:spPr/>
        <p:txBody>
          <a:bodyPr>
            <a:normAutofit/>
          </a:bodyPr>
          <a:lstStyle/>
          <a:p>
            <a:r>
              <a:rPr lang="fr-FR" dirty="0">
                <a:latin typeface="Arial" panose="020B0604020202020204" pitchFamily="34" charset="0"/>
                <a:cs typeface="Arial" panose="020B0604020202020204" pitchFamily="34" charset="0"/>
              </a:rPr>
              <a:t>Liste des méthodes d’un fichier =&gt; volet structure dans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a:t>
            </a:r>
          </a:p>
          <a:p>
            <a:r>
              <a:rPr lang="fr-FR" dirty="0">
                <a:latin typeface="Arial" panose="020B0604020202020204" pitchFamily="34" charset="0"/>
                <a:cs typeface="Arial" panose="020B0604020202020204" pitchFamily="34" charset="0"/>
              </a:rPr>
              <a:t>Afficher la documentation d’une méthode =&gt; volet aide dans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a:t>
            </a:r>
          </a:p>
          <a:p>
            <a:pPr marL="0" indent="0">
              <a:buNone/>
            </a:pPr>
            <a:endParaRPr lang="fr-FR" dirty="0">
              <a:latin typeface="Arial" panose="020B0604020202020204" pitchFamily="34" charset="0"/>
              <a:cs typeface="Arial" panose="020B0604020202020204" pitchFamily="34" charset="0"/>
            </a:endParaRPr>
          </a:p>
          <a:p>
            <a:pPr marL="0" indent="0">
              <a:buNone/>
            </a:pPr>
            <a:r>
              <a:rPr lang="fr-FR" dirty="0">
                <a:latin typeface="Arial" panose="020B0604020202020204" pitchFamily="34" charset="0"/>
                <a:cs typeface="Arial" panose="020B0604020202020204" pitchFamily="34" charset="0"/>
              </a:rPr>
              <a:t>Ecrire des commentaires</a:t>
            </a:r>
          </a:p>
          <a:p>
            <a:endParaRPr lang="fr-FR" dirty="0"/>
          </a:p>
          <a:p>
            <a:endParaRPr lang="fr-FR" dirty="0"/>
          </a:p>
        </p:txBody>
      </p:sp>
    </p:spTree>
    <p:extLst>
      <p:ext uri="{BB962C8B-B14F-4D97-AF65-F5344CB8AC3E}">
        <p14:creationId xmlns:p14="http://schemas.microsoft.com/office/powerpoint/2010/main" val="1570497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b="1" dirty="0">
                <a:solidFill>
                  <a:srgbClr val="7030A0"/>
                </a:solidFill>
                <a:latin typeface="Arial" panose="020B0604020202020204" pitchFamily="34" charset="0"/>
                <a:cs typeface="Arial" panose="020B0604020202020204" pitchFamily="34" charset="0"/>
              </a:rPr>
              <a:t>Partie 3 : </a:t>
            </a:r>
            <a:r>
              <a:rPr lang="fr-FR" b="1" dirty="0" smtClean="0">
                <a:solidFill>
                  <a:srgbClr val="7030A0"/>
                </a:solidFill>
                <a:latin typeface="Arial" panose="020B0604020202020204" pitchFamily="34" charset="0"/>
                <a:cs typeface="Arial" panose="020B0604020202020204" pitchFamily="34" charset="0"/>
              </a:rPr>
              <a:t>traiter les données avec Python</a:t>
            </a:r>
            <a:endParaRPr lang="fr-FR"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9593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507288" cy="1143000"/>
          </a:xfrm>
        </p:spPr>
        <p:txBody>
          <a:bodyPr>
            <a:normAutofit/>
          </a:bodyPr>
          <a:lstStyle/>
          <a:p>
            <a:r>
              <a:rPr lang="fr-FR" sz="3200" b="1" dirty="0" smtClean="0">
                <a:latin typeface="Arial" panose="020B0604020202020204" pitchFamily="34" charset="0"/>
                <a:cs typeface="Arial" panose="020B0604020202020204" pitchFamily="34" charset="0"/>
              </a:rPr>
              <a:t>Traiter les données prend du temps</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076"/>
            <a:ext cx="9144000" cy="3895725"/>
          </a:xfrm>
          <a:prstGeom prst="rect">
            <a:avLst/>
          </a:prstGeom>
        </p:spPr>
      </p:pic>
      <p:sp>
        <p:nvSpPr>
          <p:cNvPr id="6" name="ZoneTexte 5"/>
          <p:cNvSpPr txBox="1"/>
          <p:nvPr/>
        </p:nvSpPr>
        <p:spPr>
          <a:xfrm>
            <a:off x="3743400" y="4653136"/>
            <a:ext cx="5400600" cy="923330"/>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CrowdFlower</a:t>
            </a:r>
            <a:r>
              <a:rPr lang="en-US" dirty="0">
                <a:latin typeface="Arial" panose="020B0604020202020204" pitchFamily="34" charset="0"/>
                <a:cs typeface="Arial" panose="020B0604020202020204" pitchFamily="34" charset="0"/>
              </a:rPr>
              <a:t>, provider of a “data enrichment” platform for data scientists, conducted a survey of about 80 data scientists</a:t>
            </a:r>
            <a:endParaRPr lang="fr-FR" dirty="0">
              <a:latin typeface="Arial" panose="020B0604020202020204" pitchFamily="34" charset="0"/>
              <a:cs typeface="Arial" panose="020B0604020202020204" pitchFamily="34" charset="0"/>
            </a:endParaRPr>
          </a:p>
        </p:txBody>
      </p:sp>
      <p:sp>
        <p:nvSpPr>
          <p:cNvPr id="7" name="ZoneTexte 6"/>
          <p:cNvSpPr txBox="1"/>
          <p:nvPr/>
        </p:nvSpPr>
        <p:spPr>
          <a:xfrm>
            <a:off x="587833" y="5576466"/>
            <a:ext cx="8064896"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Steve </a:t>
            </a:r>
            <a:r>
              <a:rPr lang="en-US" dirty="0" err="1">
                <a:latin typeface="Arial" panose="020B0604020202020204" pitchFamily="34" charset="0"/>
                <a:cs typeface="Arial" panose="020B0604020202020204" pitchFamily="34" charset="0"/>
              </a:rPr>
              <a:t>Lohr</a:t>
            </a:r>
            <a:r>
              <a:rPr lang="en-US" dirty="0">
                <a:latin typeface="Arial" panose="020B0604020202020204" pitchFamily="34" charset="0"/>
                <a:cs typeface="Arial" panose="020B0604020202020204" pitchFamily="34" charset="0"/>
              </a:rPr>
              <a:t> of </a:t>
            </a:r>
            <a:r>
              <a:rPr lang="en-US" i="1" dirty="0">
                <a:latin typeface="Arial" panose="020B0604020202020204" pitchFamily="34" charset="0"/>
                <a:cs typeface="Arial" panose="020B0604020202020204" pitchFamily="34" charset="0"/>
              </a:rPr>
              <a:t>The New York Times </a:t>
            </a:r>
            <a:r>
              <a:rPr lang="en-US" dirty="0">
                <a:latin typeface="Arial" panose="020B0604020202020204" pitchFamily="34" charset="0"/>
                <a:cs typeface="Arial" panose="020B0604020202020204" pitchFamily="34" charset="0"/>
              </a:rPr>
              <a:t>said: </a:t>
            </a:r>
            <a:r>
              <a:rPr lang="en-US" i="1" dirty="0">
                <a:latin typeface="Arial" panose="020B0604020202020204" pitchFamily="34" charset="0"/>
                <a:cs typeface="Arial" panose="020B0604020202020204" pitchFamily="34" charset="0"/>
              </a:rPr>
              <a:t>"Data scientists, according to interviews and expert estimates, spend 50 percent to 80 percent of their time mired in the mundane labor of collecting and preparing unruly digital data, before it can be explored for useful nuggets."</a:t>
            </a:r>
            <a:endParaRPr lang="fr-FR"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001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b="1" dirty="0">
                <a:solidFill>
                  <a:srgbClr val="7030A0"/>
                </a:solidFill>
                <a:latin typeface="Arial" panose="020B0604020202020204" pitchFamily="34" charset="0"/>
                <a:cs typeface="Arial" panose="020B0604020202020204" pitchFamily="34" charset="0"/>
              </a:rPr>
              <a:t>Partie 1 : Pourquoi s’intéresser à Python?</a:t>
            </a:r>
          </a:p>
        </p:txBody>
      </p:sp>
    </p:spTree>
    <p:extLst>
      <p:ext uri="{BB962C8B-B14F-4D97-AF65-F5344CB8AC3E}">
        <p14:creationId xmlns:p14="http://schemas.microsoft.com/office/powerpoint/2010/main" val="164285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Slicing</a:t>
            </a:r>
            <a:r>
              <a:rPr lang="fr-FR" sz="3200" b="1" dirty="0">
                <a:latin typeface="Arial" panose="020B0604020202020204" pitchFamily="34" charset="0"/>
                <a:cs typeface="Arial" panose="020B0604020202020204" pitchFamily="34" charset="0"/>
              </a:rPr>
              <a:t> avec </a:t>
            </a:r>
            <a:r>
              <a:rPr lang="fr-FR" sz="3200" b="1" dirty="0" err="1">
                <a:latin typeface="Arial" panose="020B0604020202020204" pitchFamily="34" charset="0"/>
                <a:cs typeface="Arial" panose="020B0604020202020204" pitchFamily="34" charset="0"/>
              </a:rPr>
              <a:t>Numpy</a:t>
            </a:r>
            <a:endParaRPr lang="fr-FR" sz="3200" b="1"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700808"/>
            <a:ext cx="3630626" cy="2952000"/>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1052736"/>
            <a:ext cx="4570875" cy="5508000"/>
          </a:xfrm>
          <a:prstGeom prst="rect">
            <a:avLst/>
          </a:prstGeom>
        </p:spPr>
      </p:pic>
    </p:spTree>
    <p:extLst>
      <p:ext uri="{BB962C8B-B14F-4D97-AF65-F5344CB8AC3E}">
        <p14:creationId xmlns:p14="http://schemas.microsoft.com/office/powerpoint/2010/main" val="3813973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Reshaping</a:t>
            </a:r>
            <a:r>
              <a:rPr lang="fr-FR" sz="3200" b="1" dirty="0">
                <a:latin typeface="Arial" panose="020B0604020202020204" pitchFamily="34" charset="0"/>
                <a:cs typeface="Arial" panose="020B0604020202020204" pitchFamily="34" charset="0"/>
              </a:rPr>
              <a:t> avec </a:t>
            </a:r>
            <a:r>
              <a:rPr lang="fr-FR" sz="3200" b="1" dirty="0" err="1">
                <a:latin typeface="Arial" panose="020B0604020202020204" pitchFamily="34" charset="0"/>
                <a:cs typeface="Arial" panose="020B0604020202020204" pitchFamily="34" charset="0"/>
              </a:rPr>
              <a:t>Numpy</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00808"/>
            <a:ext cx="6480000" cy="3976936"/>
          </a:xfrm>
          <a:prstGeom prst="rect">
            <a:avLst/>
          </a:prstGeom>
        </p:spPr>
      </p:pic>
    </p:spTree>
    <p:extLst>
      <p:ext uri="{BB962C8B-B14F-4D97-AF65-F5344CB8AC3E}">
        <p14:creationId xmlns:p14="http://schemas.microsoft.com/office/powerpoint/2010/main" val="3355901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Structures de données Pandas</a:t>
            </a:r>
          </a:p>
        </p:txBody>
      </p:sp>
      <p:sp>
        <p:nvSpPr>
          <p:cNvPr id="3" name="Espace réservé du contenu 2"/>
          <p:cNvSpPr>
            <a:spLocks noGrp="1"/>
          </p:cNvSpPr>
          <p:nvPr>
            <p:ph idx="1"/>
          </p:nvPr>
        </p:nvSpPr>
        <p:spPr/>
        <p:txBody>
          <a:bodyPr/>
          <a:lstStyle/>
          <a:p>
            <a:r>
              <a:rPr lang="fr-FR" dirty="0">
                <a:latin typeface="Arial" panose="020B0604020202020204" pitchFamily="34" charset="0"/>
                <a:cs typeface="Arial" panose="020B0604020202020204" pitchFamily="34" charset="0"/>
              </a:rPr>
              <a:t>Séries </a:t>
            </a:r>
            <a:r>
              <a:rPr lang="fr-FR" sz="2800" dirty="0">
                <a:latin typeface="Arial" panose="020B0604020202020204" pitchFamily="34" charset="0"/>
                <a:cs typeface="Arial" panose="020B0604020202020204" pitchFamily="34" charset="0"/>
              </a:rPr>
              <a:t>(dont statistiques de base : moyenne, écart type,…, </a:t>
            </a:r>
            <a:r>
              <a:rPr lang="fr-FR" sz="2800" dirty="0">
                <a:latin typeface="Arial" panose="020B0604020202020204" pitchFamily="34" charset="0"/>
                <a:cs typeface="Arial" panose="020B0604020202020204" pitchFamily="34" charset="0"/>
                <a:hlinkClick r:id="rId2"/>
              </a:rPr>
              <a:t>skewness</a:t>
            </a:r>
            <a:r>
              <a:rPr lang="fr-FR" sz="2800" dirty="0">
                <a:latin typeface="Arial" panose="020B0604020202020204" pitchFamily="34" charset="0"/>
                <a:cs typeface="Arial" panose="020B0604020202020204" pitchFamily="34" charset="0"/>
              </a:rPr>
              <a:t>,  </a:t>
            </a:r>
            <a:r>
              <a:rPr lang="fr-FR" sz="2800" dirty="0">
                <a:latin typeface="Arial" panose="020B0604020202020204" pitchFamily="34" charset="0"/>
                <a:cs typeface="Arial" panose="020B0604020202020204" pitchFamily="34" charset="0"/>
                <a:hlinkClick r:id="rId3"/>
              </a:rPr>
              <a:t>kurtosis</a:t>
            </a:r>
            <a:r>
              <a:rPr lang="fr-FR" sz="2800" dirty="0">
                <a:latin typeface="Arial" panose="020B0604020202020204" pitchFamily="34" charset="0"/>
                <a:cs typeface="Arial" panose="020B0604020202020204" pitchFamily="34" charset="0"/>
              </a:rPr>
              <a:t>)</a:t>
            </a:r>
          </a:p>
          <a:p>
            <a:r>
              <a:rPr lang="fr-FR" dirty="0" err="1" smtClean="0">
                <a:latin typeface="Arial" panose="020B0604020202020204" pitchFamily="34" charset="0"/>
                <a:cs typeface="Arial" panose="020B0604020202020204" pitchFamily="34" charset="0"/>
              </a:rPr>
              <a:t>Dataframe</a:t>
            </a:r>
            <a:r>
              <a:rPr lang="fr-FR" dirty="0" smtClean="0">
                <a:latin typeface="Arial" panose="020B0604020202020204" pitchFamily="34" charset="0"/>
                <a:cs typeface="Arial" panose="020B0604020202020204" pitchFamily="34" charset="0"/>
              </a:rPr>
              <a:t> : tableau avec n Séries</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13168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274638"/>
            <a:ext cx="8856984" cy="634082"/>
          </a:xfrm>
        </p:spPr>
        <p:txBody>
          <a:bodyPr>
            <a:noAutofit/>
          </a:bodyPr>
          <a:lstStyle/>
          <a:p>
            <a:pPr lvl="1" algn="ctr" rtl="0">
              <a:spcBef>
                <a:spcPct val="0"/>
              </a:spcBef>
            </a:pPr>
            <a:r>
              <a:rPr lang="fr-FR" sz="3200" b="1" dirty="0" err="1" smtClean="0">
                <a:latin typeface="Arial" panose="020B0604020202020204" pitchFamily="34" charset="0"/>
                <a:cs typeface="Arial" panose="020B0604020202020204" pitchFamily="34" charset="0"/>
              </a:rPr>
              <a:t>dataframe</a:t>
            </a:r>
            <a:r>
              <a:rPr lang="fr-FR" sz="3200" b="1" dirty="0" smtClean="0">
                <a:latin typeface="Arial" panose="020B0604020202020204" pitchFamily="34" charset="0"/>
                <a:cs typeface="Arial" panose="020B0604020202020204" pitchFamily="34" charset="0"/>
              </a:rPr>
              <a:t> data préparation : imports/doublons/conversions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052736"/>
            <a:ext cx="8686800" cy="5688632"/>
          </a:xfrm>
        </p:spPr>
        <p:txBody>
          <a:bodyPr>
            <a:normAutofit fontScale="92500" lnSpcReduction="10000"/>
          </a:bodyPr>
          <a:lstStyle/>
          <a:p>
            <a:r>
              <a:rPr lang="fr-FR" sz="2800" dirty="0" smtClean="0">
                <a:latin typeface="Arial" panose="020B0604020202020204" pitchFamily="34" charset="0"/>
                <a:cs typeface="Arial" panose="020B0604020202020204" pitchFamily="34" charset="0"/>
              </a:rPr>
              <a:t>Spécifier le type de </a:t>
            </a:r>
            <a:r>
              <a:rPr lang="fr-FR" sz="2800" dirty="0">
                <a:latin typeface="Arial" panose="020B0604020202020204" pitchFamily="34" charset="0"/>
                <a:cs typeface="Arial" panose="020B0604020202020204" pitchFamily="34" charset="0"/>
              </a:rPr>
              <a:t>chaque colonne </a:t>
            </a:r>
            <a:r>
              <a:rPr lang="fr-FR" sz="2800" dirty="0" smtClean="0">
                <a:latin typeface="Arial" panose="020B0604020202020204" pitchFamily="34" charset="0"/>
                <a:cs typeface="Arial" panose="020B0604020202020204" pitchFamily="34" charset="0"/>
              </a:rPr>
              <a:t>(attribut </a:t>
            </a:r>
            <a:r>
              <a:rPr lang="fr-FR" sz="2800" dirty="0" err="1" smtClean="0">
                <a:latin typeface="Arial" panose="020B0604020202020204" pitchFamily="34" charset="0"/>
                <a:cs typeface="Arial" panose="020B0604020202020204" pitchFamily="34" charset="0"/>
              </a:rPr>
              <a:t>dtype</a:t>
            </a:r>
            <a:r>
              <a:rPr lang="fr-FR" sz="2800" dirty="0" smtClean="0">
                <a:latin typeface="Arial" panose="020B0604020202020204" pitchFamily="34" charset="0"/>
                <a:cs typeface="Arial" panose="020B0604020202020204" pitchFamily="34" charset="0"/>
              </a:rPr>
              <a:t>)</a:t>
            </a:r>
            <a:endParaRPr lang="fr-FR" sz="2800" dirty="0">
              <a:latin typeface="Arial" panose="020B0604020202020204" pitchFamily="34" charset="0"/>
              <a:cs typeface="Arial" panose="020B0604020202020204" pitchFamily="34" charset="0"/>
            </a:endParaRPr>
          </a:p>
          <a:p>
            <a:r>
              <a:rPr lang="fr-FR" sz="2800" dirty="0" smtClean="0">
                <a:latin typeface="Arial" panose="020B0604020202020204" pitchFamily="34" charset="0"/>
                <a:cs typeface="Arial" panose="020B0604020202020204" pitchFamily="34" charset="0"/>
              </a:rPr>
              <a:t>Voir le résultat de la fonction info() sur le </a:t>
            </a:r>
            <a:r>
              <a:rPr lang="fr-FR" sz="2800" dirty="0" err="1" smtClean="0">
                <a:latin typeface="Arial" panose="020B0604020202020204" pitchFamily="34" charset="0"/>
                <a:cs typeface="Arial" panose="020B0604020202020204" pitchFamily="34" charset="0"/>
              </a:rPr>
              <a:t>dataframe</a:t>
            </a:r>
            <a:r>
              <a:rPr lang="fr-FR" sz="2800" dirty="0" smtClean="0">
                <a:latin typeface="Arial" panose="020B0604020202020204" pitchFamily="34" charset="0"/>
                <a:cs typeface="Arial" panose="020B0604020202020204" pitchFamily="34" charset="0"/>
              </a:rPr>
              <a:t> pour voir le type des données</a:t>
            </a:r>
          </a:p>
          <a:p>
            <a:endParaRPr lang="fr-FR" sz="2800" dirty="0">
              <a:latin typeface="Arial" panose="020B0604020202020204" pitchFamily="34" charset="0"/>
              <a:cs typeface="Arial" panose="020B0604020202020204" pitchFamily="34" charset="0"/>
            </a:endParaRPr>
          </a:p>
          <a:p>
            <a:endParaRPr lang="fr-FR" sz="2800" dirty="0" smtClean="0">
              <a:latin typeface="Arial" panose="020B0604020202020204" pitchFamily="34" charset="0"/>
              <a:cs typeface="Arial" panose="020B0604020202020204" pitchFamily="34" charset="0"/>
            </a:endParaRPr>
          </a:p>
          <a:p>
            <a:endParaRPr lang="fr-FR" sz="2800" dirty="0" smtClean="0">
              <a:latin typeface="Arial" panose="020B0604020202020204" pitchFamily="34" charset="0"/>
              <a:cs typeface="Arial" panose="020B0604020202020204" pitchFamily="34" charset="0"/>
            </a:endParaRPr>
          </a:p>
          <a:p>
            <a:endParaRPr lang="fr-FR" sz="2800" dirty="0">
              <a:latin typeface="Arial" panose="020B0604020202020204" pitchFamily="34" charset="0"/>
              <a:cs typeface="Arial" panose="020B0604020202020204" pitchFamily="34" charset="0"/>
            </a:endParaRPr>
          </a:p>
          <a:p>
            <a:pPr marL="0" indent="0">
              <a:buNone/>
            </a:pPr>
            <a:endParaRPr lang="fr-FR" sz="2800" dirty="0">
              <a:latin typeface="Arial" panose="020B0604020202020204" pitchFamily="34" charset="0"/>
              <a:cs typeface="Arial" panose="020B0604020202020204" pitchFamily="34" charset="0"/>
            </a:endParaRPr>
          </a:p>
          <a:p>
            <a:r>
              <a:rPr lang="fr-FR" sz="2800" dirty="0" smtClean="0">
                <a:latin typeface="Arial" panose="020B0604020202020204" pitchFamily="34" charset="0"/>
                <a:cs typeface="Arial" panose="020B0604020202020204" pitchFamily="34" charset="0"/>
              </a:rPr>
              <a:t>Suppression doublons si nécessaire</a:t>
            </a:r>
          </a:p>
          <a:p>
            <a:r>
              <a:rPr lang="fr-FR" sz="2800" dirty="0" smtClean="0">
                <a:latin typeface="Arial" panose="020B0604020202020204" pitchFamily="34" charset="0"/>
                <a:cs typeface="Arial" panose="020B0604020202020204" pitchFamily="34" charset="0"/>
              </a:rPr>
              <a:t>Effectuer les conversions de type nécessaires</a:t>
            </a:r>
          </a:p>
          <a:p>
            <a:pPr lvl="1"/>
            <a:r>
              <a:rPr lang="fr-FR" sz="2400" dirty="0" smtClean="0">
                <a:latin typeface="Arial" panose="020B0604020202020204" pitchFamily="34" charset="0"/>
                <a:cs typeface="Arial" panose="020B0604020202020204" pitchFamily="34" charset="0"/>
              </a:rPr>
              <a:t>Fonction </a:t>
            </a:r>
            <a:r>
              <a:rPr lang="fr-FR" sz="2400" dirty="0" err="1" smtClean="0">
                <a:latin typeface="Arial" panose="020B0604020202020204" pitchFamily="34" charset="0"/>
                <a:cs typeface="Arial" panose="020B0604020202020204" pitchFamily="34" charset="0"/>
              </a:rPr>
              <a:t>astype</a:t>
            </a:r>
            <a:r>
              <a:rPr lang="fr-FR" sz="2400" dirty="0" smtClean="0">
                <a:latin typeface="Arial" panose="020B0604020202020204" pitchFamily="34" charset="0"/>
                <a:cs typeface="Arial" panose="020B0604020202020204" pitchFamily="34" charset="0"/>
              </a:rPr>
              <a:t>()</a:t>
            </a:r>
          </a:p>
          <a:p>
            <a:pPr lvl="1"/>
            <a:r>
              <a:rPr lang="fr-FR" sz="2400" dirty="0" smtClean="0">
                <a:latin typeface="Arial" panose="020B0604020202020204" pitchFamily="34" charset="0"/>
                <a:cs typeface="Arial" panose="020B0604020202020204" pitchFamily="34" charset="0"/>
              </a:rPr>
              <a:t>Si nécessaire écrire une fonction ad hoc de conversion</a:t>
            </a:r>
          </a:p>
          <a:p>
            <a:pPr lvl="1"/>
            <a:r>
              <a:rPr lang="fr-FR" sz="2400" dirty="0" smtClean="0">
                <a:latin typeface="Arial" panose="020B0604020202020204" pitchFamily="34" charset="0"/>
                <a:cs typeface="Arial" panose="020B0604020202020204" pitchFamily="34" charset="0"/>
              </a:rPr>
              <a:t>Fonctions </a:t>
            </a:r>
            <a:r>
              <a:rPr lang="fr-FR" sz="2400" dirty="0" err="1">
                <a:latin typeface="Arial" panose="020B0604020202020204" pitchFamily="34" charset="0"/>
                <a:cs typeface="Arial" panose="020B0604020202020204" pitchFamily="34" charset="0"/>
              </a:rPr>
              <a:t>to_numeric</a:t>
            </a:r>
            <a:r>
              <a:rPr lang="fr-FR" sz="2400" dirty="0">
                <a:latin typeface="Arial" panose="020B0604020202020204" pitchFamily="34" charset="0"/>
                <a:cs typeface="Arial" panose="020B0604020202020204" pitchFamily="34" charset="0"/>
              </a:rPr>
              <a:t>() </a:t>
            </a:r>
            <a:r>
              <a:rPr lang="fr-FR" sz="2400" dirty="0" smtClean="0">
                <a:latin typeface="Arial" panose="020B0604020202020204" pitchFamily="34" charset="0"/>
                <a:cs typeface="Arial" panose="020B0604020202020204" pitchFamily="34" charset="0"/>
              </a:rPr>
              <a:t>et </a:t>
            </a:r>
            <a:r>
              <a:rPr lang="fr-FR" sz="2400" dirty="0" err="1" smtClean="0">
                <a:latin typeface="Arial" panose="020B0604020202020204" pitchFamily="34" charset="0"/>
                <a:cs typeface="Arial" panose="020B0604020202020204" pitchFamily="34" charset="0"/>
              </a:rPr>
              <a:t>to_datetime</a:t>
            </a:r>
            <a:r>
              <a:rPr lang="fr-FR" sz="2400" dirty="0">
                <a:latin typeface="Arial" panose="020B0604020202020204" pitchFamily="34" charset="0"/>
                <a:cs typeface="Arial" panose="020B0604020202020204" pitchFamily="34" charset="0"/>
              </a:rPr>
              <a:t>()</a:t>
            </a:r>
            <a:endParaRPr lang="fr-FR" sz="2400" dirty="0" smtClean="0">
              <a:latin typeface="Arial" panose="020B0604020202020204" pitchFamily="34" charset="0"/>
              <a:cs typeface="Arial" panose="020B0604020202020204" pitchFamily="34" charset="0"/>
            </a:endParaRPr>
          </a:p>
          <a:p>
            <a:endParaRPr lang="fr-FR" sz="2800" dirty="0" smtClean="0">
              <a:latin typeface="Arial" panose="020B0604020202020204" pitchFamily="34" charset="0"/>
              <a:cs typeface="Arial" panose="020B0604020202020204" pitchFamily="34" charset="0"/>
            </a:endParaRPr>
          </a:p>
          <a:p>
            <a:pPr lvl="1"/>
            <a:endParaRPr lang="fr-FR" dirty="0"/>
          </a:p>
          <a:p>
            <a:pPr lvl="1"/>
            <a:endParaRPr lang="fr-FR" dirty="0" smtClean="0"/>
          </a:p>
          <a:p>
            <a:pPr lvl="1"/>
            <a:endParaRPr lang="fr-FR" dirty="0"/>
          </a:p>
          <a:p>
            <a:pPr lvl="1"/>
            <a:endParaRPr lang="fr-FR" dirty="0" smtClean="0"/>
          </a:p>
          <a:p>
            <a:pPr marL="457200" lvl="1" indent="0">
              <a:buNone/>
            </a:pPr>
            <a:endParaRPr lang="fr-FR" dirty="0" smtClean="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733" y="1844824"/>
            <a:ext cx="7200000" cy="2569749"/>
          </a:xfrm>
          <a:prstGeom prst="rect">
            <a:avLst/>
          </a:prstGeom>
        </p:spPr>
      </p:pic>
    </p:spTree>
    <p:extLst>
      <p:ext uri="{BB962C8B-B14F-4D97-AF65-F5344CB8AC3E}">
        <p14:creationId xmlns:p14="http://schemas.microsoft.com/office/powerpoint/2010/main" val="21426609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data préparation </a:t>
            </a:r>
            <a:r>
              <a:rPr lang="fr-FR" sz="3200" b="1" dirty="0" smtClean="0">
                <a:latin typeface="Arial" panose="020B0604020202020204" pitchFamily="34" charset="0"/>
                <a:cs typeface="Arial" panose="020B0604020202020204" pitchFamily="34" charset="0"/>
              </a:rPr>
              <a:t>: valeurs manquantes (1)</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412776"/>
            <a:ext cx="8229600" cy="5328592"/>
          </a:xfrm>
        </p:spPr>
        <p:txBody>
          <a:bodyPr>
            <a:normAutofit fontScale="92500"/>
          </a:bodyPr>
          <a:lstStyle/>
          <a:p>
            <a:r>
              <a:rPr lang="en-US" sz="3000" b="1" dirty="0" smtClean="0">
                <a:latin typeface="Arial" panose="020B0604020202020204" pitchFamily="34" charset="0"/>
                <a:cs typeface="Arial" panose="020B0604020202020204" pitchFamily="34" charset="0"/>
              </a:rPr>
              <a:t>Missing </a:t>
            </a:r>
            <a:r>
              <a:rPr lang="en-US" sz="3000" b="1" dirty="0">
                <a:latin typeface="Arial" panose="020B0604020202020204" pitchFamily="34" charset="0"/>
                <a:cs typeface="Arial" panose="020B0604020202020204" pitchFamily="34" charset="0"/>
              </a:rPr>
              <a:t>completely at random (MCAR</a:t>
            </a:r>
            <a:r>
              <a:rPr lang="en-US" sz="3000" b="1" dirty="0" smtClean="0">
                <a:latin typeface="Arial" panose="020B0604020202020204" pitchFamily="34" charset="0"/>
                <a:cs typeface="Arial" panose="020B0604020202020204" pitchFamily="34" charset="0"/>
              </a:rPr>
              <a:t>) </a:t>
            </a:r>
            <a:endParaRPr lang="fr-FR" sz="3000" b="1" dirty="0" smtClean="0">
              <a:latin typeface="Arial" panose="020B0604020202020204" pitchFamily="34" charset="0"/>
              <a:cs typeface="Arial" panose="020B0604020202020204" pitchFamily="34" charset="0"/>
            </a:endParaRPr>
          </a:p>
          <a:p>
            <a:pPr marL="0" indent="0">
              <a:buNone/>
            </a:pPr>
            <a:r>
              <a:rPr lang="fr-FR" sz="3000" dirty="0" smtClean="0">
                <a:latin typeface="Arial" panose="020B0604020202020204" pitchFamily="34" charset="0"/>
                <a:cs typeface="Arial" panose="020B0604020202020204" pitchFamily="34" charset="0"/>
              </a:rPr>
              <a:t>probabilité </a:t>
            </a:r>
            <a:r>
              <a:rPr lang="fr-FR" sz="3000" dirty="0">
                <a:latin typeface="Arial" panose="020B0604020202020204" pitchFamily="34" charset="0"/>
                <a:cs typeface="Arial" panose="020B0604020202020204" pitchFamily="34" charset="0"/>
              </a:rPr>
              <a:t>d’absence de la valeur d’une variable </a:t>
            </a:r>
            <a:r>
              <a:rPr lang="fr-FR" sz="3000" dirty="0" smtClean="0">
                <a:latin typeface="Arial" panose="020B0604020202020204" pitchFamily="34" charset="0"/>
                <a:cs typeface="Arial" panose="020B0604020202020204" pitchFamily="34" charset="0"/>
              </a:rPr>
              <a:t>indépendant des valeurs des variables observées comme inobservées</a:t>
            </a:r>
            <a:endParaRPr lang="en-US" sz="3000" dirty="0">
              <a:latin typeface="Arial" panose="020B0604020202020204" pitchFamily="34" charset="0"/>
              <a:cs typeface="Arial" panose="020B0604020202020204" pitchFamily="34" charset="0"/>
            </a:endParaRPr>
          </a:p>
          <a:p>
            <a:r>
              <a:rPr lang="fr-FR" sz="3000" b="1" dirty="0" err="1" smtClean="0">
                <a:latin typeface="Arial" panose="020B0604020202020204" pitchFamily="34" charset="0"/>
                <a:cs typeface="Arial" panose="020B0604020202020204" pitchFamily="34" charset="0"/>
              </a:rPr>
              <a:t>Missing</a:t>
            </a:r>
            <a:r>
              <a:rPr lang="fr-FR" sz="3000" b="1" dirty="0" smtClean="0">
                <a:latin typeface="Arial" panose="020B0604020202020204" pitchFamily="34" charset="0"/>
                <a:cs typeface="Arial" panose="020B0604020202020204" pitchFamily="34" charset="0"/>
              </a:rPr>
              <a:t> </a:t>
            </a:r>
            <a:r>
              <a:rPr lang="fr-FR" sz="3000" b="1" dirty="0">
                <a:latin typeface="Arial" panose="020B0604020202020204" pitchFamily="34" charset="0"/>
                <a:cs typeface="Arial" panose="020B0604020202020204" pitchFamily="34" charset="0"/>
              </a:rPr>
              <a:t>at </a:t>
            </a:r>
            <a:r>
              <a:rPr lang="fr-FR" sz="3000" b="1" dirty="0" err="1">
                <a:latin typeface="Arial" panose="020B0604020202020204" pitchFamily="34" charset="0"/>
                <a:cs typeface="Arial" panose="020B0604020202020204" pitchFamily="34" charset="0"/>
              </a:rPr>
              <a:t>random</a:t>
            </a:r>
            <a:r>
              <a:rPr lang="fr-FR" sz="3000" b="1" dirty="0">
                <a:latin typeface="Arial" panose="020B0604020202020204" pitchFamily="34" charset="0"/>
                <a:cs typeface="Arial" panose="020B0604020202020204" pitchFamily="34" charset="0"/>
              </a:rPr>
              <a:t> (MAR</a:t>
            </a:r>
            <a:r>
              <a:rPr lang="fr-FR" sz="3000" b="1" dirty="0" smtClean="0">
                <a:latin typeface="Arial" panose="020B0604020202020204" pitchFamily="34" charset="0"/>
                <a:cs typeface="Arial" panose="020B0604020202020204" pitchFamily="34" charset="0"/>
              </a:rPr>
              <a:t>) </a:t>
            </a:r>
          </a:p>
          <a:p>
            <a:pPr marL="0" indent="0">
              <a:buNone/>
            </a:pPr>
            <a:r>
              <a:rPr lang="fr-FR" sz="3000" dirty="0" smtClean="0">
                <a:latin typeface="Arial" panose="020B0604020202020204" pitchFamily="34" charset="0"/>
                <a:cs typeface="Arial" panose="020B0604020202020204" pitchFamily="34" charset="0"/>
              </a:rPr>
              <a:t>probabilité </a:t>
            </a:r>
            <a:r>
              <a:rPr lang="fr-FR" sz="3000" dirty="0">
                <a:latin typeface="Arial" panose="020B0604020202020204" pitchFamily="34" charset="0"/>
                <a:cs typeface="Arial" panose="020B0604020202020204" pitchFamily="34" charset="0"/>
              </a:rPr>
              <a:t>d’absence de la valeur d’une variable dépend des valeurs prises par d’autres variables qui ont été </a:t>
            </a:r>
            <a:r>
              <a:rPr lang="fr-FR" sz="3000" dirty="0" smtClean="0">
                <a:latin typeface="Arial" panose="020B0604020202020204" pitchFamily="34" charset="0"/>
                <a:cs typeface="Arial" panose="020B0604020202020204" pitchFamily="34" charset="0"/>
              </a:rPr>
              <a:t>observées.</a:t>
            </a:r>
          </a:p>
          <a:p>
            <a:r>
              <a:rPr lang="fr-FR" sz="3000" b="1" dirty="0" smtClean="0">
                <a:latin typeface="Arial" panose="020B0604020202020204" pitchFamily="34" charset="0"/>
                <a:cs typeface="Arial" panose="020B0604020202020204" pitchFamily="34" charset="0"/>
              </a:rPr>
              <a:t>Not </a:t>
            </a:r>
            <a:r>
              <a:rPr lang="fr-FR" sz="3000" b="1" dirty="0" err="1">
                <a:latin typeface="Arial" panose="020B0604020202020204" pitchFamily="34" charset="0"/>
                <a:cs typeface="Arial" panose="020B0604020202020204" pitchFamily="34" charset="0"/>
              </a:rPr>
              <a:t>missing</a:t>
            </a:r>
            <a:r>
              <a:rPr lang="fr-FR" sz="3000" b="1" dirty="0">
                <a:latin typeface="Arial" panose="020B0604020202020204" pitchFamily="34" charset="0"/>
                <a:cs typeface="Arial" panose="020B0604020202020204" pitchFamily="34" charset="0"/>
              </a:rPr>
              <a:t> at </a:t>
            </a:r>
            <a:r>
              <a:rPr lang="fr-FR" sz="3000" b="1" dirty="0" err="1">
                <a:latin typeface="Arial" panose="020B0604020202020204" pitchFamily="34" charset="0"/>
                <a:cs typeface="Arial" panose="020B0604020202020204" pitchFamily="34" charset="0"/>
              </a:rPr>
              <a:t>random</a:t>
            </a:r>
            <a:r>
              <a:rPr lang="fr-FR" sz="3000" b="1" dirty="0">
                <a:latin typeface="Arial" panose="020B0604020202020204" pitchFamily="34" charset="0"/>
                <a:cs typeface="Arial" panose="020B0604020202020204" pitchFamily="34" charset="0"/>
              </a:rPr>
              <a:t> (NMAR</a:t>
            </a:r>
            <a:r>
              <a:rPr lang="fr-FR" sz="3000" b="1" dirty="0" smtClean="0">
                <a:latin typeface="Arial" panose="020B0604020202020204" pitchFamily="34" charset="0"/>
                <a:cs typeface="Arial" panose="020B0604020202020204" pitchFamily="34" charset="0"/>
              </a:rPr>
              <a:t>) </a:t>
            </a:r>
          </a:p>
          <a:p>
            <a:pPr marL="0" indent="0">
              <a:buNone/>
            </a:pPr>
            <a:r>
              <a:rPr lang="fr-FR" sz="3000" dirty="0" smtClean="0">
                <a:latin typeface="Arial" panose="020B0604020202020204" pitchFamily="34" charset="0"/>
                <a:cs typeface="Arial" panose="020B0604020202020204" pitchFamily="34" charset="0"/>
              </a:rPr>
              <a:t>probabilité </a:t>
            </a:r>
            <a:r>
              <a:rPr lang="fr-FR" sz="3000" dirty="0">
                <a:latin typeface="Arial" panose="020B0604020202020204" pitchFamily="34" charset="0"/>
                <a:cs typeface="Arial" panose="020B0604020202020204" pitchFamily="34" charset="0"/>
              </a:rPr>
              <a:t>d’absence de la valeur d’une variable dépend de variables qui n’ont pas été observées</a:t>
            </a:r>
          </a:p>
          <a:p>
            <a:pPr marL="457200" lvl="1" indent="0">
              <a:buNone/>
            </a:pPr>
            <a:endParaRPr lang="fr-FR" dirty="0" smtClean="0"/>
          </a:p>
          <a:p>
            <a:pPr marL="0" indent="0">
              <a:buNone/>
            </a:pPr>
            <a:endParaRPr lang="fr-FR" dirty="0"/>
          </a:p>
        </p:txBody>
      </p:sp>
    </p:spTree>
    <p:extLst>
      <p:ext uri="{BB962C8B-B14F-4D97-AF65-F5344CB8AC3E}">
        <p14:creationId xmlns:p14="http://schemas.microsoft.com/office/powerpoint/2010/main" val="14996065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data préparation : valeurs manquantes </a:t>
            </a:r>
            <a:r>
              <a:rPr lang="fr-FR" sz="3200" b="1" dirty="0" smtClean="0">
                <a:latin typeface="Arial" panose="020B0604020202020204" pitchFamily="34" charset="0"/>
                <a:cs typeface="Arial" panose="020B0604020202020204" pitchFamily="34" charset="0"/>
              </a:rPr>
              <a:t>(2)</a:t>
            </a:r>
            <a:endParaRPr lang="fr-FR" sz="3200" dirty="0"/>
          </a:p>
        </p:txBody>
      </p:sp>
      <p:sp>
        <p:nvSpPr>
          <p:cNvPr id="3" name="Espace réservé du contenu 2"/>
          <p:cNvSpPr>
            <a:spLocks noGrp="1"/>
          </p:cNvSpPr>
          <p:nvPr>
            <p:ph idx="1"/>
          </p:nvPr>
        </p:nvSpPr>
        <p:spPr/>
        <p:txBody>
          <a:bodyPr/>
          <a:lstStyle/>
          <a:p>
            <a:r>
              <a:rPr lang="fr-FR" dirty="0" smtClean="0">
                <a:latin typeface="Arial" panose="020B0604020202020204" pitchFamily="34" charset="0"/>
                <a:cs typeface="Arial" panose="020B0604020202020204" pitchFamily="34" charset="0"/>
              </a:rPr>
              <a:t>Méthodes « basiques »</a:t>
            </a:r>
          </a:p>
          <a:p>
            <a:pPr lvl="1"/>
            <a:r>
              <a:rPr lang="fr-FR" dirty="0" smtClean="0">
                <a:latin typeface="Arial" panose="020B0604020202020204" pitchFamily="34" charset="0"/>
                <a:cs typeface="Arial" panose="020B0604020202020204" pitchFamily="34" charset="0"/>
              </a:rPr>
              <a:t>Imputation par </a:t>
            </a:r>
            <a:r>
              <a:rPr lang="fr-FR" dirty="0">
                <a:latin typeface="Arial" panose="020B0604020202020204" pitchFamily="34" charset="0"/>
                <a:cs typeface="Arial" panose="020B0604020202020204" pitchFamily="34" charset="0"/>
              </a:rPr>
              <a:t>la </a:t>
            </a:r>
            <a:r>
              <a:rPr lang="fr-FR" dirty="0" smtClean="0">
                <a:latin typeface="Arial" panose="020B0604020202020204" pitchFamily="34" charset="0"/>
                <a:cs typeface="Arial" panose="020B0604020202020204" pitchFamily="34" charset="0"/>
              </a:rPr>
              <a:t>moyenne ou la médiane</a:t>
            </a:r>
          </a:p>
          <a:p>
            <a:pPr lvl="1"/>
            <a:r>
              <a:rPr lang="fr-FR" dirty="0" smtClean="0">
                <a:latin typeface="Arial" panose="020B0604020202020204" pitchFamily="34" charset="0"/>
                <a:cs typeface="Arial" panose="020B0604020202020204" pitchFamily="34" charset="0"/>
              </a:rPr>
              <a:t>Imputation </a:t>
            </a:r>
            <a:r>
              <a:rPr lang="fr-FR" dirty="0">
                <a:latin typeface="Arial" panose="020B0604020202020204" pitchFamily="34" charset="0"/>
                <a:cs typeface="Arial" panose="020B0604020202020204" pitchFamily="34" charset="0"/>
              </a:rPr>
              <a:t>par </a:t>
            </a:r>
            <a:r>
              <a:rPr lang="fr-FR" dirty="0" smtClean="0">
                <a:latin typeface="Arial" panose="020B0604020202020204" pitchFamily="34" charset="0"/>
                <a:cs typeface="Arial" panose="020B0604020202020204" pitchFamily="34" charset="0"/>
              </a:rPr>
              <a:t>la valeur la plus fréquente </a:t>
            </a:r>
          </a:p>
          <a:p>
            <a:pPr lvl="1"/>
            <a:r>
              <a:rPr lang="fr-FR" dirty="0" smtClean="0">
                <a:latin typeface="Arial" panose="020B0604020202020204" pitchFamily="34" charset="0"/>
                <a:cs typeface="Arial" panose="020B0604020202020204" pitchFamily="34" charset="0"/>
              </a:rPr>
              <a:t>Imputation par interpolation linéaire</a:t>
            </a:r>
          </a:p>
          <a:p>
            <a:r>
              <a:rPr lang="fr-FR" dirty="0" smtClean="0">
                <a:latin typeface="Arial" panose="020B0604020202020204" pitchFamily="34" charset="0"/>
                <a:cs typeface="Arial" panose="020B0604020202020204" pitchFamily="34" charset="0"/>
              </a:rPr>
              <a:t>Méthodes plus sérieuses : librairies </a:t>
            </a:r>
            <a:r>
              <a:rPr lang="fr-FR" dirty="0" smtClean="0">
                <a:latin typeface="Arial" panose="020B0604020202020204" pitchFamily="34" charset="0"/>
                <a:cs typeface="Arial" panose="020B0604020202020204" pitchFamily="34" charset="0"/>
                <a:hlinkClick r:id="rId2"/>
              </a:rPr>
              <a:t>fancyimpute</a:t>
            </a:r>
            <a:r>
              <a:rPr lang="fr-FR" dirty="0" smtClean="0">
                <a:latin typeface="Arial" panose="020B0604020202020204" pitchFamily="34" charset="0"/>
                <a:cs typeface="Arial" panose="020B0604020202020204" pitchFamily="34" charset="0"/>
              </a:rPr>
              <a:t>,</a:t>
            </a:r>
            <a:r>
              <a:rPr lang="fr-FR" dirty="0">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hlinkClick r:id="rId3"/>
              </a:rPr>
              <a:t>Impyute</a:t>
            </a:r>
            <a:endParaRPr lang="fr-FR" dirty="0">
              <a:latin typeface="Arial" panose="020B0604020202020204" pitchFamily="34" charset="0"/>
              <a:cs typeface="Arial" panose="020B0604020202020204" pitchFamily="34" charset="0"/>
            </a:endParaRPr>
          </a:p>
          <a:p>
            <a:pPr lvl="1"/>
            <a:endParaRPr lang="fr-FR" dirty="0"/>
          </a:p>
          <a:p>
            <a:endParaRPr lang="fr-FR" dirty="0" smtClean="0"/>
          </a:p>
          <a:p>
            <a:pPr lvl="1"/>
            <a:endParaRPr lang="fr-FR" dirty="0"/>
          </a:p>
        </p:txBody>
      </p:sp>
    </p:spTree>
    <p:extLst>
      <p:ext uri="{BB962C8B-B14F-4D97-AF65-F5344CB8AC3E}">
        <p14:creationId xmlns:p14="http://schemas.microsoft.com/office/powerpoint/2010/main" val="1176725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data préparation </a:t>
            </a:r>
            <a:r>
              <a:rPr lang="fr-FR" sz="3200" b="1" dirty="0" smtClean="0">
                <a:latin typeface="Arial" panose="020B0604020202020204" pitchFamily="34" charset="0"/>
                <a:cs typeface="Arial" panose="020B0604020202020204" pitchFamily="34" charset="0"/>
              </a:rPr>
              <a:t>: traitement données</a:t>
            </a:r>
            <a:endParaRPr lang="fr-FR" sz="3200" dirty="0"/>
          </a:p>
        </p:txBody>
      </p:sp>
      <p:sp>
        <p:nvSpPr>
          <p:cNvPr id="3" name="Espace réservé du contenu 2"/>
          <p:cNvSpPr>
            <a:spLocks noGrp="1"/>
          </p:cNvSpPr>
          <p:nvPr>
            <p:ph idx="1"/>
          </p:nvPr>
        </p:nvSpPr>
        <p:spPr>
          <a:xfrm>
            <a:off x="251520" y="1600200"/>
            <a:ext cx="8784976" cy="4525963"/>
          </a:xfrm>
        </p:spPr>
        <p:txBody>
          <a:bodyPr>
            <a:normAutofit lnSpcReduction="10000"/>
          </a:bodyPr>
          <a:lstStyle/>
          <a:p>
            <a:r>
              <a:rPr lang="fr-FR" dirty="0" smtClean="0">
                <a:latin typeface="Arial" panose="020B0604020202020204" pitchFamily="34" charset="0"/>
                <a:cs typeface="Arial" panose="020B0604020202020204" pitchFamily="34" charset="0"/>
              </a:rPr>
              <a:t>Filtres colonnes</a:t>
            </a:r>
          </a:p>
          <a:p>
            <a:r>
              <a:rPr lang="fr-FR" dirty="0" smtClean="0">
                <a:latin typeface="Arial" panose="020B0604020202020204" pitchFamily="34" charset="0"/>
                <a:cs typeface="Arial" panose="020B0604020202020204" pitchFamily="34" charset="0"/>
              </a:rPr>
              <a:t>Filtres lignes sur conditions</a:t>
            </a:r>
          </a:p>
          <a:p>
            <a:r>
              <a:rPr lang="fr-FR" dirty="0" smtClean="0">
                <a:latin typeface="Arial" panose="020B0604020202020204" pitchFamily="34" charset="0"/>
                <a:cs typeface="Arial" panose="020B0604020202020204" pitchFamily="34" charset="0"/>
              </a:rPr>
              <a:t>Sélection/</a:t>
            </a:r>
            <a:r>
              <a:rPr lang="fr-FR" dirty="0" err="1" smtClean="0">
                <a:latin typeface="Arial" panose="020B0604020202020204" pitchFamily="34" charset="0"/>
                <a:cs typeface="Arial" panose="020B0604020202020204" pitchFamily="34" charset="0"/>
              </a:rPr>
              <a:t>slicing</a:t>
            </a:r>
            <a:r>
              <a:rPr lang="fr-FR" dirty="0" smtClean="0">
                <a:latin typeface="Arial" panose="020B0604020202020204" pitchFamily="34" charset="0"/>
                <a:cs typeface="Arial" panose="020B0604020202020204" pitchFamily="34" charset="0"/>
              </a:rPr>
              <a:t> comme avec </a:t>
            </a:r>
            <a:r>
              <a:rPr lang="fr-FR" dirty="0" err="1" smtClean="0">
                <a:latin typeface="Arial" panose="020B0604020202020204" pitchFamily="34" charset="0"/>
                <a:cs typeface="Arial" panose="020B0604020202020204" pitchFamily="34" charset="0"/>
              </a:rPr>
              <a:t>numpy</a:t>
            </a:r>
            <a:r>
              <a:rPr lang="fr-FR" dirty="0" smtClean="0">
                <a:latin typeface="Arial" panose="020B0604020202020204" pitchFamily="34" charset="0"/>
                <a:cs typeface="Arial" panose="020B0604020202020204" pitchFamily="34" charset="0"/>
              </a:rPr>
              <a:t> avec </a:t>
            </a:r>
            <a:r>
              <a:rPr lang="fr-FR" dirty="0" err="1" smtClean="0">
                <a:latin typeface="Arial" panose="020B0604020202020204" pitchFamily="34" charset="0"/>
                <a:cs typeface="Arial" panose="020B0604020202020204" pitchFamily="34" charset="0"/>
              </a:rPr>
              <a:t>loc</a:t>
            </a:r>
            <a:r>
              <a:rPr lang="fr-FR" dirty="0" smtClean="0">
                <a:latin typeface="Arial" panose="020B0604020202020204" pitchFamily="34" charset="0"/>
                <a:cs typeface="Arial" panose="020B0604020202020204" pitchFamily="34" charset="0"/>
              </a:rPr>
              <a:t>/</a:t>
            </a:r>
            <a:r>
              <a:rPr lang="fr-FR" dirty="0" err="1" smtClean="0">
                <a:latin typeface="Arial" panose="020B0604020202020204" pitchFamily="34" charset="0"/>
                <a:cs typeface="Arial" panose="020B0604020202020204" pitchFamily="34" charset="0"/>
              </a:rPr>
              <a:t>iloc</a:t>
            </a:r>
            <a:r>
              <a:rPr lang="fr-FR" dirty="0" smtClean="0">
                <a:latin typeface="Arial" panose="020B0604020202020204" pitchFamily="34" charset="0"/>
                <a:cs typeface="Arial" panose="020B0604020202020204" pitchFamily="34" charset="0"/>
              </a:rPr>
              <a:t> sur positions</a:t>
            </a:r>
          </a:p>
          <a:p>
            <a:r>
              <a:rPr lang="fr-FR" dirty="0" smtClean="0">
                <a:latin typeface="Arial" panose="020B0604020202020204" pitchFamily="34" charset="0"/>
                <a:cs typeface="Arial" panose="020B0604020202020204" pitchFamily="34" charset="0"/>
              </a:rPr>
              <a:t>Combiner les filtres</a:t>
            </a:r>
          </a:p>
          <a:p>
            <a:r>
              <a:rPr lang="fr-FR" dirty="0" smtClean="0">
                <a:latin typeface="Arial" panose="020B0604020202020204" pitchFamily="34" charset="0"/>
                <a:cs typeface="Arial" panose="020B0604020202020204" pitchFamily="34" charset="0"/>
              </a:rPr>
              <a:t>Opérations sur les colonnes</a:t>
            </a:r>
          </a:p>
          <a:p>
            <a:r>
              <a:rPr lang="fr-FR" dirty="0" smtClean="0">
                <a:latin typeface="Arial" panose="020B0604020202020204" pitchFamily="34" charset="0"/>
                <a:cs typeface="Arial" panose="020B0604020202020204" pitchFamily="34" charset="0"/>
              </a:rPr>
              <a:t>Concaténer des </a:t>
            </a:r>
            <a:r>
              <a:rPr lang="fr-FR" dirty="0" err="1" smtClean="0">
                <a:latin typeface="Arial" panose="020B0604020202020204" pitchFamily="34" charset="0"/>
                <a:cs typeface="Arial" panose="020B0604020202020204" pitchFamily="34" charset="0"/>
              </a:rPr>
              <a:t>dataframes</a:t>
            </a:r>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rPr>
              <a:t>Jointures de </a:t>
            </a:r>
            <a:r>
              <a:rPr lang="fr-FR" dirty="0" err="1">
                <a:latin typeface="Arial" panose="020B0604020202020204" pitchFamily="34" charset="0"/>
                <a:cs typeface="Arial" panose="020B0604020202020204" pitchFamily="34" charset="0"/>
              </a:rPr>
              <a:t>dataframes</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7576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data préparation </a:t>
            </a:r>
            <a:r>
              <a:rPr lang="fr-FR" sz="3200" b="1" dirty="0" smtClean="0">
                <a:latin typeface="Arial" panose="020B0604020202020204" pitchFamily="34" charset="0"/>
                <a:cs typeface="Arial" panose="020B0604020202020204" pitchFamily="34" charset="0"/>
              </a:rPr>
              <a:t>: jointures</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612" y="1484784"/>
            <a:ext cx="2457450" cy="1657350"/>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11" y="1484784"/>
            <a:ext cx="2458800" cy="1744666"/>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672" y="4124672"/>
            <a:ext cx="2457450" cy="1657350"/>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3311" y="4162425"/>
            <a:ext cx="2457450" cy="1657350"/>
          </a:xfrm>
          <a:prstGeom prst="rect">
            <a:avLst/>
          </a:prstGeom>
        </p:spPr>
      </p:pic>
      <p:sp>
        <p:nvSpPr>
          <p:cNvPr id="8" name="ZoneTexte 7"/>
          <p:cNvSpPr txBox="1"/>
          <p:nvPr/>
        </p:nvSpPr>
        <p:spPr>
          <a:xfrm>
            <a:off x="1686679" y="3252967"/>
            <a:ext cx="233039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how='</a:t>
            </a:r>
            <a:r>
              <a:rPr lang="fr-FR" b="1" dirty="0" err="1">
                <a:latin typeface="Arial" panose="020B0604020202020204" pitchFamily="34" charset="0"/>
                <a:cs typeface="Arial" panose="020B0604020202020204" pitchFamily="34" charset="0"/>
              </a:rPr>
              <a:t>inner</a:t>
            </a:r>
            <a:r>
              <a:rPr lang="fr-FR" b="1" dirty="0">
                <a:latin typeface="Arial" panose="020B0604020202020204" pitchFamily="34" charset="0"/>
                <a:cs typeface="Arial" panose="020B0604020202020204" pitchFamily="34" charset="0"/>
              </a:rPr>
              <a:t>'</a:t>
            </a:r>
          </a:p>
        </p:txBody>
      </p:sp>
      <p:sp>
        <p:nvSpPr>
          <p:cNvPr id="9" name="ZoneTexte 8"/>
          <p:cNvSpPr txBox="1"/>
          <p:nvPr/>
        </p:nvSpPr>
        <p:spPr>
          <a:xfrm>
            <a:off x="5434122" y="3316342"/>
            <a:ext cx="2330390" cy="369332"/>
          </a:xfrm>
          <a:prstGeom prst="rect">
            <a:avLst/>
          </a:prstGeom>
          <a:noFill/>
        </p:spPr>
        <p:txBody>
          <a:bodyPr wrap="square" rtlCol="0">
            <a:spAutoFit/>
          </a:bodyPr>
          <a:lstStyle/>
          <a:p>
            <a:r>
              <a:rPr lang="fr-FR" b="1" dirty="0" smtClean="0">
                <a:latin typeface="Arial" panose="020B0604020202020204" pitchFamily="34" charset="0"/>
                <a:cs typeface="Arial" panose="020B0604020202020204" pitchFamily="34" charset="0"/>
              </a:rPr>
              <a:t>how=</a:t>
            </a:r>
            <a:r>
              <a:rPr lang="fr-FR" b="1" dirty="0" err="1" smtClean="0">
                <a:latin typeface="Arial" panose="020B0604020202020204" pitchFamily="34" charset="0"/>
                <a:cs typeface="Arial" panose="020B0604020202020204" pitchFamily="34" charset="0"/>
              </a:rPr>
              <a:t>left</a:t>
            </a:r>
            <a:r>
              <a:rPr lang="fr-FR" b="1" dirty="0" smtClean="0">
                <a:latin typeface="Arial" panose="020B0604020202020204" pitchFamily="34" charset="0"/>
                <a:cs typeface="Arial" panose="020B0604020202020204" pitchFamily="34" charset="0"/>
              </a:rPr>
              <a:t>'</a:t>
            </a:r>
            <a:endParaRPr lang="fr-FR" b="1" dirty="0">
              <a:latin typeface="Arial" panose="020B0604020202020204" pitchFamily="34" charset="0"/>
              <a:cs typeface="Arial" panose="020B0604020202020204" pitchFamily="34" charset="0"/>
            </a:endParaRPr>
          </a:p>
        </p:txBody>
      </p:sp>
      <p:sp>
        <p:nvSpPr>
          <p:cNvPr id="10" name="ZoneTexte 9"/>
          <p:cNvSpPr txBox="1"/>
          <p:nvPr/>
        </p:nvSpPr>
        <p:spPr>
          <a:xfrm>
            <a:off x="1668601" y="6007798"/>
            <a:ext cx="2330390" cy="369332"/>
          </a:xfrm>
          <a:prstGeom prst="rect">
            <a:avLst/>
          </a:prstGeom>
          <a:noFill/>
        </p:spPr>
        <p:txBody>
          <a:bodyPr wrap="square" rtlCol="0">
            <a:spAutoFit/>
          </a:bodyPr>
          <a:lstStyle/>
          <a:p>
            <a:r>
              <a:rPr lang="fr-FR" b="1" dirty="0" smtClean="0">
                <a:latin typeface="Arial" panose="020B0604020202020204" pitchFamily="34" charset="0"/>
                <a:cs typeface="Arial" panose="020B0604020202020204" pitchFamily="34" charset="0"/>
              </a:rPr>
              <a:t>how=right'</a:t>
            </a:r>
            <a:endParaRPr lang="fr-FR" b="1" dirty="0">
              <a:latin typeface="Arial" panose="020B0604020202020204" pitchFamily="34" charset="0"/>
              <a:cs typeface="Arial" panose="020B0604020202020204" pitchFamily="34" charset="0"/>
            </a:endParaRPr>
          </a:p>
        </p:txBody>
      </p:sp>
      <p:sp>
        <p:nvSpPr>
          <p:cNvPr id="11" name="ZoneTexte 10"/>
          <p:cNvSpPr txBox="1"/>
          <p:nvPr/>
        </p:nvSpPr>
        <p:spPr>
          <a:xfrm>
            <a:off x="5303311" y="6007798"/>
            <a:ext cx="233039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how</a:t>
            </a:r>
            <a:r>
              <a:rPr lang="fr-FR" b="1" dirty="0" smtClean="0">
                <a:latin typeface="Arial" panose="020B0604020202020204" pitchFamily="34" charset="0"/>
                <a:cs typeface="Arial" panose="020B0604020202020204" pitchFamily="34" charset="0"/>
              </a:rPr>
              <a:t>=‘</a:t>
            </a:r>
            <a:r>
              <a:rPr lang="fr-FR" b="1" dirty="0" err="1" smtClean="0">
                <a:latin typeface="Arial" panose="020B0604020202020204" pitchFamily="34" charset="0"/>
                <a:cs typeface="Arial" panose="020B0604020202020204" pitchFamily="34" charset="0"/>
              </a:rPr>
              <a:t>outer</a:t>
            </a:r>
            <a:r>
              <a:rPr lang="fr-FR" b="1" dirty="0" smtClean="0">
                <a:latin typeface="Arial" panose="020B0604020202020204" pitchFamily="34" charset="0"/>
                <a:cs typeface="Arial" panose="020B0604020202020204" pitchFamily="34" charset="0"/>
              </a:rPr>
              <a:t>'</a:t>
            </a:r>
            <a:endParaRPr lang="fr-FR"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583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Imports/exports/sauvegardes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normAutofit lnSpcReduction="10000"/>
          </a:bodyPr>
          <a:lstStyle/>
          <a:p>
            <a:r>
              <a:rPr lang="fr-FR" dirty="0" smtClean="0">
                <a:latin typeface="Arial" panose="020B0604020202020204" pitchFamily="34" charset="0"/>
                <a:cs typeface="Arial" panose="020B0604020202020204" pitchFamily="34" charset="0"/>
              </a:rPr>
              <a:t>Imports/exports</a:t>
            </a:r>
          </a:p>
          <a:p>
            <a:pPr lvl="1"/>
            <a:r>
              <a:rPr lang="fr-FR" dirty="0" smtClean="0">
                <a:latin typeface="Arial" panose="020B0604020202020204" pitchFamily="34" charset="0"/>
                <a:cs typeface="Arial" panose="020B0604020202020204" pitchFamily="34" charset="0"/>
              </a:rPr>
              <a:t>De nombreux formats acceptés</a:t>
            </a:r>
          </a:p>
          <a:p>
            <a:pPr lvl="1"/>
            <a:r>
              <a:rPr lang="fr-FR" dirty="0" smtClean="0">
                <a:latin typeface="Arial" panose="020B0604020202020204" pitchFamily="34" charset="0"/>
                <a:cs typeface="Arial" panose="020B0604020202020204" pitchFamily="34" charset="0"/>
              </a:rPr>
              <a:t>Dont import de tables SAS</a:t>
            </a:r>
          </a:p>
          <a:p>
            <a:pPr lvl="1"/>
            <a:r>
              <a:rPr lang="fr-FR" dirty="0" smtClean="0">
                <a:latin typeface="Arial" panose="020B0604020202020204" pitchFamily="34" charset="0"/>
                <a:cs typeface="Arial" panose="020B0604020202020204" pitchFamily="34" charset="0"/>
              </a:rPr>
              <a:t>Et </a:t>
            </a:r>
            <a:r>
              <a:rPr lang="fr-FR" dirty="0" smtClean="0">
                <a:latin typeface="Arial" panose="020B0604020202020204" pitchFamily="34" charset="0"/>
                <a:cs typeface="Arial" panose="020B0604020202020204" pitchFamily="34" charset="0"/>
                <a:hlinkClick r:id="rId2"/>
              </a:rPr>
              <a:t>possible de faire exports/imports depuis base de données (table ou requête SQL).</a:t>
            </a:r>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rPr>
              <a:t>Sauvegardes</a:t>
            </a:r>
          </a:p>
          <a:p>
            <a:pPr lvl="1"/>
            <a:r>
              <a:rPr lang="fr-FR" dirty="0" smtClean="0">
                <a:latin typeface="Arial" panose="020B0604020202020204" pitchFamily="34" charset="0"/>
                <a:cs typeface="Arial" panose="020B0604020202020204" pitchFamily="34" charset="0"/>
                <a:hlinkClick r:id="rId3"/>
              </a:rPr>
              <a:t>HDF5</a:t>
            </a:r>
            <a:endParaRPr lang="fr-FR" dirty="0" smtClean="0">
              <a:latin typeface="Arial" panose="020B0604020202020204" pitchFamily="34" charset="0"/>
              <a:cs typeface="Arial" panose="020B0604020202020204" pitchFamily="34" charset="0"/>
            </a:endParaRPr>
          </a:p>
          <a:p>
            <a:pPr lvl="1"/>
            <a:r>
              <a:rPr lang="fr-FR" dirty="0" smtClean="0">
                <a:latin typeface="Arial" panose="020B0604020202020204" pitchFamily="34" charset="0"/>
                <a:cs typeface="Arial" panose="020B0604020202020204" pitchFamily="34" charset="0"/>
                <a:hlinkClick r:id="rId4"/>
              </a:rPr>
              <a:t>Nouveau format </a:t>
            </a:r>
            <a:r>
              <a:rPr lang="fr-FR" dirty="0" err="1" smtClean="0">
                <a:latin typeface="Arial" panose="020B0604020202020204" pitchFamily="34" charset="0"/>
                <a:cs typeface="Arial" panose="020B0604020202020204" pitchFamily="34" charset="0"/>
                <a:hlinkClick r:id="rId4"/>
              </a:rPr>
              <a:t>feather</a:t>
            </a:r>
            <a:r>
              <a:rPr lang="fr-FR" dirty="0" smtClean="0">
                <a:latin typeface="Arial" panose="020B0604020202020204" pitchFamily="34" charset="0"/>
                <a:cs typeface="Arial" panose="020B0604020202020204" pitchFamily="34" charset="0"/>
                <a:hlinkClick r:id="rId4"/>
              </a:rPr>
              <a:t> </a:t>
            </a:r>
            <a:r>
              <a:rPr lang="fr-FR" dirty="0" smtClean="0">
                <a:latin typeface="Arial" panose="020B0604020202020204" pitchFamily="34" charset="0"/>
                <a:cs typeface="Arial" panose="020B0604020202020204" pitchFamily="34" charset="0"/>
              </a:rPr>
              <a:t>: plus rapide et </a:t>
            </a:r>
            <a:r>
              <a:rPr lang="fr-FR" dirty="0" err="1" smtClean="0">
                <a:latin typeface="Arial" panose="020B0604020202020204" pitchFamily="34" charset="0"/>
                <a:cs typeface="Arial" panose="020B0604020202020204" pitchFamily="34" charset="0"/>
              </a:rPr>
              <a:t>co</a:t>
            </a:r>
            <a:r>
              <a:rPr lang="fr-FR" dirty="0" smtClean="0">
                <a:latin typeface="Arial" panose="020B0604020202020204" pitchFamily="34" charset="0"/>
                <a:cs typeface="Arial" panose="020B0604020202020204" pitchFamily="34" charset="0"/>
              </a:rPr>
              <a:t>-développé  par équipes python et R</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13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685800" y="2130425"/>
            <a:ext cx="7772400" cy="2306687"/>
          </a:xfrm>
        </p:spPr>
        <p:txBody>
          <a:bodyPr>
            <a:normAutofit/>
          </a:bodyPr>
          <a:lstStyle/>
          <a:p>
            <a:r>
              <a:rPr lang="fr-FR" b="1" dirty="0">
                <a:solidFill>
                  <a:srgbClr val="7030A0"/>
                </a:solidFill>
                <a:latin typeface="Arial" panose="020B0604020202020204" pitchFamily="34" charset="0"/>
                <a:cs typeface="Arial" panose="020B0604020202020204" pitchFamily="34" charset="0"/>
              </a:rPr>
              <a:t>Partie </a:t>
            </a:r>
            <a:r>
              <a:rPr lang="fr-FR" b="1" dirty="0" smtClean="0">
                <a:solidFill>
                  <a:srgbClr val="7030A0"/>
                </a:solidFill>
                <a:latin typeface="Arial" panose="020B0604020202020204" pitchFamily="34" charset="0"/>
                <a:cs typeface="Arial" panose="020B0604020202020204" pitchFamily="34" charset="0"/>
              </a:rPr>
              <a:t>4 </a:t>
            </a:r>
            <a:r>
              <a:rPr lang="fr-FR" b="1" dirty="0">
                <a:solidFill>
                  <a:srgbClr val="7030A0"/>
                </a:solidFill>
                <a:latin typeface="Arial" panose="020B0604020202020204" pitchFamily="34" charset="0"/>
                <a:cs typeface="Arial" panose="020B0604020202020204" pitchFamily="34" charset="0"/>
              </a:rPr>
              <a:t>: </a:t>
            </a:r>
            <a:r>
              <a:rPr lang="fr-FR" b="1" dirty="0" smtClean="0">
                <a:solidFill>
                  <a:srgbClr val="7030A0"/>
                </a:solidFill>
                <a:latin typeface="Arial" panose="020B0604020202020204" pitchFamily="34" charset="0"/>
                <a:cs typeface="Arial" panose="020B0604020202020204" pitchFamily="34" charset="0"/>
              </a:rPr>
              <a:t>statistiques descriptives et graphiques </a:t>
            </a:r>
            <a:r>
              <a:rPr lang="fr-FR" b="1" dirty="0">
                <a:solidFill>
                  <a:srgbClr val="7030A0"/>
                </a:solidFill>
                <a:latin typeface="Arial" panose="020B0604020202020204" pitchFamily="34" charset="0"/>
                <a:cs typeface="Arial" panose="020B0604020202020204" pitchFamily="34" charset="0"/>
              </a:rPr>
              <a:t>avec Python</a:t>
            </a:r>
            <a:endParaRPr lang="fr-FR" dirty="0"/>
          </a:p>
        </p:txBody>
      </p:sp>
    </p:spTree>
    <p:extLst>
      <p:ext uri="{BB962C8B-B14F-4D97-AF65-F5344CB8AC3E}">
        <p14:creationId xmlns:p14="http://schemas.microsoft.com/office/powerpoint/2010/main" val="222403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normAutofit/>
          </a:bodyPr>
          <a:lstStyle/>
          <a:p>
            <a:r>
              <a:rPr lang="fr-FR" sz="3200" b="1" dirty="0">
                <a:latin typeface="Arial" panose="020B0604020202020204" pitchFamily="34" charset="0"/>
                <a:cs typeface="Arial" panose="020B0604020202020204" pitchFamily="34" charset="0"/>
              </a:rPr>
              <a:t>Pourquoi s’intéresser à Python?</a:t>
            </a:r>
          </a:p>
        </p:txBody>
      </p:sp>
      <p:sp>
        <p:nvSpPr>
          <p:cNvPr id="3" name="Espace réservé du contenu 2"/>
          <p:cNvSpPr>
            <a:spLocks noGrp="1"/>
          </p:cNvSpPr>
          <p:nvPr>
            <p:ph idx="1"/>
          </p:nvPr>
        </p:nvSpPr>
        <p:spPr>
          <a:xfrm>
            <a:off x="457200" y="980728"/>
            <a:ext cx="8435280" cy="5877272"/>
          </a:xfrm>
        </p:spPr>
        <p:txBody>
          <a:bodyPr>
            <a:normAutofit fontScale="85000" lnSpcReduction="20000"/>
          </a:bodyPr>
          <a:lstStyle/>
          <a:p>
            <a:r>
              <a:rPr lang="fr-FR" sz="2800" b="1" dirty="0">
                <a:latin typeface="Arial" panose="020B0604020202020204" pitchFamily="34" charset="0"/>
                <a:cs typeface="Arial" panose="020B0604020202020204" pitchFamily="34" charset="0"/>
              </a:rPr>
              <a:t>Index TIOBE </a:t>
            </a:r>
          </a:p>
          <a:p>
            <a:pPr lvl="1"/>
            <a:r>
              <a:rPr lang="fr-FR" sz="2100" dirty="0">
                <a:latin typeface="Arial" panose="020B0604020202020204" pitchFamily="34" charset="0"/>
                <a:cs typeface="Arial" panose="020B0604020202020204" pitchFamily="34" charset="0"/>
              </a:rPr>
              <a:t>Python en 3</a:t>
            </a:r>
            <a:r>
              <a:rPr lang="fr-FR" sz="2100" baseline="30000" dirty="0">
                <a:latin typeface="Arial" panose="020B0604020202020204" pitchFamily="34" charset="0"/>
                <a:cs typeface="Arial" panose="020B0604020202020204" pitchFamily="34" charset="0"/>
              </a:rPr>
              <a:t>e</a:t>
            </a:r>
            <a:r>
              <a:rPr lang="fr-FR" sz="2100" dirty="0">
                <a:latin typeface="Arial" panose="020B0604020202020204" pitchFamily="34" charset="0"/>
                <a:cs typeface="Arial" panose="020B0604020202020204" pitchFamily="34" charset="0"/>
              </a:rPr>
              <a:t> place (derrière java et C)</a:t>
            </a:r>
          </a:p>
          <a:p>
            <a:pPr lvl="1"/>
            <a:r>
              <a:rPr lang="fr-FR" sz="2100" dirty="0">
                <a:latin typeface="Arial" panose="020B0604020202020204" pitchFamily="34" charset="0"/>
                <a:cs typeface="Arial" panose="020B0604020202020204" pitchFamily="34" charset="0"/>
              </a:rPr>
              <a:t>Python langage de l'année 2018 : </a:t>
            </a:r>
            <a:r>
              <a:rPr lang="fr-FR" sz="2100" i="1" dirty="0">
                <a:latin typeface="Arial" panose="020B0604020202020204" pitchFamily="34" charset="0"/>
                <a:cs typeface="Arial" panose="020B0604020202020204" pitchFamily="34" charset="0"/>
              </a:rPr>
              <a:t>a gagné le plus de points de classement en 2018 par rapport à tous les autres langages</a:t>
            </a:r>
          </a:p>
          <a:p>
            <a:pPr lvl="1"/>
            <a:r>
              <a:rPr lang="fr-FR" sz="2100" dirty="0">
                <a:latin typeface="Arial" panose="020B0604020202020204" pitchFamily="34" charset="0"/>
                <a:cs typeface="Arial" panose="020B0604020202020204" pitchFamily="34" charset="0"/>
              </a:rPr>
              <a:t>« Depuis près de 20 ans, C, C ++ et Java figurent systématiquement dans le top 3, loin devant le reste du peloton. Python rejoint ces 3 langages maintenant. De nos jours, c’est le langage le plus enseigné dans les universités. Il est numéro un dans le domaine statistique, numéro un en programmation d’IA, numéro un en rédaction de scripts et numéro un en tests de système d’écriture. En outre, Python est également un chef de file de la programmation Web et de l’informatique scientifique ».</a:t>
            </a:r>
          </a:p>
          <a:p>
            <a:r>
              <a:rPr lang="fr-FR" sz="2800" b="1" dirty="0">
                <a:latin typeface="Arial" panose="020B0604020202020204" pitchFamily="34" charset="0"/>
                <a:cs typeface="Arial" panose="020B0604020202020204" pitchFamily="34" charset="0"/>
              </a:rPr>
              <a:t>Classement Institute of </a:t>
            </a:r>
            <a:r>
              <a:rPr lang="fr-FR" sz="2800" b="1" dirty="0" err="1">
                <a:latin typeface="Arial" panose="020B0604020202020204" pitchFamily="34" charset="0"/>
                <a:cs typeface="Arial" panose="020B0604020202020204" pitchFamily="34" charset="0"/>
              </a:rPr>
              <a:t>Electrical</a:t>
            </a:r>
            <a:r>
              <a:rPr lang="fr-FR" sz="2800" b="1" dirty="0">
                <a:latin typeface="Arial" panose="020B0604020202020204" pitchFamily="34" charset="0"/>
                <a:cs typeface="Arial" panose="020B0604020202020204" pitchFamily="34" charset="0"/>
              </a:rPr>
              <a:t> and Electronics </a:t>
            </a:r>
            <a:r>
              <a:rPr lang="fr-FR" sz="2800" b="1" dirty="0" err="1">
                <a:latin typeface="Arial" panose="020B0604020202020204" pitchFamily="34" charset="0"/>
                <a:cs typeface="Arial" panose="020B0604020202020204" pitchFamily="34" charset="0"/>
              </a:rPr>
              <a:t>Engineers</a:t>
            </a:r>
            <a:r>
              <a:rPr lang="fr-FR" sz="2800" b="1" dirty="0">
                <a:latin typeface="Arial" panose="020B0604020202020204" pitchFamily="34" charset="0"/>
                <a:cs typeface="Arial" panose="020B0604020202020204" pitchFamily="34" charset="0"/>
              </a:rPr>
              <a:t>  : python 1</a:t>
            </a:r>
            <a:r>
              <a:rPr lang="fr-FR" sz="2800" b="1" baseline="30000" dirty="0">
                <a:latin typeface="Arial" panose="020B0604020202020204" pitchFamily="34" charset="0"/>
                <a:cs typeface="Arial" panose="020B0604020202020204" pitchFamily="34" charset="0"/>
              </a:rPr>
              <a:t>er</a:t>
            </a:r>
            <a:r>
              <a:rPr lang="fr-FR" sz="2800" b="1" dirty="0">
                <a:latin typeface="Arial" panose="020B0604020202020204" pitchFamily="34" charset="0"/>
                <a:cs typeface="Arial" panose="020B0604020202020204" pitchFamily="34" charset="0"/>
              </a:rPr>
              <a:t> (2017,2018)</a:t>
            </a:r>
          </a:p>
          <a:p>
            <a:r>
              <a:rPr lang="fr-FR" sz="2800" b="1" dirty="0">
                <a:latin typeface="Arial" panose="020B0604020202020204" pitchFamily="34" charset="0"/>
                <a:cs typeface="Arial" panose="020B0604020202020204" pitchFamily="34" charset="0"/>
              </a:rPr>
              <a:t>Enquête </a:t>
            </a:r>
            <a:r>
              <a:rPr lang="fr-FR" sz="2800" b="1" dirty="0" err="1">
                <a:latin typeface="Arial" panose="020B0604020202020204" pitchFamily="34" charset="0"/>
                <a:cs typeface="Arial" panose="020B0604020202020204" pitchFamily="34" charset="0"/>
              </a:rPr>
              <a:t>stackoverflow</a:t>
            </a:r>
            <a:r>
              <a:rPr lang="fr-FR" sz="2800" b="1" dirty="0">
                <a:latin typeface="Arial" panose="020B0604020202020204" pitchFamily="34" charset="0"/>
                <a:cs typeface="Arial" panose="020B0604020202020204" pitchFamily="34" charset="0"/>
              </a:rPr>
              <a:t> 2018</a:t>
            </a:r>
          </a:p>
          <a:p>
            <a:pPr lvl="1"/>
            <a:r>
              <a:rPr lang="fr-FR" sz="2100" i="1" dirty="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Python is the most wanted language for the second year in a row</a:t>
            </a:r>
            <a:r>
              <a:rPr lang="fr-FR" sz="2100" i="1" dirty="0">
                <a:latin typeface="Arial" panose="020B0604020202020204" pitchFamily="34" charset="0"/>
                <a:cs typeface="Arial" panose="020B0604020202020204" pitchFamily="34" charset="0"/>
              </a:rPr>
              <a:t>»</a:t>
            </a:r>
          </a:p>
          <a:p>
            <a:pPr lvl="1"/>
            <a:r>
              <a:rPr lang="fr-FR" sz="2100" i="1" dirty="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 Python has risen in the ranks, surpassing C# this year, much like it surpassed PHP last year. Python has a solid claim to being the fastest-growing major programming language.</a:t>
            </a:r>
            <a:r>
              <a:rPr lang="fr-FR" sz="2100" i="1" dirty="0">
                <a:latin typeface="Arial" panose="020B0604020202020204" pitchFamily="34" charset="0"/>
                <a:cs typeface="Arial" panose="020B0604020202020204" pitchFamily="34" charset="0"/>
              </a:rPr>
              <a:t> » </a:t>
            </a:r>
            <a:r>
              <a:rPr lang="fr-FR" sz="2100" dirty="0">
                <a:latin typeface="Arial" panose="020B0604020202020204" pitchFamily="34" charset="0"/>
                <a:cs typeface="Arial" panose="020B0604020202020204" pitchFamily="34" charset="0"/>
              </a:rPr>
              <a:t>Python est 2</a:t>
            </a:r>
            <a:r>
              <a:rPr lang="fr-FR" sz="2100" baseline="30000" dirty="0">
                <a:latin typeface="Arial" panose="020B0604020202020204" pitchFamily="34" charset="0"/>
                <a:cs typeface="Arial" panose="020B0604020202020204" pitchFamily="34" charset="0"/>
              </a:rPr>
              <a:t>e</a:t>
            </a:r>
            <a:r>
              <a:rPr lang="fr-FR" sz="2100" dirty="0">
                <a:latin typeface="Arial" panose="020B0604020202020204" pitchFamily="34" charset="0"/>
                <a:cs typeface="Arial" panose="020B0604020202020204" pitchFamily="34" charset="0"/>
              </a:rPr>
              <a:t> derrière Java</a:t>
            </a:r>
            <a:endParaRPr lang="fr-FR" sz="2800" b="1" dirty="0">
              <a:latin typeface="Arial" panose="020B0604020202020204" pitchFamily="34" charset="0"/>
              <a:cs typeface="Arial" panose="020B0604020202020204" pitchFamily="34" charset="0"/>
            </a:endParaRPr>
          </a:p>
          <a:p>
            <a:r>
              <a:rPr lang="fr-FR" sz="2800" b="1" dirty="0">
                <a:latin typeface="Arial" panose="020B0604020202020204" pitchFamily="34" charset="0"/>
                <a:cs typeface="Arial" panose="020B0604020202020204" pitchFamily="34" charset="0"/>
              </a:rPr>
              <a:t>Documents de l’éducation nationale pour préparer la réforme du bac </a:t>
            </a:r>
            <a:r>
              <a:rPr lang="fr-FR" sz="2300" b="1" i="1" dirty="0">
                <a:latin typeface="Arial" panose="020B0604020202020204" pitchFamily="34" charset="0"/>
                <a:cs typeface="Arial" panose="020B0604020202020204" pitchFamily="34" charset="0"/>
              </a:rPr>
              <a:t>« </a:t>
            </a:r>
            <a:r>
              <a:rPr lang="fr-FR" sz="2300" i="1" dirty="0">
                <a:latin typeface="Arial" panose="020B0604020202020204" pitchFamily="34" charset="0"/>
                <a:cs typeface="Arial" panose="020B0604020202020204" pitchFamily="34" charset="0"/>
              </a:rPr>
              <a:t>Au moment de la conception de ce programme, le langage choisi est Python version 3  »</a:t>
            </a:r>
            <a:endParaRPr lang="fr-FR" sz="23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3488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smtClean="0">
                <a:latin typeface="Arial" panose="020B0604020202020204" pitchFamily="34" charset="0"/>
                <a:cs typeface="Arial" panose="020B0604020202020204" pitchFamily="34" charset="0"/>
              </a:rPr>
              <a:t>Dataframe</a:t>
            </a:r>
            <a:r>
              <a:rPr lang="fr-FR" sz="3200" b="1" dirty="0" smtClean="0">
                <a:latin typeface="Arial" panose="020B0604020202020204" pitchFamily="34" charset="0"/>
                <a:cs typeface="Arial" panose="020B0604020202020204" pitchFamily="34" charset="0"/>
              </a:rPr>
              <a:t> statistiques descriptives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179512" y="1600200"/>
            <a:ext cx="8964488" cy="4525963"/>
          </a:xfrm>
        </p:spPr>
        <p:txBody>
          <a:bodyPr/>
          <a:lstStyle/>
          <a:p>
            <a:r>
              <a:rPr lang="fr-FR" dirty="0" smtClean="0">
                <a:latin typeface="Arial" panose="020B0604020202020204" pitchFamily="34" charset="0"/>
                <a:cs typeface="Arial" panose="020B0604020202020204" pitchFamily="34" charset="0"/>
              </a:rPr>
              <a:t>Premières statistiques =</a:t>
            </a:r>
            <a:r>
              <a:rPr lang="fr-FR" dirty="0" err="1" smtClean="0">
                <a:latin typeface="Arial" panose="020B0604020202020204" pitchFamily="34" charset="0"/>
                <a:cs typeface="Arial" panose="020B0604020202020204" pitchFamily="34" charset="0"/>
              </a:rPr>
              <a:t>describe</a:t>
            </a:r>
            <a:r>
              <a:rPr lang="fr-FR" dirty="0" smtClean="0">
                <a:latin typeface="Arial" panose="020B0604020202020204" pitchFamily="34" charset="0"/>
                <a:cs typeface="Arial" panose="020B0604020202020204" pitchFamily="34" charset="0"/>
              </a:rPr>
              <a:t>(</a:t>
            </a:r>
            <a:r>
              <a:rPr lang="fr-FR" dirty="0" err="1" smtClean="0">
                <a:latin typeface="Arial" panose="020B0604020202020204" pitchFamily="34" charset="0"/>
                <a:cs typeface="Arial" panose="020B0604020202020204" pitchFamily="34" charset="0"/>
              </a:rPr>
              <a:t>include</a:t>
            </a:r>
            <a:r>
              <a:rPr lang="fr-FR" dirty="0">
                <a:latin typeface="Arial" panose="020B0604020202020204" pitchFamily="34" charset="0"/>
                <a:cs typeface="Arial" panose="020B0604020202020204" pitchFamily="34" charset="0"/>
              </a:rPr>
              <a:t>='all</a:t>
            </a:r>
            <a:r>
              <a:rPr lang="fr-FR" dirty="0" smtClean="0">
                <a:latin typeface="Arial" panose="020B0604020202020204" pitchFamily="34" charset="0"/>
                <a:cs typeface="Arial" panose="020B0604020202020204" pitchFamily="34" charset="0"/>
              </a:rPr>
              <a:t>') </a:t>
            </a:r>
            <a:endParaRPr lang="fr-FR" dirty="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rPr>
              <a:t>Tabulations croisées (équivalent proc FREQ)</a:t>
            </a:r>
          </a:p>
          <a:p>
            <a:r>
              <a:rPr lang="fr-FR" dirty="0" smtClean="0">
                <a:latin typeface="Arial" panose="020B0604020202020204" pitchFamily="34" charset="0"/>
                <a:cs typeface="Arial" panose="020B0604020202020204" pitchFamily="34" charset="0"/>
              </a:rPr>
              <a:t>Group by</a:t>
            </a:r>
          </a:p>
          <a:p>
            <a:r>
              <a:rPr lang="fr-FR" dirty="0" smtClean="0">
                <a:latin typeface="Arial" panose="020B0604020202020204" pitchFamily="34" charset="0"/>
                <a:cs typeface="Arial" panose="020B0604020202020204" pitchFamily="34" charset="0"/>
              </a:rPr>
              <a:t>Index composites =&gt; pour faire facilement pleins de croisements</a:t>
            </a:r>
          </a:p>
          <a:p>
            <a:r>
              <a:rPr lang="fr-FR" dirty="0" smtClean="0">
                <a:latin typeface="Arial" panose="020B0604020202020204" pitchFamily="34" charset="0"/>
                <a:cs typeface="Arial" panose="020B0604020202020204" pitchFamily="34" charset="0"/>
              </a:rPr>
              <a:t>Covariance, corrélation (</a:t>
            </a:r>
            <a:r>
              <a:rPr lang="fr-FR" dirty="0" err="1" smtClean="0">
                <a:latin typeface="Arial" panose="020B0604020202020204" pitchFamily="34" charset="0"/>
                <a:cs typeface="Arial" panose="020B0604020202020204" pitchFamily="34" charset="0"/>
              </a:rPr>
              <a:t>pearson</a:t>
            </a:r>
            <a:r>
              <a:rPr lang="fr-FR" dirty="0" smtClean="0">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rPr>
              <a:t>Kendall Tau </a:t>
            </a:r>
            <a:r>
              <a:rPr lang="fr-FR" dirty="0" err="1">
                <a:latin typeface="Arial" panose="020B0604020202020204" pitchFamily="34" charset="0"/>
                <a:cs typeface="Arial" panose="020B0604020202020204" pitchFamily="34" charset="0"/>
              </a:rPr>
              <a:t>correlation</a:t>
            </a:r>
            <a:r>
              <a:rPr lang="fr-FR" dirty="0">
                <a:latin typeface="Arial" panose="020B0604020202020204" pitchFamily="34" charset="0"/>
                <a:cs typeface="Arial" panose="020B0604020202020204" pitchFamily="34" charset="0"/>
              </a:rPr>
              <a:t> </a:t>
            </a:r>
            <a:r>
              <a:rPr lang="fr-FR" dirty="0" smtClean="0">
                <a:latin typeface="Arial" panose="020B0604020202020204" pitchFamily="34" charset="0"/>
                <a:cs typeface="Arial" panose="020B0604020202020204" pitchFamily="34" charset="0"/>
              </a:rPr>
              <a:t>coefficient, </a:t>
            </a:r>
            <a:r>
              <a:rPr lang="fr-FR" dirty="0">
                <a:latin typeface="Arial" panose="020B0604020202020204" pitchFamily="34" charset="0"/>
                <a:cs typeface="Arial" panose="020B0604020202020204" pitchFamily="34" charset="0"/>
              </a:rPr>
              <a:t>Spearman </a:t>
            </a:r>
            <a:r>
              <a:rPr lang="fr-FR" dirty="0" err="1">
                <a:latin typeface="Arial" panose="020B0604020202020204" pitchFamily="34" charset="0"/>
                <a:cs typeface="Arial" panose="020B0604020202020204" pitchFamily="34" charset="0"/>
              </a:rPr>
              <a:t>rank</a:t>
            </a:r>
            <a:r>
              <a:rPr lang="fr-FR" dirty="0">
                <a:latin typeface="Arial" panose="020B0604020202020204" pitchFamily="34" charset="0"/>
                <a:cs typeface="Arial" panose="020B0604020202020204" pitchFamily="34" charset="0"/>
              </a:rPr>
              <a:t> </a:t>
            </a:r>
            <a:r>
              <a:rPr lang="fr-FR" dirty="0" err="1" smtClean="0">
                <a:latin typeface="Arial" panose="020B0604020202020204" pitchFamily="34" charset="0"/>
                <a:cs typeface="Arial" panose="020B0604020202020204" pitchFamily="34" charset="0"/>
              </a:rPr>
              <a:t>correlation</a:t>
            </a:r>
            <a:r>
              <a:rPr lang="fr-FR" dirty="0" smtClean="0">
                <a:latin typeface="Arial" panose="020B0604020202020204" pitchFamily="34" charset="0"/>
                <a:cs typeface="Arial" panose="020B0604020202020204" pitchFamily="34" charset="0"/>
              </a:rPr>
              <a:t>)</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69247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274638"/>
            <a:ext cx="8435280" cy="1143000"/>
          </a:xfrm>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a:t>
            </a:r>
            <a:r>
              <a:rPr lang="fr-FR" sz="3200" b="1" dirty="0" smtClean="0">
                <a:latin typeface="Arial" panose="020B0604020202020204" pitchFamily="34" charset="0"/>
                <a:cs typeface="Arial" panose="020B0604020202020204" pitchFamily="34" charset="0"/>
              </a:rPr>
              <a:t>graphiques : introduction</a:t>
            </a:r>
            <a:endParaRPr lang="fr-FR" sz="3200" dirty="0"/>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smtClean="0"/>
              <a:t>Le quartet d’</a:t>
            </a:r>
            <a:r>
              <a:rPr lang="fr-FR" dirty="0" err="1" smtClean="0"/>
              <a:t>Ascombe</a:t>
            </a:r>
            <a:r>
              <a:rPr lang="fr-FR" dirty="0" smtClean="0"/>
              <a:t> : 4 jeux de données avec 11 points (</a:t>
            </a:r>
            <a:r>
              <a:rPr lang="fr-FR" dirty="0" err="1" smtClean="0"/>
              <a:t>x,y</a:t>
            </a:r>
            <a:r>
              <a:rPr lang="fr-FR" dirty="0" smtClean="0"/>
              <a:t>) « très proches » car :</a:t>
            </a:r>
          </a:p>
          <a:p>
            <a:r>
              <a:rPr lang="fr-FR" dirty="0" smtClean="0"/>
              <a:t>Même moyenne selon x et selon y</a:t>
            </a:r>
          </a:p>
          <a:p>
            <a:r>
              <a:rPr lang="fr-FR" dirty="0"/>
              <a:t>Même </a:t>
            </a:r>
            <a:r>
              <a:rPr lang="fr-FR" dirty="0" smtClean="0"/>
              <a:t>écart type selon </a:t>
            </a:r>
            <a:r>
              <a:rPr lang="fr-FR" dirty="0"/>
              <a:t>x et selon </a:t>
            </a:r>
            <a:r>
              <a:rPr lang="fr-FR" dirty="0" smtClean="0"/>
              <a:t>y</a:t>
            </a:r>
          </a:p>
          <a:p>
            <a:r>
              <a:rPr lang="fr-FR" dirty="0" smtClean="0"/>
              <a:t>Même coefficient de corrélation entre x et y</a:t>
            </a:r>
          </a:p>
          <a:p>
            <a:r>
              <a:rPr lang="fr-FR" dirty="0" smtClean="0"/>
              <a:t>Même droite de régression de y sur x et avec le même R^2</a:t>
            </a:r>
          </a:p>
          <a:p>
            <a:pPr marL="0" indent="0">
              <a:buNone/>
            </a:pPr>
            <a:endParaRPr lang="fr-FR" dirty="0"/>
          </a:p>
          <a:p>
            <a:pPr marL="0" indent="0">
              <a:buNone/>
            </a:pPr>
            <a:r>
              <a:rPr lang="fr-FR" dirty="0" smtClean="0"/>
              <a:t>Et pourtant…</a:t>
            </a:r>
            <a:endParaRPr lang="fr-FR" dirty="0"/>
          </a:p>
        </p:txBody>
      </p:sp>
    </p:spTree>
    <p:extLst>
      <p:ext uri="{BB962C8B-B14F-4D97-AF65-F5344CB8AC3E}">
        <p14:creationId xmlns:p14="http://schemas.microsoft.com/office/powerpoint/2010/main" val="31998418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512778"/>
          </a:xfrm>
        </p:spPr>
        <p:txBody>
          <a:bodyPr>
            <a:noAutofit/>
          </a:bodyPr>
          <a:lstStyle/>
          <a:p>
            <a:r>
              <a:rPr lang="fr-FR" sz="3200" b="1" dirty="0" smtClean="0">
                <a:latin typeface="Arial" panose="020B0604020202020204" pitchFamily="34" charset="0"/>
                <a:cs typeface="Arial" panose="020B0604020202020204" pitchFamily="34" charset="0"/>
              </a:rPr>
              <a:t>Quartet d’</a:t>
            </a:r>
            <a:r>
              <a:rPr lang="fr-FR" sz="3200" b="1" dirty="0" err="1" smtClean="0">
                <a:latin typeface="Arial" panose="020B0604020202020204" pitchFamily="34" charset="0"/>
                <a:cs typeface="Arial" panose="020B0604020202020204" pitchFamily="34" charset="0"/>
              </a:rPr>
              <a:t>Ascombe</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787416"/>
            <a:ext cx="8532440" cy="5691071"/>
          </a:xfrm>
          <a:prstGeom prst="rect">
            <a:avLst/>
          </a:prstGeom>
        </p:spPr>
      </p:pic>
    </p:spTree>
    <p:extLst>
      <p:ext uri="{BB962C8B-B14F-4D97-AF65-F5344CB8AC3E}">
        <p14:creationId xmlns:p14="http://schemas.microsoft.com/office/powerpoint/2010/main" val="35696110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smtClean="0">
                <a:latin typeface="Arial" panose="020B0604020202020204" pitchFamily="34" charset="0"/>
                <a:cs typeface="Arial" panose="020B0604020202020204" pitchFamily="34" charset="0"/>
              </a:rPr>
              <a:t>Dataframe</a:t>
            </a:r>
            <a:r>
              <a:rPr lang="fr-FR" sz="3200" b="1" dirty="0" smtClean="0">
                <a:latin typeface="Arial" panose="020B0604020202020204" pitchFamily="34" charset="0"/>
                <a:cs typeface="Arial" panose="020B0604020202020204" pitchFamily="34" charset="0"/>
              </a:rPr>
              <a:t> graphiques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normAutofit lnSpcReduction="10000"/>
          </a:bodyPr>
          <a:lstStyle/>
          <a:p>
            <a:r>
              <a:rPr lang="fr-FR" sz="2800" dirty="0" smtClean="0">
                <a:latin typeface="Arial" panose="020B0604020202020204" pitchFamily="34" charset="0"/>
                <a:cs typeface="Arial" panose="020B0604020202020204" pitchFamily="34" charset="0"/>
              </a:rPr>
              <a:t>Fonction générique plot() (</a:t>
            </a:r>
            <a:r>
              <a:rPr lang="fr-FR" sz="2800" dirty="0" smtClean="0">
                <a:latin typeface="Arial" panose="020B0604020202020204" pitchFamily="34" charset="0"/>
                <a:cs typeface="Arial" panose="020B0604020202020204" pitchFamily="34" charset="0"/>
                <a:hlinkClick r:id="rId2"/>
              </a:rPr>
              <a:t>cf. doc Pandas</a:t>
            </a:r>
            <a:r>
              <a:rPr lang="fr-FR" sz="2800" dirty="0" smtClean="0">
                <a:latin typeface="Arial" panose="020B0604020202020204" pitchFamily="34" charset="0"/>
                <a:cs typeface="Arial" panose="020B0604020202020204" pitchFamily="34" charset="0"/>
              </a:rPr>
              <a:t>)</a:t>
            </a:r>
          </a:p>
          <a:p>
            <a:r>
              <a:rPr lang="fr-FR" sz="2800" dirty="0" smtClean="0">
                <a:latin typeface="Arial" panose="020B0604020202020204" pitchFamily="34" charset="0"/>
                <a:cs typeface="Arial" panose="020B0604020202020204" pitchFamily="34" charset="0"/>
              </a:rPr>
              <a:t>Plus des fonctions spécialisées plus fines comme :</a:t>
            </a:r>
          </a:p>
          <a:p>
            <a:pPr lvl="1"/>
            <a:r>
              <a:rPr lang="fr-FR" dirty="0">
                <a:latin typeface="Arial" panose="020B0604020202020204" pitchFamily="34" charset="0"/>
                <a:cs typeface="Arial" panose="020B0604020202020204" pitchFamily="34" charset="0"/>
                <a:hlinkClick r:id="rId3"/>
              </a:rPr>
              <a:t>Boites à moustaches/</a:t>
            </a:r>
            <a:r>
              <a:rPr lang="fr-FR" dirty="0" err="1">
                <a:latin typeface="Arial" panose="020B0604020202020204" pitchFamily="34" charset="0"/>
                <a:cs typeface="Arial" panose="020B0604020202020204" pitchFamily="34" charset="0"/>
                <a:hlinkClick r:id="rId3"/>
              </a:rPr>
              <a:t>boxplot</a:t>
            </a:r>
            <a:endParaRPr lang="fr-FR" dirty="0">
              <a:latin typeface="Arial" panose="020B0604020202020204" pitchFamily="34" charset="0"/>
              <a:cs typeface="Arial" panose="020B0604020202020204" pitchFamily="34" charset="0"/>
            </a:endParaRPr>
          </a:p>
          <a:p>
            <a:pPr lvl="1"/>
            <a:r>
              <a:rPr lang="fr-FR" dirty="0" smtClean="0">
                <a:latin typeface="Arial" panose="020B0604020202020204" pitchFamily="34" charset="0"/>
                <a:cs typeface="Arial" panose="020B0604020202020204" pitchFamily="34" charset="0"/>
                <a:hlinkClick r:id="rId4"/>
              </a:rPr>
              <a:t>histogrammes</a:t>
            </a:r>
            <a:endParaRPr lang="fr-FR" dirty="0" smtClean="0">
              <a:latin typeface="Arial" panose="020B0604020202020204" pitchFamily="34" charset="0"/>
              <a:cs typeface="Arial" panose="020B0604020202020204" pitchFamily="34" charset="0"/>
            </a:endParaRPr>
          </a:p>
          <a:p>
            <a:r>
              <a:rPr lang="fr-FR" sz="2800" dirty="0" smtClean="0">
                <a:latin typeface="Arial" panose="020B0604020202020204" pitchFamily="34" charset="0"/>
                <a:cs typeface="Arial" panose="020B0604020202020204" pitchFamily="34" charset="0"/>
              </a:rPr>
              <a:t>On peut utiliser </a:t>
            </a:r>
            <a:r>
              <a:rPr lang="fr-FR" sz="2800" dirty="0" err="1" smtClean="0">
                <a:latin typeface="Arial" panose="020B0604020202020204" pitchFamily="34" charset="0"/>
                <a:cs typeface="Arial" panose="020B0604020202020204" pitchFamily="34" charset="0"/>
              </a:rPr>
              <a:t>Seaborn</a:t>
            </a:r>
            <a:r>
              <a:rPr lang="fr-FR" sz="2800" dirty="0" smtClean="0">
                <a:latin typeface="Arial" panose="020B0604020202020204" pitchFamily="34" charset="0"/>
                <a:cs typeface="Arial" panose="020B0604020202020204" pitchFamily="34" charset="0"/>
              </a:rPr>
              <a:t> pour avoir encore plus de possibilités</a:t>
            </a:r>
          </a:p>
          <a:p>
            <a:pPr lvl="1"/>
            <a:r>
              <a:rPr lang="fr-FR" sz="2400" dirty="0" smtClean="0">
                <a:latin typeface="Arial" panose="020B0604020202020204" pitchFamily="34" charset="0"/>
                <a:cs typeface="Arial" panose="020B0604020202020204" pitchFamily="34" charset="0"/>
                <a:hlinkClick r:id="rId5"/>
              </a:rPr>
              <a:t>Matrice de nuages de points </a:t>
            </a:r>
            <a:endParaRPr lang="fr-FR" sz="2400" dirty="0" smtClean="0">
              <a:latin typeface="Arial" panose="020B0604020202020204" pitchFamily="34" charset="0"/>
              <a:cs typeface="Arial" panose="020B0604020202020204" pitchFamily="34" charset="0"/>
            </a:endParaRPr>
          </a:p>
          <a:p>
            <a:pPr lvl="1"/>
            <a:r>
              <a:rPr lang="fr-FR" sz="2400" dirty="0" smtClean="0">
                <a:latin typeface="Arial" panose="020B0604020202020204" pitchFamily="34" charset="0"/>
                <a:cs typeface="Arial" panose="020B0604020202020204" pitchFamily="34" charset="0"/>
                <a:hlinkClick r:id="rId6"/>
              </a:rPr>
              <a:t>Tutoriel sur graphiques pour voir relations entre variables</a:t>
            </a:r>
            <a:endParaRPr lang="fr-FR"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12324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1" algn="ctr" rtl="0">
              <a:spcBef>
                <a:spcPct val="0"/>
              </a:spcBef>
            </a:pPr>
            <a:r>
              <a:rPr lang="fr-FR" sz="3200" b="1" dirty="0" smtClean="0">
                <a:latin typeface="Arial" panose="020B0604020202020204" pitchFamily="34" charset="0"/>
                <a:cs typeface="Arial" panose="020B0604020202020204" pitchFamily="34" charset="0"/>
                <a:hlinkClick r:id="rId2"/>
              </a:rPr>
              <a:t>Boites à moustaches/</a:t>
            </a:r>
            <a:r>
              <a:rPr lang="fr-FR" sz="3200" b="1" dirty="0" err="1" smtClean="0">
                <a:latin typeface="Arial" panose="020B0604020202020204" pitchFamily="34" charset="0"/>
                <a:cs typeface="Arial" panose="020B0604020202020204" pitchFamily="34" charset="0"/>
                <a:hlinkClick r:id="rId2"/>
              </a:rPr>
              <a:t>boxplot</a:t>
            </a:r>
            <a:r>
              <a:rPr lang="fr-FR" sz="3200" b="1" dirty="0">
                <a:latin typeface="Arial" panose="020B0604020202020204" pitchFamily="34" charset="0"/>
                <a:cs typeface="Arial" panose="020B0604020202020204" pitchFamily="34" charset="0"/>
              </a:rPr>
              <a:t> </a:t>
            </a:r>
            <a:r>
              <a:rPr lang="fr-FR" sz="3200" b="1" dirty="0" smtClean="0">
                <a:latin typeface="Arial" panose="020B0604020202020204" pitchFamily="34" charset="0"/>
                <a:cs typeface="Arial" panose="020B0604020202020204" pitchFamily="34" charset="0"/>
              </a:rPr>
              <a:t>rappel</a:t>
            </a:r>
            <a:endParaRPr lang="fr-FR" sz="3200" b="1" dirty="0"/>
          </a:p>
        </p:txBody>
      </p:sp>
      <p:pic>
        <p:nvPicPr>
          <p:cNvPr id="8" name="Espace réservé du contenu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5656" y="1916832"/>
            <a:ext cx="5734851" cy="2619741"/>
          </a:xfrm>
        </p:spPr>
      </p:pic>
    </p:spTree>
    <p:extLst>
      <p:ext uri="{BB962C8B-B14F-4D97-AF65-F5344CB8AC3E}">
        <p14:creationId xmlns:p14="http://schemas.microsoft.com/office/powerpoint/2010/main" val="32190803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Graphiques pour le web : </a:t>
            </a:r>
            <a:r>
              <a:rPr lang="fr-FR" sz="3200" b="1" dirty="0" err="1" smtClean="0">
                <a:latin typeface="Arial" panose="020B0604020202020204" pitchFamily="34" charset="0"/>
                <a:cs typeface="Arial" panose="020B0604020202020204" pitchFamily="34" charset="0"/>
              </a:rPr>
              <a:t>Bokeh</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latin typeface="Arial" panose="020B0604020202020204" pitchFamily="34" charset="0"/>
                <a:cs typeface="Arial" panose="020B0604020202020204" pitchFamily="34" charset="0"/>
                <a:hlinkClick r:id="rId2"/>
              </a:rPr>
              <a:t>Gapminder</a:t>
            </a:r>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hlinkClick r:id="rId3"/>
              </a:rPr>
              <a:t>Explorer données sur films</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6565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Autofit/>
          </a:bodyPr>
          <a:lstStyle/>
          <a:p>
            <a:r>
              <a:rPr lang="fr-FR" sz="4800" b="1" dirty="0">
                <a:solidFill>
                  <a:srgbClr val="7030A0"/>
                </a:solidFill>
                <a:latin typeface="Arial" panose="020B0604020202020204" pitchFamily="34" charset="0"/>
                <a:cs typeface="Arial" panose="020B0604020202020204" pitchFamily="34" charset="0"/>
              </a:rPr>
              <a:t>Partie 5</a:t>
            </a:r>
            <a:r>
              <a:rPr lang="fr-FR" sz="4800" b="1" dirty="0" smtClean="0">
                <a:solidFill>
                  <a:srgbClr val="7030A0"/>
                </a:solidFill>
                <a:latin typeface="Arial" panose="020B0604020202020204" pitchFamily="34" charset="0"/>
                <a:cs typeface="Arial" panose="020B0604020202020204" pitchFamily="34" charset="0"/>
              </a:rPr>
              <a:t> </a:t>
            </a:r>
            <a:r>
              <a:rPr lang="fr-FR" sz="4800" b="1" dirty="0">
                <a:solidFill>
                  <a:srgbClr val="7030A0"/>
                </a:solidFill>
                <a:latin typeface="Arial" panose="020B0604020202020204" pitchFamily="34" charset="0"/>
                <a:cs typeface="Arial" panose="020B0604020202020204" pitchFamily="34" charset="0"/>
              </a:rPr>
              <a:t>: </a:t>
            </a:r>
            <a:r>
              <a:rPr lang="fr-FR" sz="4800" b="1" dirty="0" smtClean="0">
                <a:solidFill>
                  <a:srgbClr val="7030A0"/>
                </a:solidFill>
                <a:latin typeface="Arial" panose="020B0604020202020204" pitchFamily="34" charset="0"/>
                <a:cs typeface="Arial" panose="020B0604020202020204" pitchFamily="34" charset="0"/>
              </a:rPr>
              <a:t>statistiques avec Python</a:t>
            </a:r>
            <a:endParaRPr lang="fr-FR" sz="4800" dirty="0"/>
          </a:p>
        </p:txBody>
      </p:sp>
    </p:spTree>
    <p:extLst>
      <p:ext uri="{BB962C8B-B14F-4D97-AF65-F5344CB8AC3E}">
        <p14:creationId xmlns:p14="http://schemas.microsoft.com/office/powerpoint/2010/main" val="7807771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Régression linéaire avec </a:t>
            </a:r>
            <a:r>
              <a:rPr lang="fr-FR" sz="3200" b="1" dirty="0" err="1" smtClean="0">
                <a:latin typeface="Arial" panose="020B0604020202020204" pitchFamily="34" charset="0"/>
                <a:cs typeface="Arial" panose="020B0604020202020204" pitchFamily="34" charset="0"/>
              </a:rPr>
              <a:t>statsModels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052736"/>
            <a:ext cx="8229600" cy="5073427"/>
          </a:xfrm>
        </p:spPr>
        <p:txBody>
          <a:bodyPr>
            <a:normAutofit/>
          </a:bodyPr>
          <a:lstStyle/>
          <a:p>
            <a:r>
              <a:rPr lang="fr-FR" dirty="0" smtClean="0">
                <a:latin typeface="Arial" panose="020B0604020202020204" pitchFamily="34" charset="0"/>
                <a:cs typeface="Arial" panose="020B0604020202020204" pitchFamily="34" charset="0"/>
              </a:rPr>
              <a:t>Information de base sur une régression : R^2, coefficients et leur intervalle de confiance </a:t>
            </a:r>
          </a:p>
          <a:p>
            <a:r>
              <a:rPr lang="fr-FR" dirty="0" smtClean="0">
                <a:latin typeface="Arial" panose="020B0604020202020204" pitchFamily="34" charset="0"/>
                <a:cs typeface="Arial" panose="020B0604020202020204" pitchFamily="34" charset="0"/>
              </a:rPr>
              <a:t>Graphiques de diagnostics :</a:t>
            </a:r>
          </a:p>
          <a:p>
            <a:pPr lvl="1"/>
            <a:r>
              <a:rPr lang="fr-FR" sz="2000" dirty="0">
                <a:latin typeface="Arial" panose="020B0604020202020204" pitchFamily="34" charset="0"/>
                <a:cs typeface="Arial" panose="020B0604020202020204" pitchFamily="34" charset="0"/>
              </a:rPr>
              <a:t>Ŷ </a:t>
            </a:r>
            <a:r>
              <a:rPr lang="fr-FR" sz="2000" dirty="0" smtClean="0">
                <a:latin typeface="Arial" panose="020B0604020202020204" pitchFamily="34" charset="0"/>
                <a:cs typeface="Arial" panose="020B0604020202020204" pitchFamily="34" charset="0"/>
              </a:rPr>
              <a:t>/y =&gt; élément de qualité globale</a:t>
            </a:r>
          </a:p>
          <a:p>
            <a:pPr lvl="1"/>
            <a:r>
              <a:rPr lang="fr-FR" sz="2000" dirty="0">
                <a:latin typeface="Arial" panose="020B0604020202020204" pitchFamily="34" charset="0"/>
                <a:cs typeface="Arial" panose="020B0604020202020204" pitchFamily="34" charset="0"/>
              </a:rPr>
              <a:t>Ŷ </a:t>
            </a:r>
            <a:r>
              <a:rPr lang="fr-FR" sz="2000" dirty="0" smtClean="0">
                <a:latin typeface="Arial" panose="020B0604020202020204" pitchFamily="34" charset="0"/>
                <a:cs typeface="Arial" panose="020B0604020202020204" pitchFamily="34" charset="0"/>
              </a:rPr>
              <a:t>/ résidu =&gt; </a:t>
            </a:r>
            <a:r>
              <a:rPr lang="fr-FR" sz="2000" dirty="0">
                <a:latin typeface="Arial" panose="020B0604020202020204" pitchFamily="34" charset="0"/>
                <a:cs typeface="Arial" panose="020B0604020202020204" pitchFamily="34" charset="0"/>
              </a:rPr>
              <a:t>vérifier linéarité + pas </a:t>
            </a:r>
            <a:r>
              <a:rPr lang="fr-FR" sz="2000" dirty="0" err="1" smtClean="0">
                <a:latin typeface="Arial" panose="020B0604020202020204" pitchFamily="34" charset="0"/>
                <a:cs typeface="Arial" panose="020B0604020202020204" pitchFamily="34" charset="0"/>
              </a:rPr>
              <a:t>hétéroscédasticité</a:t>
            </a:r>
            <a:endParaRPr lang="fr-FR" sz="2000" dirty="0" smtClean="0">
              <a:latin typeface="Arial" panose="020B0604020202020204" pitchFamily="34" charset="0"/>
              <a:cs typeface="Arial" panose="020B0604020202020204" pitchFamily="34" charset="0"/>
            </a:endParaRPr>
          </a:p>
          <a:p>
            <a:pPr lvl="1"/>
            <a:r>
              <a:rPr lang="fr-FR" sz="2000" dirty="0">
                <a:latin typeface="Arial" panose="020B0604020202020204" pitchFamily="34" charset="0"/>
                <a:cs typeface="Arial" panose="020B0604020202020204" pitchFamily="34" charset="0"/>
              </a:rPr>
              <a:t>Q–Q graphique </a:t>
            </a:r>
            <a:r>
              <a:rPr lang="fr-FR" sz="2000" dirty="0" smtClean="0">
                <a:latin typeface="Arial" panose="020B0604020202020204" pitchFamily="34" charset="0"/>
                <a:cs typeface="Arial" panose="020B0604020202020204" pitchFamily="34" charset="0"/>
              </a:rPr>
              <a:t>: quantiles loi </a:t>
            </a:r>
            <a:r>
              <a:rPr lang="fr-FR" sz="2000" dirty="0">
                <a:latin typeface="Arial" panose="020B0604020202020204" pitchFamily="34" charset="0"/>
                <a:cs typeface="Arial" panose="020B0604020202020204" pitchFamily="34" charset="0"/>
              </a:rPr>
              <a:t>normale (0</a:t>
            </a:r>
            <a:r>
              <a:rPr lang="fr-FR" sz="2000" dirty="0" smtClean="0">
                <a:latin typeface="Arial" panose="020B0604020202020204" pitchFamily="34" charset="0"/>
                <a:cs typeface="Arial" panose="020B0604020202020204" pitchFamily="34" charset="0"/>
              </a:rPr>
              <a:t>, var </a:t>
            </a:r>
            <a:r>
              <a:rPr lang="fr-FR" sz="2000" dirty="0">
                <a:latin typeface="Arial" panose="020B0604020202020204" pitchFamily="34" charset="0"/>
                <a:cs typeface="Arial" panose="020B0604020202020204" pitchFamily="34" charset="0"/>
              </a:rPr>
              <a:t>estimée des résidus) </a:t>
            </a:r>
            <a:r>
              <a:rPr lang="fr-FR" sz="2000" dirty="0" smtClean="0">
                <a:latin typeface="Arial" panose="020B0604020202020204" pitchFamily="34" charset="0"/>
                <a:cs typeface="Arial" panose="020B0604020202020204" pitchFamily="34" charset="0"/>
              </a:rPr>
              <a:t>/quantiles </a:t>
            </a:r>
            <a:r>
              <a:rPr lang="fr-FR" sz="2000" dirty="0">
                <a:latin typeface="Arial" panose="020B0604020202020204" pitchFamily="34" charset="0"/>
                <a:cs typeface="Arial" panose="020B0604020202020204" pitchFamily="34" charset="0"/>
              </a:rPr>
              <a:t>des </a:t>
            </a:r>
            <a:r>
              <a:rPr lang="fr-FR" sz="2000" dirty="0" smtClean="0">
                <a:latin typeface="Arial" panose="020B0604020202020204" pitchFamily="34" charset="0"/>
                <a:cs typeface="Arial" panose="020B0604020202020204" pitchFamily="34" charset="0"/>
              </a:rPr>
              <a:t>résidus =&gt; </a:t>
            </a:r>
            <a:r>
              <a:rPr lang="fr-FR" sz="2000" dirty="0">
                <a:latin typeface="Arial" panose="020B0604020202020204" pitchFamily="34" charset="0"/>
                <a:cs typeface="Arial" panose="020B0604020202020204" pitchFamily="34" charset="0"/>
              </a:rPr>
              <a:t>vérifier </a:t>
            </a:r>
            <a:r>
              <a:rPr lang="fr-FR" sz="2000" dirty="0" smtClean="0">
                <a:latin typeface="Arial" panose="020B0604020202020204" pitchFamily="34" charset="0"/>
                <a:cs typeface="Arial" panose="020B0604020202020204" pitchFamily="34" charset="0"/>
              </a:rPr>
              <a:t>résidus normaux</a:t>
            </a:r>
          </a:p>
          <a:p>
            <a:pPr lvl="1"/>
            <a:r>
              <a:rPr lang="fr-FR" sz="2000" dirty="0" smtClean="0">
                <a:latin typeface="Arial" panose="020B0604020202020204" pitchFamily="34" charset="0"/>
                <a:cs typeface="Arial" panose="020B0604020202020204" pitchFamily="34" charset="0"/>
              </a:rPr>
              <a:t>Distribution des résidus </a:t>
            </a:r>
            <a:r>
              <a:rPr lang="fr-FR" sz="2000" dirty="0">
                <a:latin typeface="Arial" panose="020B0604020202020204" pitchFamily="34" charset="0"/>
                <a:cs typeface="Arial" panose="020B0604020202020204" pitchFamily="34" charset="0"/>
              </a:rPr>
              <a:t>=&gt; vérifier résidus normaux</a:t>
            </a:r>
          </a:p>
          <a:p>
            <a:pPr lvl="1"/>
            <a:r>
              <a:rPr lang="fr-FR" sz="2000" dirty="0" smtClean="0">
                <a:latin typeface="Arial" panose="020B0604020202020204" pitchFamily="34" charset="0"/>
                <a:cs typeface="Arial" panose="020B0604020202020204" pitchFamily="34" charset="0"/>
              </a:rPr>
              <a:t>Leverage plot : </a:t>
            </a:r>
            <a:r>
              <a:rPr lang="fr-FR" sz="2000" dirty="0" err="1" smtClean="0">
                <a:latin typeface="Arial" panose="020B0604020202020204" pitchFamily="34" charset="0"/>
                <a:cs typeface="Arial" panose="020B0604020202020204" pitchFamily="34" charset="0"/>
              </a:rPr>
              <a:t>leverage</a:t>
            </a:r>
            <a:r>
              <a:rPr lang="fr-FR" sz="2000" dirty="0" smtClean="0">
                <a:latin typeface="Arial" panose="020B0604020202020204" pitchFamily="34" charset="0"/>
                <a:cs typeface="Arial" panose="020B0604020202020204" pitchFamily="34" charset="0"/>
              </a:rPr>
              <a:t>/résidus standardisés</a:t>
            </a:r>
          </a:p>
          <a:p>
            <a:pPr lvl="1"/>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7392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06090"/>
          </a:xfrm>
        </p:spPr>
        <p:txBody>
          <a:bodyPr>
            <a:normAutofit/>
          </a:bodyPr>
          <a:lstStyle/>
          <a:p>
            <a:r>
              <a:rPr lang="fr-FR" sz="3200" b="1" dirty="0">
                <a:latin typeface="Arial" panose="020B0604020202020204" pitchFamily="34" charset="0"/>
                <a:cs typeface="Arial" panose="020B0604020202020204" pitchFamily="34" charset="0"/>
              </a:rPr>
              <a:t>Leverage plot</a:t>
            </a:r>
            <a:endParaRPr lang="fr-FR" sz="3200" b="1"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7" y="1124744"/>
            <a:ext cx="5840257" cy="2787603"/>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9262" y="3780995"/>
            <a:ext cx="6096851" cy="3077005"/>
          </a:xfrm>
          <a:prstGeom prst="rect">
            <a:avLst/>
          </a:prstGeom>
        </p:spPr>
      </p:pic>
    </p:spTree>
    <p:extLst>
      <p:ext uri="{BB962C8B-B14F-4D97-AF65-F5344CB8AC3E}">
        <p14:creationId xmlns:p14="http://schemas.microsoft.com/office/powerpoint/2010/main" val="4177257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Quelques exemples de modèles</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340755"/>
            <a:ext cx="7920000" cy="2120647"/>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59" y="3789040"/>
            <a:ext cx="7920000" cy="2742493"/>
          </a:xfrm>
          <a:prstGeom prst="rect">
            <a:avLst/>
          </a:prstGeom>
        </p:spPr>
      </p:pic>
    </p:spTree>
    <p:extLst>
      <p:ext uri="{BB962C8B-B14F-4D97-AF65-F5344CB8AC3E}">
        <p14:creationId xmlns:p14="http://schemas.microsoft.com/office/powerpoint/2010/main" val="4006578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1556792"/>
            <a:ext cx="4939502" cy="4525963"/>
          </a:xfrm>
        </p:spPr>
      </p:pic>
    </p:spTree>
    <p:extLst>
      <p:ext uri="{BB962C8B-B14F-4D97-AF65-F5344CB8AC3E}">
        <p14:creationId xmlns:p14="http://schemas.microsoft.com/office/powerpoint/2010/main" val="3180056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Régression logistique avec </a:t>
            </a:r>
            <a:r>
              <a:rPr lang="fr-FR" sz="3200" b="1" dirty="0" err="1" smtClean="0">
                <a:latin typeface="Arial" panose="020B0604020202020204" pitchFamily="34" charset="0"/>
                <a:cs typeface="Arial" panose="020B0604020202020204" pitchFamily="34" charset="0"/>
              </a:rPr>
              <a:t>statsModèles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1837559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fontScale="90000"/>
          </a:bodyPr>
          <a:lstStyle/>
          <a:p>
            <a:r>
              <a:rPr lang="fr-FR" b="1" dirty="0">
                <a:solidFill>
                  <a:srgbClr val="7030A0"/>
                </a:solidFill>
                <a:latin typeface="Arial" panose="020B0604020202020204" pitchFamily="34" charset="0"/>
                <a:cs typeface="Arial" panose="020B0604020202020204" pitchFamily="34" charset="0"/>
              </a:rPr>
              <a:t>Partie 6</a:t>
            </a:r>
            <a:r>
              <a:rPr lang="fr-FR" b="1" dirty="0" smtClean="0">
                <a:solidFill>
                  <a:srgbClr val="7030A0"/>
                </a:solidFill>
                <a:latin typeface="Arial" panose="020B0604020202020204" pitchFamily="34" charset="0"/>
                <a:cs typeface="Arial" panose="020B0604020202020204" pitchFamily="34" charset="0"/>
              </a:rPr>
              <a:t> </a:t>
            </a:r>
            <a:r>
              <a:rPr lang="fr-FR" b="1" dirty="0">
                <a:solidFill>
                  <a:srgbClr val="7030A0"/>
                </a:solidFill>
                <a:latin typeface="Arial" panose="020B0604020202020204" pitchFamily="34" charset="0"/>
                <a:cs typeface="Arial" panose="020B0604020202020204" pitchFamily="34" charset="0"/>
              </a:rPr>
              <a:t>: </a:t>
            </a:r>
            <a:r>
              <a:rPr lang="fr-FR" b="1" dirty="0" smtClean="0">
                <a:solidFill>
                  <a:srgbClr val="7030A0"/>
                </a:solidFill>
                <a:latin typeface="Arial" panose="020B0604020202020204" pitchFamily="34" charset="0"/>
                <a:cs typeface="Arial" panose="020B0604020202020204" pitchFamily="34" charset="0"/>
              </a:rPr>
              <a:t>exemples </a:t>
            </a:r>
            <a:r>
              <a:rPr lang="fr-FR" b="1" dirty="0" smtClean="0">
                <a:solidFill>
                  <a:srgbClr val="7030A0"/>
                </a:solidFill>
                <a:latin typeface="Arial" panose="020B0604020202020204" pitchFamily="34" charset="0"/>
                <a:cs typeface="Arial" panose="020B0604020202020204" pitchFamily="34" charset="0"/>
              </a:rPr>
              <a:t>autres méthodes de machine </a:t>
            </a:r>
            <a:r>
              <a:rPr lang="fr-FR" b="1" dirty="0" err="1" smtClean="0">
                <a:solidFill>
                  <a:srgbClr val="7030A0"/>
                </a:solidFill>
                <a:latin typeface="Arial" panose="020B0604020202020204" pitchFamily="34" charset="0"/>
                <a:cs typeface="Arial" panose="020B0604020202020204" pitchFamily="34" charset="0"/>
              </a:rPr>
              <a:t>learning</a:t>
            </a:r>
            <a:endParaRPr lang="fr-FR"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4457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Familles de méthodes</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400156"/>
            <a:ext cx="7920000" cy="2311781"/>
          </a:xfrm>
          <a:prstGeom prst="rect">
            <a:avLst/>
          </a:prstGeom>
        </p:spPr>
      </p:pic>
    </p:spTree>
    <p:extLst>
      <p:ext uri="{BB962C8B-B14F-4D97-AF65-F5344CB8AC3E}">
        <p14:creationId xmlns:p14="http://schemas.microsoft.com/office/powerpoint/2010/main" val="99145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SVM</a:t>
            </a:r>
            <a:endParaRPr lang="fr-FR" sz="3200" b="1" dirty="0">
              <a:latin typeface="Arial" panose="020B0604020202020204" pitchFamily="34" charset="0"/>
              <a:cs typeface="Arial" panose="020B0604020202020204" pitchFamily="34" charset="0"/>
            </a:endParaRPr>
          </a:p>
        </p:txBody>
      </p:sp>
      <p:pic>
        <p:nvPicPr>
          <p:cNvPr id="4" name="Espace réservé du contenu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71652" y="1600200"/>
            <a:ext cx="5600696" cy="4525963"/>
          </a:xfrm>
          <a:prstGeom prst="rect">
            <a:avLst/>
          </a:prstGeom>
        </p:spPr>
      </p:pic>
    </p:spTree>
    <p:extLst>
      <p:ext uri="{BB962C8B-B14F-4D97-AF65-F5344CB8AC3E}">
        <p14:creationId xmlns:p14="http://schemas.microsoft.com/office/powerpoint/2010/main" val="32941093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SVM</a:t>
            </a:r>
            <a:endParaRPr lang="fr-FR" sz="3200" b="1" dirty="0"/>
          </a:p>
        </p:txBody>
      </p:sp>
      <p:pic>
        <p:nvPicPr>
          <p:cNvPr id="4" name="Espace réservé du conten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98575" y="1866887"/>
            <a:ext cx="7546850" cy="3992589"/>
          </a:xfrm>
          <a:prstGeom prst="rect">
            <a:avLst/>
          </a:prstGeom>
        </p:spPr>
      </p:pic>
    </p:spTree>
    <p:extLst>
      <p:ext uri="{BB962C8B-B14F-4D97-AF65-F5344CB8AC3E}">
        <p14:creationId xmlns:p14="http://schemas.microsoft.com/office/powerpoint/2010/main" val="35950497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562074"/>
          </a:xfrm>
        </p:spPr>
        <p:txBody>
          <a:bodyPr>
            <a:noAutofit/>
          </a:bodyPr>
          <a:lstStyle/>
          <a:p>
            <a:r>
              <a:rPr lang="fr-FR" sz="3200" b="1" dirty="0" smtClean="0">
                <a:latin typeface="Arial" panose="020B0604020202020204" pitchFamily="34" charset="0"/>
                <a:cs typeface="Arial" panose="020B0604020202020204" pitchFamily="34" charset="0"/>
              </a:rPr>
              <a:t>SVM</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764704"/>
            <a:ext cx="8229600" cy="5361459"/>
          </a:xfrm>
        </p:spPr>
        <p:txBody>
          <a:bodyPr/>
          <a:lstStyle/>
          <a:p>
            <a:pPr marL="0" indent="0">
              <a:buNone/>
            </a:pPr>
            <a:r>
              <a:rPr lang="fr-FR" dirty="0">
                <a:latin typeface="Arial" panose="020B0604020202020204" pitchFamily="34" charset="0"/>
                <a:cs typeface="Arial" panose="020B0604020202020204" pitchFamily="34" charset="0"/>
              </a:rPr>
              <a:t>méthode « k </a:t>
            </a:r>
            <a:r>
              <a:rPr lang="fr-FR" dirty="0" err="1">
                <a:latin typeface="Arial" panose="020B0604020202020204" pitchFamily="34" charset="0"/>
                <a:cs typeface="Arial" panose="020B0604020202020204" pitchFamily="34" charset="0"/>
              </a:rPr>
              <a:t>fold</a:t>
            </a:r>
            <a:r>
              <a:rPr lang="fr-FR" dirty="0">
                <a:latin typeface="Arial" panose="020B0604020202020204" pitchFamily="34" charset="0"/>
                <a:cs typeface="Arial" panose="020B0604020202020204" pitchFamily="34" charset="0"/>
              </a:rPr>
              <a:t> cross validation » </a:t>
            </a:r>
            <a:r>
              <a:rPr lang="fr-FR" dirty="0" smtClean="0">
                <a:latin typeface="Arial" panose="020B0604020202020204" pitchFamily="34" charset="0"/>
                <a:cs typeface="Arial" panose="020B0604020202020204" pitchFamily="34" charset="0"/>
              </a:rPr>
              <a:t>: découpe </a:t>
            </a:r>
            <a:r>
              <a:rPr lang="fr-FR" dirty="0">
                <a:latin typeface="Arial" panose="020B0604020202020204" pitchFamily="34" charset="0"/>
                <a:cs typeface="Arial" panose="020B0604020202020204" pitchFamily="34" charset="0"/>
              </a:rPr>
              <a:t>aléatoirement l’échantillon de test en k parties </a:t>
            </a:r>
            <a:endParaRPr lang="fr-FR" dirty="0" smtClean="0">
              <a:latin typeface="Arial" panose="020B0604020202020204" pitchFamily="34" charset="0"/>
              <a:cs typeface="Arial" panose="020B0604020202020204" pitchFamily="34" charset="0"/>
            </a:endParaRPr>
          </a:p>
          <a:p>
            <a:pPr>
              <a:buFontTx/>
              <a:buChar char="-"/>
            </a:pPr>
            <a:r>
              <a:rPr lang="fr-FR" dirty="0" smtClean="0">
                <a:latin typeface="Arial" panose="020B0604020202020204" pitchFamily="34" charset="0"/>
                <a:cs typeface="Arial" panose="020B0604020202020204" pitchFamily="34" charset="0"/>
              </a:rPr>
              <a:t>apprentissage </a:t>
            </a:r>
            <a:r>
              <a:rPr lang="fr-FR" dirty="0">
                <a:latin typeface="Arial" panose="020B0604020202020204" pitchFamily="34" charset="0"/>
                <a:cs typeface="Arial" panose="020B0604020202020204" pitchFamily="34" charset="0"/>
              </a:rPr>
              <a:t>sur k-1 parties </a:t>
            </a:r>
            <a:endParaRPr lang="fr-FR" dirty="0" smtClean="0">
              <a:latin typeface="Arial" panose="020B0604020202020204" pitchFamily="34" charset="0"/>
              <a:cs typeface="Arial" panose="020B0604020202020204" pitchFamily="34" charset="0"/>
            </a:endParaRPr>
          </a:p>
          <a:p>
            <a:pPr>
              <a:buFontTx/>
              <a:buChar char="-"/>
            </a:pPr>
            <a:r>
              <a:rPr lang="fr-FR" dirty="0" smtClean="0">
                <a:latin typeface="Arial" panose="020B0604020202020204" pitchFamily="34" charset="0"/>
                <a:cs typeface="Arial" panose="020B0604020202020204" pitchFamily="34" charset="0"/>
              </a:rPr>
              <a:t>Estimation de la </a:t>
            </a:r>
            <a:r>
              <a:rPr lang="fr-FR" dirty="0">
                <a:latin typeface="Arial" panose="020B0604020202020204" pitchFamily="34" charset="0"/>
                <a:cs typeface="Arial" panose="020B0604020202020204" pitchFamily="34" charset="0"/>
              </a:rPr>
              <a:t>qualité du modèle sur </a:t>
            </a:r>
            <a:r>
              <a:rPr lang="fr-FR" dirty="0" err="1" smtClean="0">
                <a:latin typeface="Arial" panose="020B0604020202020204" pitchFamily="34" charset="0"/>
                <a:cs typeface="Arial" panose="020B0604020202020204" pitchFamily="34" charset="0"/>
              </a:rPr>
              <a:t>k</a:t>
            </a:r>
            <a:r>
              <a:rPr lang="fr-FR" sz="1400" dirty="0" err="1" smtClean="0">
                <a:latin typeface="Arial" panose="020B0604020202020204" pitchFamily="34" charset="0"/>
                <a:cs typeface="Arial" panose="020B0604020202020204" pitchFamily="34" charset="0"/>
              </a:rPr>
              <a:t>ième</a:t>
            </a:r>
            <a:r>
              <a:rPr lang="fr-FR" dirty="0" smtClean="0">
                <a:latin typeface="Arial" panose="020B0604020202020204" pitchFamily="34" charset="0"/>
                <a:cs typeface="Arial" panose="020B0604020202020204" pitchFamily="34" charset="0"/>
              </a:rPr>
              <a:t> partie (donc k évaluations)</a:t>
            </a:r>
          </a:p>
          <a:p>
            <a:pPr marL="0" indent="0">
              <a:buNone/>
            </a:pPr>
            <a:endParaRPr lang="fr-FR" dirty="0">
              <a:latin typeface="Arial" panose="020B0604020202020204" pitchFamily="34" charset="0"/>
              <a:cs typeface="Arial" panose="020B0604020202020204" pitchFamily="34" charset="0"/>
            </a:endParaRPr>
          </a:p>
        </p:txBody>
      </p:sp>
      <p:pic>
        <p:nvPicPr>
          <p:cNvPr id="4" name="Espace réservé du contenu 3"/>
          <p:cNvPicPr>
            <a:picLocks/>
          </p:cNvPicPr>
          <p:nvPr/>
        </p:nvPicPr>
        <p:blipFill>
          <a:blip r:embed="rId2">
            <a:extLst>
              <a:ext uri="{28A0092B-C50C-407E-A947-70E740481C1C}">
                <a14:useLocalDpi xmlns:a14="http://schemas.microsoft.com/office/drawing/2010/main" val="0"/>
              </a:ext>
            </a:extLst>
          </a:blip>
          <a:stretch>
            <a:fillRect/>
          </a:stretch>
        </p:blipFill>
        <p:spPr>
          <a:xfrm>
            <a:off x="107504" y="4077073"/>
            <a:ext cx="8640000" cy="2653732"/>
          </a:xfrm>
          <a:prstGeom prst="rect">
            <a:avLst/>
          </a:prstGeom>
        </p:spPr>
      </p:pic>
    </p:spTree>
    <p:extLst>
      <p:ext uri="{BB962C8B-B14F-4D97-AF65-F5344CB8AC3E}">
        <p14:creationId xmlns:p14="http://schemas.microsoft.com/office/powerpoint/2010/main" val="33555111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792088"/>
          </a:xfrm>
        </p:spPr>
        <p:txBody>
          <a:bodyPr>
            <a:normAutofit/>
          </a:bodyPr>
          <a:lstStyle/>
          <a:p>
            <a:r>
              <a:rPr lang="fr-FR" sz="3200" b="1" dirty="0" smtClean="0">
                <a:latin typeface="Arial" panose="020B0604020202020204" pitchFamily="34" charset="0"/>
                <a:cs typeface="Arial" panose="020B0604020202020204" pitchFamily="34" charset="0"/>
              </a:rPr>
              <a:t>Arbres CART de classification</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normAutofit fontScale="77500" lnSpcReduction="20000"/>
          </a:bodyPr>
          <a:lstStyle/>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r>
              <a:rPr lang="fr-FR" dirty="0" smtClean="0">
                <a:latin typeface="Arial" panose="020B0604020202020204" pitchFamily="34" charset="0"/>
                <a:cs typeface="Arial" panose="020B0604020202020204" pitchFamily="34" charset="0"/>
              </a:rPr>
              <a:t>Objectif : réduire le plus possible l’impureté des nœuds</a:t>
            </a:r>
          </a:p>
          <a:p>
            <a:pPr marL="0" indent="0">
              <a:buNone/>
            </a:pPr>
            <a:r>
              <a:rPr lang="fr-FR" dirty="0"/>
              <a:t>Δ impureté = i (nœud parent) – proportion </a:t>
            </a:r>
            <a:r>
              <a:rPr lang="fr-FR" dirty="0" err="1"/>
              <a:t>obs</a:t>
            </a:r>
            <a:r>
              <a:rPr lang="fr-FR" dirty="0"/>
              <a:t> nœud gauche * i (nœud gauche) - proportion </a:t>
            </a:r>
            <a:r>
              <a:rPr lang="fr-FR" dirty="0" err="1"/>
              <a:t>obs</a:t>
            </a:r>
            <a:r>
              <a:rPr lang="fr-FR" dirty="0"/>
              <a:t> nœud droit * i (nœud droit</a:t>
            </a:r>
            <a:r>
              <a:rPr lang="fr-FR" dirty="0" smtClean="0"/>
              <a:t>).</a:t>
            </a:r>
          </a:p>
          <a:p>
            <a:pPr marL="0" indent="0">
              <a:buNone/>
            </a:pPr>
            <a:r>
              <a:rPr lang="fr-FR" dirty="0" smtClean="0"/>
              <a:t>i (nœud) </a:t>
            </a:r>
            <a:r>
              <a:rPr lang="fr-FR" dirty="0"/>
              <a:t>= proportion de paires matchs * (1- proportion de paires matchs)</a:t>
            </a:r>
          </a:p>
          <a:p>
            <a:pPr marL="0" indent="0">
              <a:buNone/>
            </a:pPr>
            <a:endParaRPr lang="fr-FR" dirty="0">
              <a:latin typeface="Arial" panose="020B0604020202020204" pitchFamily="34" charset="0"/>
              <a:cs typeface="Arial" panose="020B0604020202020204" pitchFamily="34" charset="0"/>
            </a:endParaRPr>
          </a:p>
        </p:txBody>
      </p:sp>
      <p:pic>
        <p:nvPicPr>
          <p:cNvPr id="5" name="Image 4"/>
          <p:cNvPicPr/>
          <p:nvPr/>
        </p:nvPicPr>
        <p:blipFill>
          <a:blip r:embed="rId2">
            <a:extLst>
              <a:ext uri="{28A0092B-C50C-407E-A947-70E740481C1C}">
                <a14:useLocalDpi xmlns:a14="http://schemas.microsoft.com/office/drawing/2010/main" val="0"/>
              </a:ext>
            </a:extLst>
          </a:blip>
          <a:stretch>
            <a:fillRect/>
          </a:stretch>
        </p:blipFill>
        <p:spPr>
          <a:xfrm>
            <a:off x="4067944" y="908721"/>
            <a:ext cx="5076056" cy="2952327"/>
          </a:xfrm>
          <a:prstGeom prst="rect">
            <a:avLst/>
          </a:prstGeom>
        </p:spPr>
      </p:pic>
    </p:spTree>
    <p:extLst>
      <p:ext uri="{BB962C8B-B14F-4D97-AF65-F5344CB8AC3E}">
        <p14:creationId xmlns:p14="http://schemas.microsoft.com/office/powerpoint/2010/main" val="16890572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Forêts aléatoires</a:t>
            </a:r>
            <a:endParaRPr lang="fr-FR" sz="32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85000" lnSpcReduction="20000"/>
              </a:bodyPr>
              <a:lstStyle/>
              <a:p>
                <a:r>
                  <a:rPr lang="fr-FR" dirty="0" smtClean="0">
                    <a:latin typeface="Arial" panose="020B0604020202020204" pitchFamily="34" charset="0"/>
                    <a:cs typeface="Arial" panose="020B0604020202020204" pitchFamily="34" charset="0"/>
                  </a:rPr>
                  <a:t>Tirage de B échantillon </a:t>
                </a:r>
                <a:r>
                  <a:rPr lang="fr-FR" dirty="0" err="1" smtClean="0">
                    <a:latin typeface="Arial" panose="020B0604020202020204" pitchFamily="34" charset="0"/>
                    <a:cs typeface="Arial" panose="020B0604020202020204" pitchFamily="34" charset="0"/>
                  </a:rPr>
                  <a:t>bootstrap</a:t>
                </a:r>
                <a:r>
                  <a:rPr lang="fr-FR" dirty="0" smtClean="0">
                    <a:latin typeface="Arial" panose="020B0604020202020204" pitchFamily="34" charset="0"/>
                    <a:cs typeface="Arial" panose="020B0604020202020204" pitchFamily="34" charset="0"/>
                  </a:rPr>
                  <a:t> dans l’échantillon d’entrainement</a:t>
                </a:r>
              </a:p>
              <a:p>
                <a:r>
                  <a:rPr lang="fr-FR" dirty="0" smtClean="0">
                    <a:latin typeface="Arial" panose="020B0604020202020204" pitchFamily="34" charset="0"/>
                    <a:cs typeface="Arial" panose="020B0604020202020204" pitchFamily="34" charset="0"/>
                  </a:rPr>
                  <a:t>Construction de arbre type CART pour chacun (mais pour chaque étape on a </a:t>
                </a:r>
                <a14:m>
                  <m:oMath xmlns:m="http://schemas.openxmlformats.org/officeDocument/2006/math">
                    <m:rad>
                      <m:radPr>
                        <m:degHide m:val="on"/>
                        <m:ctrlPr>
                          <a:rPr lang="fr-FR" i="1">
                            <a:latin typeface="Cambria Math"/>
                          </a:rPr>
                        </m:ctrlPr>
                      </m:radPr>
                      <m:deg/>
                      <m:e>
                        <m:r>
                          <a:rPr lang="fr-FR" i="1">
                            <a:latin typeface="Cambria Math"/>
                          </a:rPr>
                          <m:t>𝑛</m:t>
                        </m:r>
                      </m:e>
                    </m:rad>
                  </m:oMath>
                </a14:m>
                <a:r>
                  <a:rPr lang="fr-FR" dirty="0">
                    <a:latin typeface="Arial" panose="020B0604020202020204" pitchFamily="34" charset="0"/>
                    <a:cs typeface="Arial" panose="020B0604020202020204" pitchFamily="34" charset="0"/>
                  </a:rPr>
                  <a:t> variables tirées au hasard parmi les </a:t>
                </a:r>
                <a:r>
                  <a:rPr lang="fr-FR" dirty="0" smtClean="0">
                    <a:latin typeface="Arial" panose="020B0604020202020204" pitchFamily="34" charset="0"/>
                    <a:cs typeface="Arial" panose="020B0604020202020204" pitchFamily="34" charset="0"/>
                  </a:rPr>
                  <a:t>n)</a:t>
                </a:r>
              </a:p>
              <a:p>
                <a:pPr marL="0" indent="0">
                  <a:buNone/>
                </a:pPr>
                <a:endParaRPr lang="fr-FR" dirty="0" smtClean="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Sur </a:t>
                </a:r>
                <a:r>
                  <a:rPr lang="fr-FR" dirty="0" smtClean="0">
                    <a:latin typeface="Arial" panose="020B0604020202020204" pitchFamily="34" charset="0"/>
                    <a:cs typeface="Arial" panose="020B0604020202020204" pitchFamily="34" charset="0"/>
                  </a:rPr>
                  <a:t>les </a:t>
                </a:r>
                <a:r>
                  <a:rPr lang="fr-FR" dirty="0">
                    <a:latin typeface="Arial" panose="020B0604020202020204" pitchFamily="34" charset="0"/>
                    <a:cs typeface="Arial" panose="020B0604020202020204" pitchFamily="34" charset="0"/>
                  </a:rPr>
                  <a:t>nouvelles </a:t>
                </a:r>
                <a:r>
                  <a:rPr lang="fr-FR" dirty="0" smtClean="0">
                    <a:latin typeface="Arial" panose="020B0604020202020204" pitchFamily="34" charset="0"/>
                    <a:cs typeface="Arial" panose="020B0604020202020204" pitchFamily="34" charset="0"/>
                  </a:rPr>
                  <a:t>données :</a:t>
                </a:r>
              </a:p>
              <a:p>
                <a:pPr lvl="1"/>
                <a:r>
                  <a:rPr lang="fr-FR" dirty="0" smtClean="0">
                    <a:latin typeface="Arial" panose="020B0604020202020204" pitchFamily="34" charset="0"/>
                    <a:cs typeface="Arial" panose="020B0604020202020204" pitchFamily="34" charset="0"/>
                  </a:rPr>
                  <a:t>catégorie </a:t>
                </a:r>
                <a:r>
                  <a:rPr lang="fr-FR" dirty="0">
                    <a:latin typeface="Arial" panose="020B0604020202020204" pitchFamily="34" charset="0"/>
                    <a:cs typeface="Arial" panose="020B0604020202020204" pitchFamily="34" charset="0"/>
                  </a:rPr>
                  <a:t>prédite </a:t>
                </a:r>
                <a:r>
                  <a:rPr lang="fr-FR" dirty="0" smtClean="0">
                    <a:latin typeface="Arial" panose="020B0604020202020204" pitchFamily="34" charset="0"/>
                    <a:cs typeface="Arial" panose="020B0604020202020204" pitchFamily="34" charset="0"/>
                  </a:rPr>
                  <a:t>= la plus </a:t>
                </a:r>
                <a:r>
                  <a:rPr lang="fr-FR" dirty="0">
                    <a:latin typeface="Arial" panose="020B0604020202020204" pitchFamily="34" charset="0"/>
                    <a:cs typeface="Arial" panose="020B0604020202020204" pitchFamily="34" charset="0"/>
                  </a:rPr>
                  <a:t>souvent parmi les B </a:t>
                </a:r>
                <a:r>
                  <a:rPr lang="fr-FR" dirty="0" smtClean="0">
                    <a:latin typeface="Arial" panose="020B0604020202020204" pitchFamily="34" charset="0"/>
                    <a:cs typeface="Arial" panose="020B0604020202020204" pitchFamily="34" charset="0"/>
                  </a:rPr>
                  <a:t>arbres </a:t>
                </a:r>
                <a:r>
                  <a:rPr lang="fr-FR" dirty="0">
                    <a:latin typeface="Arial" panose="020B0604020202020204" pitchFamily="34" charset="0"/>
                    <a:cs typeface="Arial" panose="020B0604020202020204" pitchFamily="34" charset="0"/>
                  </a:rPr>
                  <a:t>(vote majoritaire</a:t>
                </a:r>
                <a:r>
                  <a:rPr lang="fr-FR" dirty="0" smtClean="0">
                    <a:latin typeface="Arial" panose="020B0604020202020204" pitchFamily="34" charset="0"/>
                    <a:cs typeface="Arial" panose="020B0604020202020204" pitchFamily="34" charset="0"/>
                  </a:rPr>
                  <a:t>).</a:t>
                </a:r>
              </a:p>
              <a:p>
                <a:pPr lvl="1"/>
                <a:r>
                  <a:rPr lang="fr-FR" dirty="0" smtClean="0">
                    <a:latin typeface="Arial" panose="020B0604020202020204" pitchFamily="34" charset="0"/>
                    <a:cs typeface="Arial" panose="020B0604020202020204" pitchFamily="34" charset="0"/>
                  </a:rPr>
                  <a:t>OU catégorie prédite =catégorie avec la plus forte </a:t>
                </a:r>
                <a:r>
                  <a:rPr lang="fr-FR" dirty="0" err="1" smtClean="0">
                    <a:latin typeface="Arial" panose="020B0604020202020204" pitchFamily="34" charset="0"/>
                    <a:cs typeface="Arial" panose="020B0604020202020204" pitchFamily="34" charset="0"/>
                  </a:rPr>
                  <a:t>proba</a:t>
                </a:r>
                <a:r>
                  <a:rPr lang="fr-FR" dirty="0" smtClean="0">
                    <a:latin typeface="Arial" panose="020B0604020202020204" pitchFamily="34" charset="0"/>
                    <a:cs typeface="Arial" panose="020B0604020202020204" pitchFamily="34" charset="0"/>
                  </a:rPr>
                  <a:t> et cette </a:t>
                </a:r>
                <a:r>
                  <a:rPr lang="fr-FR" dirty="0" err="1" smtClean="0">
                    <a:latin typeface="Arial" panose="020B0604020202020204" pitchFamily="34" charset="0"/>
                    <a:cs typeface="Arial" panose="020B0604020202020204" pitchFamily="34" charset="0"/>
                  </a:rPr>
                  <a:t>proba</a:t>
                </a:r>
                <a:r>
                  <a:rPr lang="fr-FR" dirty="0" smtClean="0">
                    <a:latin typeface="Arial" panose="020B0604020202020204" pitchFamily="34" charset="0"/>
                    <a:cs typeface="Arial" panose="020B0604020202020204" pitchFamily="34" charset="0"/>
                  </a:rPr>
                  <a:t> = moyenne des </a:t>
                </a:r>
                <a:r>
                  <a:rPr lang="fr-FR" dirty="0" err="1" smtClean="0">
                    <a:latin typeface="Arial" panose="020B0604020202020204" pitchFamily="34" charset="0"/>
                    <a:cs typeface="Arial" panose="020B0604020202020204" pitchFamily="34" charset="0"/>
                  </a:rPr>
                  <a:t>proba</a:t>
                </a:r>
                <a:r>
                  <a:rPr lang="fr-FR" dirty="0" smtClean="0">
                    <a:latin typeface="Arial" panose="020B0604020202020204" pitchFamily="34" charset="0"/>
                    <a:cs typeface="Arial" panose="020B0604020202020204" pitchFamily="34" charset="0"/>
                  </a:rPr>
                  <a:t> des B arbres</a:t>
                </a:r>
              </a:p>
              <a:p>
                <a:pPr lvl="1"/>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185" t="-2965" r="-1037"/>
                </a:stretch>
              </a:blipFill>
            </p:spPr>
            <p:txBody>
              <a:bodyPr/>
              <a:lstStyle/>
              <a:p>
                <a:r>
                  <a:rPr lang="fr-FR">
                    <a:noFill/>
                  </a:rPr>
                  <a:t> </a:t>
                </a:r>
              </a:p>
            </p:txBody>
          </p:sp>
        </mc:Fallback>
      </mc:AlternateContent>
    </p:spTree>
    <p:extLst>
      <p:ext uri="{BB962C8B-B14F-4D97-AF65-F5344CB8AC3E}">
        <p14:creationId xmlns:p14="http://schemas.microsoft.com/office/powerpoint/2010/main" val="38302217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5735023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200" b="1" dirty="0">
                <a:solidFill>
                  <a:srgbClr val="7030A0"/>
                </a:solidFill>
                <a:latin typeface="Arial" panose="020B0604020202020204" pitchFamily="34" charset="0"/>
                <a:cs typeface="Arial" panose="020B0604020202020204" pitchFamily="34" charset="0"/>
              </a:rPr>
              <a:t>Partie 5 : sujets transverses</a:t>
            </a:r>
          </a:p>
        </p:txBody>
      </p:sp>
    </p:spTree>
    <p:extLst>
      <p:ext uri="{BB962C8B-B14F-4D97-AF65-F5344CB8AC3E}">
        <p14:creationId xmlns:p14="http://schemas.microsoft.com/office/powerpoint/2010/main" val="1486631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124744"/>
            <a:ext cx="8507288" cy="5001419"/>
          </a:xfrm>
        </p:spPr>
        <p:txBody>
          <a:bodyPr/>
          <a:lstStyle/>
          <a:p>
            <a:pPr marL="0" indent="0">
              <a:buNone/>
            </a:pPr>
            <a:r>
              <a:rPr lang="fr-FR" sz="2000" dirty="0">
                <a:latin typeface="Arial" panose="020B0604020202020204" pitchFamily="34" charset="0"/>
                <a:cs typeface="Arial" panose="020B0604020202020204" pitchFamily="34" charset="0"/>
              </a:rPr>
              <a:t>Les tendances des jobs de data science pour R (bleu) et SAS (orange)</a:t>
            </a:r>
          </a:p>
          <a:p>
            <a:pPr marL="0" indent="0">
              <a:buNone/>
            </a:pP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204864"/>
            <a:ext cx="6686550" cy="4067175"/>
          </a:xfrm>
          <a:prstGeom prst="rect">
            <a:avLst/>
          </a:prstGeom>
        </p:spPr>
      </p:pic>
    </p:spTree>
    <p:extLst>
      <p:ext uri="{BB962C8B-B14F-4D97-AF65-F5344CB8AC3E}">
        <p14:creationId xmlns:p14="http://schemas.microsoft.com/office/powerpoint/2010/main" val="78702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Commandes </a:t>
            </a:r>
            <a:r>
              <a:rPr lang="fr-FR" dirty="0" err="1" smtClean="0"/>
              <a:t>pip</a:t>
            </a:r>
            <a:endParaRPr lang="fr-FR" dirty="0"/>
          </a:p>
        </p:txBody>
      </p:sp>
      <p:sp>
        <p:nvSpPr>
          <p:cNvPr id="3" name="Espace réservé du contenu 2"/>
          <p:cNvSpPr>
            <a:spLocks noGrp="1"/>
          </p:cNvSpPr>
          <p:nvPr>
            <p:ph idx="1"/>
          </p:nvPr>
        </p:nvSpPr>
        <p:spPr/>
        <p:txBody>
          <a:bodyPr/>
          <a:lstStyle/>
          <a:p>
            <a:r>
              <a:rPr lang="fr-FR" dirty="0" smtClean="0"/>
              <a:t>Installer une librairie=&gt; </a:t>
            </a:r>
            <a:r>
              <a:rPr lang="fr-FR" dirty="0" err="1" smtClean="0"/>
              <a:t>pip</a:t>
            </a:r>
            <a:r>
              <a:rPr lang="fr-FR" dirty="0" smtClean="0"/>
              <a:t> </a:t>
            </a:r>
            <a:r>
              <a:rPr lang="fr-FR" dirty="0" err="1" smtClean="0"/>
              <a:t>install</a:t>
            </a:r>
            <a:r>
              <a:rPr lang="fr-FR" dirty="0" smtClean="0"/>
              <a:t> </a:t>
            </a:r>
            <a:r>
              <a:rPr lang="fr-FR" dirty="0" err="1" smtClean="0"/>
              <a:t>nomLibrairie</a:t>
            </a:r>
            <a:endParaRPr lang="fr-FR" dirty="0" smtClean="0"/>
          </a:p>
          <a:p>
            <a:r>
              <a:rPr lang="fr-FR" dirty="0" smtClean="0"/>
              <a:t>Version actuelle =&gt; </a:t>
            </a:r>
            <a:r>
              <a:rPr lang="fr-FR" dirty="0" err="1" smtClean="0"/>
              <a:t>pip</a:t>
            </a:r>
            <a:r>
              <a:rPr lang="fr-FR" dirty="0" smtClean="0"/>
              <a:t> show </a:t>
            </a:r>
            <a:r>
              <a:rPr lang="fr-FR" dirty="0" err="1" smtClean="0"/>
              <a:t>nomLibrairie</a:t>
            </a:r>
            <a:endParaRPr lang="fr-FR" dirty="0" smtClean="0"/>
          </a:p>
          <a:p>
            <a:r>
              <a:rPr lang="fr-FR" dirty="0" smtClean="0"/>
              <a:t>Upgrade librairie =&gt;</a:t>
            </a:r>
            <a:r>
              <a:rPr lang="fr-FR" dirty="0" err="1"/>
              <a:t>pip</a:t>
            </a:r>
            <a:r>
              <a:rPr lang="fr-FR" dirty="0"/>
              <a:t> </a:t>
            </a:r>
            <a:r>
              <a:rPr lang="fr-FR" dirty="0" err="1"/>
              <a:t>install</a:t>
            </a:r>
            <a:r>
              <a:rPr lang="fr-FR" dirty="0"/>
              <a:t> </a:t>
            </a:r>
            <a:r>
              <a:rPr lang="fr-FR" dirty="0" smtClean="0"/>
              <a:t>–upgrade </a:t>
            </a:r>
            <a:r>
              <a:rPr lang="fr-FR" dirty="0" err="1" smtClean="0"/>
              <a:t>nomLibrairie</a:t>
            </a:r>
            <a:endParaRPr lang="fr-FR" dirty="0"/>
          </a:p>
          <a:p>
            <a:endParaRPr lang="fr-FR" dirty="0"/>
          </a:p>
        </p:txBody>
      </p:sp>
    </p:spTree>
    <p:extLst>
      <p:ext uri="{BB962C8B-B14F-4D97-AF65-F5344CB8AC3E}">
        <p14:creationId xmlns:p14="http://schemas.microsoft.com/office/powerpoint/2010/main" val="36038304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Performances : </a:t>
            </a:r>
            <a:r>
              <a:rPr lang="fr-FR" sz="3200" b="1" dirty="0" err="1" smtClean="0">
                <a:latin typeface="Arial" panose="020B0604020202020204" pitchFamily="34" charset="0"/>
                <a:cs typeface="Arial" panose="020B0604020202020204" pitchFamily="34" charset="0"/>
              </a:rPr>
              <a:t>Dask</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err="1" smtClean="0">
                <a:latin typeface="Arial" panose="020B0604020202020204" pitchFamily="34" charset="0"/>
                <a:cs typeface="Arial" panose="020B0604020202020204" pitchFamily="34" charset="0"/>
              </a:rPr>
              <a:t>Parallélisation</a:t>
            </a:r>
            <a:r>
              <a:rPr lang="fr-FR" dirty="0" smtClean="0">
                <a:latin typeface="Arial" panose="020B0604020202020204" pitchFamily="34" charset="0"/>
                <a:cs typeface="Arial" panose="020B0604020202020204" pitchFamily="34" charset="0"/>
              </a:rPr>
              <a:t> exécution de fonctions</a:t>
            </a:r>
          </a:p>
          <a:p>
            <a:r>
              <a:rPr lang="en-US" dirty="0">
                <a:latin typeface="Arial" panose="020B0604020202020204" pitchFamily="34" charset="0"/>
                <a:cs typeface="Arial" panose="020B0604020202020204" pitchFamily="34" charset="0"/>
              </a:rPr>
              <a:t>the </a:t>
            </a:r>
            <a:r>
              <a:rPr lang="en-US" dirty="0" err="1">
                <a:latin typeface="Arial" panose="020B0604020202020204" pitchFamily="34" charset="0"/>
                <a:cs typeface="Arial" panose="020B0604020202020204" pitchFamily="34" charset="0"/>
              </a:rPr>
              <a:t>Dask</a:t>
            </a:r>
            <a:r>
              <a:rPr lang="en-US" dirty="0">
                <a:latin typeface="Arial" panose="020B0604020202020204" pitchFamily="34" charset="0"/>
                <a:cs typeface="Arial" panose="020B0604020202020204" pitchFamily="34" charset="0"/>
              </a:rPr>
              <a:t> single-machine scheduler leverages the full CPU power of a laptop or a large workstation and changes the space limitation from </a:t>
            </a:r>
            <a:r>
              <a:rPr lang="en-US" u="sng" dirty="0">
                <a:latin typeface="Arial" panose="020B0604020202020204" pitchFamily="34" charset="0"/>
                <a:cs typeface="Arial" panose="020B0604020202020204" pitchFamily="34" charset="0"/>
              </a:rPr>
              <a:t>“fits in memory” to “fits on disk</a:t>
            </a:r>
            <a:r>
              <a:rPr lang="en-US" u="sng" dirty="0" smtClean="0">
                <a:latin typeface="Arial" panose="020B0604020202020204" pitchFamily="34" charset="0"/>
                <a:cs typeface="Arial" panose="020B0604020202020204" pitchFamily="34" charset="0"/>
              </a:rPr>
              <a:t>”. </a:t>
            </a:r>
            <a:r>
              <a:rPr lang="en-US" u="sng" dirty="0" smtClean="0">
                <a:latin typeface="Arial" panose="020B0604020202020204" pitchFamily="34" charset="0"/>
                <a:cs typeface="Arial" panose="020B0604020202020204" pitchFamily="34" charset="0"/>
                <a:hlinkClick r:id="rId2"/>
              </a:rPr>
              <a:t>Exemple</a:t>
            </a:r>
            <a:endParaRPr lang="fr-FR" u="sng" dirty="0" smtClean="0">
              <a:latin typeface="Arial" panose="020B0604020202020204" pitchFamily="34" charset="0"/>
              <a:cs typeface="Arial" panose="020B0604020202020204" pitchFamily="34" charset="0"/>
            </a:endParaRPr>
          </a:p>
          <a:p>
            <a:endParaRPr lang="fr-FR" dirty="0"/>
          </a:p>
          <a:p>
            <a:endParaRPr lang="fr-FR" dirty="0"/>
          </a:p>
        </p:txBody>
      </p:sp>
    </p:spTree>
    <p:extLst>
      <p:ext uri="{BB962C8B-B14F-4D97-AF65-F5344CB8AC3E}">
        <p14:creationId xmlns:p14="http://schemas.microsoft.com/office/powerpoint/2010/main" val="4591452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Zen of python</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052736"/>
            <a:ext cx="6480000" cy="5464030"/>
          </a:xfrm>
          <a:prstGeom prst="rect">
            <a:avLst/>
          </a:prstGeom>
        </p:spPr>
      </p:pic>
    </p:spTree>
    <p:extLst>
      <p:ext uri="{BB962C8B-B14F-4D97-AF65-F5344CB8AC3E}">
        <p14:creationId xmlns:p14="http://schemas.microsoft.com/office/powerpoint/2010/main" val="17933925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autres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latin typeface="Arial" panose="020B0604020202020204" pitchFamily="34" charset="0"/>
                <a:cs typeface="Arial" panose="020B0604020202020204" pitchFamily="34" charset="0"/>
              </a:rPr>
              <a:t>Tests </a:t>
            </a:r>
            <a:r>
              <a:rPr lang="fr-FR" dirty="0">
                <a:latin typeface="Arial" panose="020B0604020202020204" pitchFamily="34" charset="0"/>
                <a:cs typeface="Arial" panose="020B0604020202020204" pitchFamily="34" charset="0"/>
              </a:rPr>
              <a:t>unitaires</a:t>
            </a:r>
          </a:p>
          <a:p>
            <a:r>
              <a:rPr lang="fr-FR" dirty="0">
                <a:latin typeface="Arial" panose="020B0604020202020204" pitchFamily="34" charset="0"/>
                <a:cs typeface="Arial" panose="020B0604020202020204" pitchFamily="34" charset="0"/>
              </a:rPr>
              <a:t>Gestionnaire de code (</a:t>
            </a:r>
            <a:r>
              <a:rPr lang="fr-FR" dirty="0" err="1">
                <a:latin typeface="Arial" panose="020B0604020202020204" pitchFamily="34" charset="0"/>
                <a:cs typeface="Arial" panose="020B0604020202020204" pitchFamily="34" charset="0"/>
              </a:rPr>
              <a:t>Git,github</a:t>
            </a:r>
            <a:r>
              <a:rPr lang="fr-FR" dirty="0">
                <a:latin typeface="Arial" panose="020B0604020202020204" pitchFamily="34" charset="0"/>
                <a:cs typeface="Arial" panose="020B0604020202020204" pitchFamily="34" charset="0"/>
              </a:rPr>
              <a:t>, et </a:t>
            </a:r>
            <a:r>
              <a:rPr lang="fr-FR" dirty="0" err="1">
                <a:latin typeface="Arial" panose="020B0604020202020204" pitchFamily="34" charset="0"/>
                <a:cs typeface="Arial" panose="020B0604020202020204" pitchFamily="34" charset="0"/>
              </a:rPr>
              <a:t>github</a:t>
            </a:r>
            <a:r>
              <a:rPr lang="fr-FR" dirty="0">
                <a:latin typeface="Arial" panose="020B0604020202020204" pitchFamily="34" charset="0"/>
                <a:cs typeface="Arial" panose="020B0604020202020204" pitchFamily="34" charset="0"/>
              </a:rPr>
              <a:t> desktop</a:t>
            </a:r>
            <a:r>
              <a:rPr lang="fr-FR" dirty="0" smtClean="0">
                <a:latin typeface="Arial" panose="020B0604020202020204" pitchFamily="34" charset="0"/>
                <a:cs typeface="Arial" panose="020B0604020202020204" pitchFamily="34" charset="0"/>
              </a:rPr>
              <a:t>).</a:t>
            </a:r>
          </a:p>
          <a:p>
            <a:r>
              <a:rPr lang="fr-FR" dirty="0" smtClean="0">
                <a:latin typeface="Arial" panose="020B0604020202020204" pitchFamily="34" charset="0"/>
                <a:cs typeface="Arial" panose="020B0604020202020204" pitchFamily="34" charset="0"/>
              </a:rPr>
              <a:t>Une autre façon de travailler : notebook</a:t>
            </a:r>
          </a:p>
          <a:p>
            <a:r>
              <a:rPr lang="fr-FR" dirty="0" smtClean="0">
                <a:latin typeface="Arial" panose="020B0604020202020204" pitchFamily="34" charset="0"/>
                <a:cs typeface="Arial" panose="020B0604020202020204" pitchFamily="34" charset="0"/>
              </a:rPr>
              <a:t>Les environnements virtuels</a:t>
            </a:r>
            <a:endParaRPr lang="fr-FR" dirty="0">
              <a:latin typeface="Arial" panose="020B0604020202020204" pitchFamily="34" charset="0"/>
              <a:cs typeface="Arial" panose="020B0604020202020204" pitchFamily="34" charset="0"/>
            </a:endParaRPr>
          </a:p>
          <a:p>
            <a:pPr marL="0" indent="0">
              <a:buNone/>
            </a:pPr>
            <a:endParaRPr lang="fr-FR" dirty="0"/>
          </a:p>
        </p:txBody>
      </p:sp>
    </p:spTree>
    <p:extLst>
      <p:ext uri="{BB962C8B-B14F-4D97-AF65-F5344CB8AC3E}">
        <p14:creationId xmlns:p14="http://schemas.microsoft.com/office/powerpoint/2010/main" val="10238800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548680"/>
            <a:ext cx="8280000" cy="5703019"/>
          </a:xfrm>
          <a:prstGeom prst="rect">
            <a:avLst/>
          </a:prstGeom>
        </p:spPr>
      </p:pic>
    </p:spTree>
    <p:extLst>
      <p:ext uri="{BB962C8B-B14F-4D97-AF65-F5344CB8AC3E}">
        <p14:creationId xmlns:p14="http://schemas.microsoft.com/office/powerpoint/2010/main" val="3929412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196752"/>
            <a:ext cx="8229600" cy="4929411"/>
          </a:xfrm>
        </p:spPr>
        <p:txBody>
          <a:bodyPr/>
          <a:lstStyle/>
          <a:p>
            <a:pPr marL="0" indent="0">
              <a:buNone/>
            </a:pPr>
            <a:r>
              <a:rPr lang="fr-FR" sz="2000" dirty="0">
                <a:latin typeface="Arial" panose="020B0604020202020204" pitchFamily="34" charset="0"/>
                <a:cs typeface="Arial" panose="020B0604020202020204" pitchFamily="34" charset="0"/>
              </a:rPr>
              <a:t>Les tendances des jobs de data science pour R (bleu) et Python (orange)</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276872"/>
            <a:ext cx="6810375" cy="4095750"/>
          </a:xfrm>
          <a:prstGeom prst="rect">
            <a:avLst/>
          </a:prstGeom>
        </p:spPr>
      </p:pic>
    </p:spTree>
    <p:extLst>
      <p:ext uri="{BB962C8B-B14F-4D97-AF65-F5344CB8AC3E}">
        <p14:creationId xmlns:p14="http://schemas.microsoft.com/office/powerpoint/2010/main" val="2417844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052736"/>
            <a:ext cx="6120000" cy="4925859"/>
          </a:xfrm>
        </p:spPr>
      </p:pic>
    </p:spTree>
    <p:extLst>
      <p:ext uri="{BB962C8B-B14F-4D97-AF65-F5344CB8AC3E}">
        <p14:creationId xmlns:p14="http://schemas.microsoft.com/office/powerpoint/2010/main" val="210244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Sondage </a:t>
            </a:r>
            <a:r>
              <a:rPr lang="fr-FR" sz="3200" b="1" dirty="0" err="1">
                <a:latin typeface="Arial" panose="020B0604020202020204" pitchFamily="34" charset="0"/>
                <a:cs typeface="Arial" panose="020B0604020202020204" pitchFamily="34" charset="0"/>
              </a:rPr>
              <a:t>burtch</a:t>
            </a:r>
            <a:r>
              <a:rPr lang="fr-FR" sz="3200" b="1" dirty="0">
                <a:latin typeface="Arial" panose="020B0604020202020204" pitchFamily="34" charset="0"/>
                <a:cs typeface="Arial" panose="020B0604020202020204" pitchFamily="34" charset="0"/>
              </a:rPr>
              <a:t> </a:t>
            </a:r>
            <a:r>
              <a:rPr lang="fr-FR" sz="3200" b="1" dirty="0" err="1">
                <a:latin typeface="Arial" panose="020B0604020202020204" pitchFamily="34" charset="0"/>
                <a:cs typeface="Arial" panose="020B0604020202020204" pitchFamily="34" charset="0"/>
              </a:rPr>
              <a:t>works</a:t>
            </a:r>
            <a:endParaRPr lang="fr-FR" sz="3200" b="1"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96752"/>
            <a:ext cx="4572000" cy="3571875"/>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850" y="3068960"/>
            <a:ext cx="5010150" cy="3486150"/>
          </a:xfrm>
          <a:prstGeom prst="rect">
            <a:avLst/>
          </a:prstGeom>
        </p:spPr>
      </p:pic>
    </p:spTree>
    <p:extLst>
      <p:ext uri="{BB962C8B-B14F-4D97-AF65-F5344CB8AC3E}">
        <p14:creationId xmlns:p14="http://schemas.microsoft.com/office/powerpoint/2010/main" val="364516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Pourquoi s’intéresser à Python?</a:t>
            </a:r>
            <a:endParaRPr lang="fr-FR" sz="3200" dirty="0"/>
          </a:p>
        </p:txBody>
      </p:sp>
      <p:sp>
        <p:nvSpPr>
          <p:cNvPr id="3" name="Espace réservé du contenu 2"/>
          <p:cNvSpPr>
            <a:spLocks noGrp="1"/>
          </p:cNvSpPr>
          <p:nvPr>
            <p:ph idx="1"/>
          </p:nvPr>
        </p:nvSpPr>
        <p:spPr/>
        <p:txBody>
          <a:bodyPr>
            <a:noAutofit/>
          </a:bodyPr>
          <a:lstStyle/>
          <a:p>
            <a:r>
              <a:rPr lang="fr-FR" sz="2400" dirty="0">
                <a:latin typeface="Arial" panose="020B0604020202020204" pitchFamily="34" charset="0"/>
                <a:cs typeface="Arial" panose="020B0604020202020204" pitchFamily="34" charset="0"/>
              </a:rPr>
              <a:t>facile à apprendre</a:t>
            </a:r>
          </a:p>
          <a:p>
            <a:r>
              <a:rPr lang="fr-FR" sz="2400" dirty="0">
                <a:latin typeface="Arial" panose="020B0604020202020204" pitchFamily="34" charset="0"/>
                <a:cs typeface="Arial" panose="020B0604020202020204" pitchFamily="34" charset="0"/>
              </a:rPr>
              <a:t>à usage général : développement « classique », </a:t>
            </a:r>
            <a:r>
              <a:rPr lang="fr-FR" sz="2400" dirty="0" err="1">
                <a:latin typeface="Arial" panose="020B0604020202020204" pitchFamily="34" charset="0"/>
                <a:cs typeface="Arial" panose="020B0604020202020204" pitchFamily="34" charset="0"/>
              </a:rPr>
              <a:t>datascience</a:t>
            </a:r>
            <a:r>
              <a:rPr lang="fr-FR" sz="2400" dirty="0">
                <a:latin typeface="Arial" panose="020B0604020202020204" pitchFamily="34" charset="0"/>
                <a:cs typeface="Arial" panose="020B0604020202020204" pitchFamily="34" charset="0"/>
              </a:rPr>
              <a:t>, embarqué, etc.</a:t>
            </a:r>
          </a:p>
          <a:p>
            <a:r>
              <a:rPr lang="fr-FR" sz="2400" dirty="0">
                <a:latin typeface="Arial" panose="020B0604020202020204" pitchFamily="34" charset="0"/>
                <a:cs typeface="Arial" panose="020B0604020202020204" pitchFamily="34" charset="0"/>
              </a:rPr>
              <a:t>Peu verbeux</a:t>
            </a:r>
          </a:p>
          <a:p>
            <a:r>
              <a:rPr lang="fr-FR" sz="2400" dirty="0">
                <a:latin typeface="Arial" panose="020B0604020202020204" pitchFamily="34" charset="0"/>
                <a:cs typeface="Arial" panose="020B0604020202020204" pitchFamily="34" charset="0"/>
              </a:rPr>
              <a:t>Python dispose de l'un des gestionnaires de paquets les plus matures : </a:t>
            </a:r>
            <a:r>
              <a:rPr lang="fr-FR" sz="2400" dirty="0" err="1">
                <a:latin typeface="Arial" panose="020B0604020202020204" pitchFamily="34" charset="0"/>
                <a:cs typeface="Arial" panose="020B0604020202020204" pitchFamily="34" charset="0"/>
              </a:rPr>
              <a:t>PyPI</a:t>
            </a:r>
            <a:endParaRPr lang="fr-FR" sz="2400" dirty="0">
              <a:latin typeface="Arial" panose="020B0604020202020204" pitchFamily="34" charset="0"/>
              <a:cs typeface="Arial" panose="020B0604020202020204" pitchFamily="34" charset="0"/>
            </a:endParaRPr>
          </a:p>
          <a:p>
            <a:r>
              <a:rPr lang="fr-FR" sz="2400" dirty="0">
                <a:latin typeface="Arial" panose="020B0604020202020204" pitchFamily="34" charset="0"/>
                <a:cs typeface="Arial" panose="020B0604020202020204" pitchFamily="34" charset="0"/>
              </a:rPr>
              <a:t>Python est multiplateforme et open source</a:t>
            </a:r>
          </a:p>
          <a:p>
            <a:r>
              <a:rPr lang="fr-FR" sz="2400" dirty="0">
                <a:latin typeface="Arial" panose="020B0604020202020204" pitchFamily="34" charset="0"/>
                <a:cs typeface="Arial" panose="020B0604020202020204" pitchFamily="34" charset="0"/>
              </a:rPr>
              <a:t>Documentation de qualité disponible (même des livres gratuits)</a:t>
            </a:r>
          </a:p>
          <a:p>
            <a:r>
              <a:rPr lang="fr-FR" sz="2400" dirty="0">
                <a:latin typeface="Arial" panose="020B0604020202020204" pitchFamily="34" charset="0"/>
                <a:cs typeface="Arial" panose="020B0604020202020204" pitchFamily="34" charset="0"/>
              </a:rPr>
              <a:t>Communauté énorme donc aide rapide sur les forums (</a:t>
            </a:r>
            <a:r>
              <a:rPr lang="fr-FR" sz="2400" dirty="0">
                <a:latin typeface="Arial" panose="020B0604020202020204" pitchFamily="34" charset="0"/>
                <a:cs typeface="Arial" panose="020B0604020202020204" pitchFamily="34" charset="0"/>
                <a:hlinkClick r:id="rId2"/>
              </a:rPr>
              <a:t>https://stackoverflow.com/</a:t>
            </a:r>
            <a:r>
              <a:rPr lang="fr-FR"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714070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10879</TotalTime>
  <Words>1043</Words>
  <Application>Microsoft Office PowerPoint</Application>
  <PresentationFormat>Affichage à l'écran (4:3)</PresentationFormat>
  <Paragraphs>210</Paragraphs>
  <Slides>54</Slides>
  <Notes>0</Notes>
  <HiddenSlides>0</HiddenSlides>
  <MMClips>0</MMClips>
  <ScaleCrop>false</ScaleCrop>
  <HeadingPairs>
    <vt:vector size="4" baseType="variant">
      <vt:variant>
        <vt:lpstr>Thème</vt:lpstr>
      </vt:variant>
      <vt:variant>
        <vt:i4>1</vt:i4>
      </vt:variant>
      <vt:variant>
        <vt:lpstr>Titres des diapositives</vt:lpstr>
      </vt:variant>
      <vt:variant>
        <vt:i4>54</vt:i4>
      </vt:variant>
    </vt:vector>
  </HeadingPairs>
  <TitlesOfParts>
    <vt:vector size="55" baseType="lpstr">
      <vt:lpstr>Thème Office</vt:lpstr>
      <vt:lpstr>Alternatives à SAS :  Initiation à python</vt:lpstr>
      <vt:lpstr>Partie 1 : Pourquoi s’intéresser à Python?</vt:lpstr>
      <vt:lpstr>Pourquoi s’intéresser à Python?</vt:lpstr>
      <vt:lpstr>Data Science Job Report 2017</vt:lpstr>
      <vt:lpstr>Data Science Job Report 2017</vt:lpstr>
      <vt:lpstr>Data Science Job Report 2017</vt:lpstr>
      <vt:lpstr>Présentation PowerPoint</vt:lpstr>
      <vt:lpstr>Sondage burtch works</vt:lpstr>
      <vt:lpstr>Pourquoi s’intéresser à Python?</vt:lpstr>
      <vt:lpstr>Python pour la datascience : les principales librairies</vt:lpstr>
      <vt:lpstr>Partie 2 : les bases de Python</vt:lpstr>
      <vt:lpstr>Premiers pas</vt:lpstr>
      <vt:lpstr>Introduction à la PPO et aux fonctions</vt:lpstr>
      <vt:lpstr>Programmation récursive : illustration avec le problème des tours de Hanoi</vt:lpstr>
      <vt:lpstr>Structures de données</vt:lpstr>
      <vt:lpstr>Quelques points clés</vt:lpstr>
      <vt:lpstr>Documentation/commentaires</vt:lpstr>
      <vt:lpstr>Partie 3 : traiter les données avec Python</vt:lpstr>
      <vt:lpstr>Traiter les données prend du temps</vt:lpstr>
      <vt:lpstr>Slicing avec Numpy</vt:lpstr>
      <vt:lpstr>Reshaping avec Numpy</vt:lpstr>
      <vt:lpstr>Structures de données Pandas</vt:lpstr>
      <vt:lpstr>dataframe data préparation : imports/doublons/conversions</vt:lpstr>
      <vt:lpstr>dataframe data préparation : valeurs manquantes (1)</vt:lpstr>
      <vt:lpstr>dataframe data préparation : valeurs manquantes (2)</vt:lpstr>
      <vt:lpstr>dataframe data préparation : traitement données</vt:lpstr>
      <vt:lpstr>dataframe data préparation : jointures</vt:lpstr>
      <vt:lpstr>Imports/exports/sauvegardes</vt:lpstr>
      <vt:lpstr>Partie 4 : statistiques descriptives et graphiques avec Python</vt:lpstr>
      <vt:lpstr>Dataframe statistiques descriptives</vt:lpstr>
      <vt:lpstr>Dataframe graphiques : introduction</vt:lpstr>
      <vt:lpstr>Quartet d’Ascombe</vt:lpstr>
      <vt:lpstr>Dataframe graphiques</vt:lpstr>
      <vt:lpstr>Boites à moustaches/boxplot rappel</vt:lpstr>
      <vt:lpstr>Graphiques pour le web : Bokeh</vt:lpstr>
      <vt:lpstr>Partie 5 : statistiques avec Python</vt:lpstr>
      <vt:lpstr>Régression linéaire avec statsModels</vt:lpstr>
      <vt:lpstr>Leverage plot</vt:lpstr>
      <vt:lpstr>Quelques exemples de modèles</vt:lpstr>
      <vt:lpstr>Régression logistique avec statsModèles</vt:lpstr>
      <vt:lpstr>Partie 6 : exemples autres méthodes de machine learning</vt:lpstr>
      <vt:lpstr>Familles de méthodes</vt:lpstr>
      <vt:lpstr>SVM</vt:lpstr>
      <vt:lpstr>SVM</vt:lpstr>
      <vt:lpstr>SVM</vt:lpstr>
      <vt:lpstr>Arbres CART de classification</vt:lpstr>
      <vt:lpstr>Forêts aléatoires</vt:lpstr>
      <vt:lpstr>Présentation PowerPoint</vt:lpstr>
      <vt:lpstr>Partie 5 : sujets transverses</vt:lpstr>
      <vt:lpstr>Commandes pip</vt:lpstr>
      <vt:lpstr>Performances : Dask</vt:lpstr>
      <vt:lpstr>Zen of python</vt:lpstr>
      <vt:lpstr>autres</vt:lpstr>
      <vt:lpstr>Présentation PowerPoint</vt:lpstr>
    </vt:vector>
  </TitlesOfParts>
  <Company>Ministere de l'Education Nationale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 linkage : méthodologie et résultats sur un cas concret</dc:title>
  <dc:creator>Administration centrale</dc:creator>
  <cp:lastModifiedBy>Administration centrale</cp:lastModifiedBy>
  <cp:revision>172</cp:revision>
  <dcterms:created xsi:type="dcterms:W3CDTF">2018-11-22T13:29:47Z</dcterms:created>
  <dcterms:modified xsi:type="dcterms:W3CDTF">2019-04-03T16:09:37Z</dcterms:modified>
</cp:coreProperties>
</file>