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4" r:id="rId3"/>
    <p:sldId id="324" r:id="rId4"/>
    <p:sldId id="309" r:id="rId5"/>
    <p:sldId id="311" r:id="rId6"/>
    <p:sldId id="312" r:id="rId7"/>
    <p:sldId id="313" r:id="rId8"/>
    <p:sldId id="314" r:id="rId9"/>
    <p:sldId id="315" r:id="rId10"/>
    <p:sldId id="310" r:id="rId11"/>
    <p:sldId id="326" r:id="rId12"/>
    <p:sldId id="325" r:id="rId13"/>
    <p:sldId id="316" r:id="rId14"/>
    <p:sldId id="317" r:id="rId15"/>
    <p:sldId id="319" r:id="rId16"/>
    <p:sldId id="320" r:id="rId17"/>
    <p:sldId id="321" r:id="rId18"/>
    <p:sldId id="322" r:id="rId19"/>
    <p:sldId id="323" r:id="rId20"/>
    <p:sldId id="337" r:id="rId21"/>
    <p:sldId id="329" r:id="rId22"/>
    <p:sldId id="330" r:id="rId23"/>
    <p:sldId id="331" r:id="rId24"/>
    <p:sldId id="336" r:id="rId25"/>
    <p:sldId id="342" r:id="rId26"/>
    <p:sldId id="343" r:id="rId27"/>
    <p:sldId id="332" r:id="rId28"/>
    <p:sldId id="345" r:id="rId29"/>
    <p:sldId id="352" r:id="rId30"/>
    <p:sldId id="335" r:id="rId31"/>
    <p:sldId id="365" r:id="rId32"/>
    <p:sldId id="346" r:id="rId33"/>
    <p:sldId id="347" r:id="rId34"/>
    <p:sldId id="344" r:id="rId35"/>
    <p:sldId id="349" r:id="rId36"/>
    <p:sldId id="350" r:id="rId37"/>
    <p:sldId id="351" r:id="rId38"/>
    <p:sldId id="353" r:id="rId39"/>
    <p:sldId id="354" r:id="rId40"/>
    <p:sldId id="355" r:id="rId41"/>
    <p:sldId id="356" r:id="rId42"/>
    <p:sldId id="369" r:id="rId43"/>
    <p:sldId id="370" r:id="rId44"/>
    <p:sldId id="328" r:id="rId45"/>
    <p:sldId id="363" r:id="rId46"/>
    <p:sldId id="358" r:id="rId47"/>
    <p:sldId id="359" r:id="rId48"/>
    <p:sldId id="360" r:id="rId49"/>
    <p:sldId id="361" r:id="rId50"/>
    <p:sldId id="362" r:id="rId51"/>
    <p:sldId id="327" r:id="rId52"/>
    <p:sldId id="366" r:id="rId53"/>
    <p:sldId id="367" r:id="rId54"/>
    <p:sldId id="333" r:id="rId55"/>
    <p:sldId id="368" r:id="rId56"/>
    <p:sldId id="348" r:id="rId57"/>
    <p:sldId id="338" r:id="rId58"/>
    <p:sldId id="339" r:id="rId59"/>
    <p:sldId id="340" r:id="rId60"/>
    <p:sldId id="308" r:id="rId6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08/04/2019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65F0E4A-4BC1-45D8-AEB9-09F4A4417523}" type="datetimeFigureOut">
              <a:rPr lang="fr-FR" smtClean="0"/>
              <a:t>08/04/2019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65F0E4A-4BC1-45D8-AEB9-09F4A4417523}" type="datetimeFigureOut">
              <a:rPr lang="fr-FR" smtClean="0"/>
              <a:t>08/04/2019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08/04/2019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08/04/2019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08/04/2019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08/04/2019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jybaudot.fr/Stats/kurtosis.html" TargetMode="External"/><Relationship Id="rId2" Type="http://schemas.openxmlformats.org/officeDocument/2006/relationships/hyperlink" Target="http://www.jybaudot.fr/Stats/skewnes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mpyute.readthedocs.io/en/master/" TargetMode="External"/><Relationship Id="rId2" Type="http://schemas.openxmlformats.org/officeDocument/2006/relationships/hyperlink" Target="https://github.com/iskandr/fancyimpute" TargetMode="External"/><Relationship Id="rId1" Type="http://schemas.openxmlformats.org/officeDocument/2006/relationships/slideLayout" Target="../slideLayouts/slideLayout2.xml"/><Relationship Id="rId4" Type="http://schemas.openxmlformats.org/officeDocument/2006/relationships/hyperlink" Target="https://www.statsmodels.org/stable/imputation.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Hierarchical_Data_Format" TargetMode="External"/><Relationship Id="rId2" Type="http://schemas.openxmlformats.org/officeDocument/2006/relationships/hyperlink" Target="https://pandas.pydata.org/pandas-docs/stable/user_guide/io.html#sql-queries" TargetMode="External"/><Relationship Id="rId1" Type="http://schemas.openxmlformats.org/officeDocument/2006/relationships/slideLayout" Target="../slideLayouts/slideLayout2.xml"/><Relationship Id="rId4" Type="http://schemas.openxmlformats.org/officeDocument/2006/relationships/hyperlink" Target="https://github.com/wesm/feather"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boxplot.html" TargetMode="External"/><Relationship Id="rId7" Type="http://schemas.openxmlformats.org/officeDocument/2006/relationships/hyperlink" Target="https://seaborn.pydata.org/tutorial/relational.html#relating-variables-with-scatter-plots" TargetMode="External"/><Relationship Id="rId2" Type="http://schemas.openxmlformats.org/officeDocument/2006/relationships/hyperlink" Target="https://pandas.pydata.org/pandas-docs/stable/reference/frame.html#plotting" TargetMode="External"/><Relationship Id="rId1" Type="http://schemas.openxmlformats.org/officeDocument/2006/relationships/slideLayout" Target="../slideLayouts/slideLayout2.xml"/><Relationship Id="rId6" Type="http://schemas.openxmlformats.org/officeDocument/2006/relationships/hyperlink" Target="https://seaborn.pydata.org/generated/seaborn.pairplot.html" TargetMode="External"/><Relationship Id="rId5" Type="http://schemas.openxmlformats.org/officeDocument/2006/relationships/hyperlink" Target="https://seaborn.pydata.org/tutorial.html" TargetMode="External"/><Relationship Id="rId4" Type="http://schemas.openxmlformats.org/officeDocument/2006/relationships/hyperlink" Target="https://pandas.pydata.org/pandas-docs/stable/reference/api/pandas.DataFrame.hist.html#pandas.DataFrame.his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andas.pydata.org/pandas-docs/stable/reference/api/pandas.DataFrame.boxplo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emo.bokeh.org/movies" TargetMode="External"/><Relationship Id="rId2" Type="http://schemas.openxmlformats.org/officeDocument/2006/relationships/hyperlink" Target="https://demo.bokeh.org/gapminder" TargetMode="External"/><Relationship Id="rId1" Type="http://schemas.openxmlformats.org/officeDocument/2006/relationships/slideLayout" Target="../slideLayouts/slideLayout2.xml"/><Relationship Id="rId4" Type="http://schemas.openxmlformats.org/officeDocument/2006/relationships/hyperlink" Target="https://dash.plot.ly/gallery"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statsmodels.org/stable/anova.html" TargetMode="External"/><Relationship Id="rId2" Type="http://schemas.openxmlformats.org/officeDocument/2006/relationships/hyperlink" Target="https://www.statsmodels.org/stable/index.html" TargetMode="External"/><Relationship Id="rId1" Type="http://schemas.openxmlformats.org/officeDocument/2006/relationships/slideLayout" Target="../slideLayouts/slideLayout2.xml"/><Relationship Id="rId6" Type="http://schemas.openxmlformats.org/officeDocument/2006/relationships/hyperlink" Target="https://www.statsmodels.org/stable/imputation.html" TargetMode="External"/><Relationship Id="rId5" Type="http://schemas.openxmlformats.org/officeDocument/2006/relationships/hyperlink" Target="https://www.statsmodels.org/stable/tsa.html" TargetMode="External"/><Relationship Id="rId4" Type="http://schemas.openxmlformats.org/officeDocument/2006/relationships/hyperlink" Target="https://www.statsmodels.org/stable/duration.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scikit-learn.org/stable/modules/neighbors.html#classification" TargetMode="External"/><Relationship Id="rId2" Type="http://schemas.openxmlformats.org/officeDocument/2006/relationships/hyperlink" Target="https://pypi.org/project/mca/1.0/" TargetMode="External"/><Relationship Id="rId1" Type="http://schemas.openxmlformats.org/officeDocument/2006/relationships/slideLayout" Target="../slideLayouts/slideLayout2.xml"/><Relationship Id="rId4" Type="http://schemas.openxmlformats.org/officeDocument/2006/relationships/hyperlink" Target="https://github.com/MaxHalford/Prince"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scikit-learn.org/stable/modules/linear_model.html#ridge-regression" TargetMode="External"/><Relationship Id="rId2" Type="http://schemas.openxmlformats.org/officeDocument/2006/relationships/hyperlink" Target="https://scikit-learn.org/stable/index.html" TargetMode="External"/><Relationship Id="rId1" Type="http://schemas.openxmlformats.org/officeDocument/2006/relationships/slideLayout" Target="../slideLayouts/slideLayout2.xml"/><Relationship Id="rId6" Type="http://schemas.openxmlformats.org/officeDocument/2006/relationships/hyperlink" Target="https://scikit-learn.org/stable/modules/clustering.html#clustering" TargetMode="External"/><Relationship Id="rId5" Type="http://schemas.openxmlformats.org/officeDocument/2006/relationships/hyperlink" Target="https://scikit-learn.org/stable/modules/linear_model.html#stochastic-gradient-descent-sgd" TargetMode="External"/><Relationship Id="rId4" Type="http://schemas.openxmlformats.org/officeDocument/2006/relationships/hyperlink" Target="https://scikit-learn.org/stable/modules/linear_model.html#lasso"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nltk.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s://jupyter-notebook.readthedocs.io/en/stable/examples/Notebook/Typesetting%20Equations.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docs.dask.org/en/latest/use-cases.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Alternatives à SAS : </a:t>
            </a:r>
            <a:br>
              <a:rPr lang="fr-FR" b="1" dirty="0">
                <a:solidFill>
                  <a:srgbClr val="7030A0"/>
                </a:solidFill>
                <a:latin typeface="Arial" panose="020B0604020202020204" pitchFamily="34" charset="0"/>
                <a:cs typeface="Arial" panose="020B0604020202020204" pitchFamily="34" charset="0"/>
              </a:rPr>
            </a:br>
            <a:r>
              <a:rPr lang="fr-FR" b="1" dirty="0">
                <a:solidFill>
                  <a:srgbClr val="7030A0"/>
                </a:solidFill>
                <a:latin typeface="Arial" panose="020B0604020202020204" pitchFamily="34" charset="0"/>
                <a:cs typeface="Arial" panose="020B0604020202020204" pitchFamily="34" charset="0"/>
              </a:rPr>
              <a:t>Initiation à 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a:solidFill>
                  <a:srgbClr val="7030A0"/>
                </a:solidFill>
                <a:latin typeface="Arial" panose="020B0604020202020204" pitchFamily="34" charset="0"/>
                <a:cs typeface="Arial" panose="020B0604020202020204" pitchFamily="34" charset="0"/>
              </a:rPr>
              <a:t>Loïc </a:t>
            </a:r>
            <a:r>
              <a:rPr lang="fr-FR" dirty="0" err="1">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a:latin typeface="Arial" panose="020B0604020202020204" pitchFamily="34" charset="0"/>
                <a:cs typeface="Arial" panose="020B0604020202020204" pitchFamily="34" charset="0"/>
              </a:rPr>
              <a:t>facile à apprendre</a:t>
            </a:r>
          </a:p>
          <a:p>
            <a:r>
              <a:rPr lang="fr-FR" sz="2400" dirty="0">
                <a:latin typeface="Arial" panose="020B0604020202020204" pitchFamily="34" charset="0"/>
                <a:cs typeface="Arial" panose="020B0604020202020204" pitchFamily="34" charset="0"/>
              </a:rPr>
              <a:t>à usage général : développement « classique », </a:t>
            </a:r>
            <a:r>
              <a:rPr lang="fr-FR" sz="2400" dirty="0" err="1">
                <a:latin typeface="Arial" panose="020B0604020202020204" pitchFamily="34" charset="0"/>
                <a:cs typeface="Arial" panose="020B0604020202020204" pitchFamily="34" charset="0"/>
              </a:rPr>
              <a:t>datascience</a:t>
            </a:r>
            <a:r>
              <a:rPr lang="fr-FR" sz="2400" dirty="0">
                <a:latin typeface="Arial" panose="020B0604020202020204" pitchFamily="34" charset="0"/>
                <a:cs typeface="Arial" panose="020B0604020202020204" pitchFamily="34" charset="0"/>
              </a:rPr>
              <a:t>, embarqué, etc.</a:t>
            </a:r>
          </a:p>
          <a:p>
            <a:r>
              <a:rPr lang="fr-FR" sz="2400" dirty="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a:latin typeface="Arial" panose="020B0604020202020204" pitchFamily="34" charset="0"/>
                <a:cs typeface="Arial" panose="020B0604020202020204" pitchFamily="34" charset="0"/>
              </a:rPr>
              <a:t>PyPI</a:t>
            </a:r>
            <a:endParaRPr lang="fr-FR" sz="2400"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source</a:t>
            </a:r>
          </a:p>
          <a:p>
            <a:r>
              <a:rPr lang="fr-FR" sz="2400" dirty="0">
                <a:latin typeface="Arial" panose="020B0604020202020204" pitchFamily="34" charset="0"/>
                <a:cs typeface="Arial" panose="020B0604020202020204" pitchFamily="34" charset="0"/>
              </a:rPr>
              <a:t>Documentation de qualité disponible (même des livres gratuits)</a:t>
            </a:r>
          </a:p>
          <a:p>
            <a:r>
              <a:rPr lang="fr-FR" sz="2400" dirty="0">
                <a:latin typeface="Arial" panose="020B0604020202020204" pitchFamily="34" charset="0"/>
                <a:cs typeface="Arial" panose="020B0604020202020204" pitchFamily="34" charset="0"/>
              </a:rPr>
              <a:t>Communauté énorme donc aide rapide sur les forums (</a:t>
            </a:r>
            <a:r>
              <a:rPr lang="fr-FR" sz="2400" dirty="0">
                <a:latin typeface="Arial" panose="020B0604020202020204" pitchFamily="34" charset="0"/>
                <a:cs typeface="Arial" panose="020B0604020202020204" pitchFamily="34" charset="0"/>
                <a:hlinkClick r:id="rId2"/>
              </a:rPr>
              <a:t>https://stackoverflow.com/</a:t>
            </a:r>
            <a:r>
              <a:rPr lang="fr-FR"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Python pour la </a:t>
            </a:r>
            <a:r>
              <a:rPr lang="fr-FR" sz="3200" b="1" dirty="0" err="1">
                <a:latin typeface="Arial" panose="020B0604020202020204" pitchFamily="34" charset="0"/>
                <a:cs typeface="Arial" panose="020B0604020202020204" pitchFamily="34" charset="0"/>
              </a:rPr>
              <a:t>datascience</a:t>
            </a:r>
            <a:r>
              <a:rPr lang="fr-FR" sz="3200" b="1" dirty="0">
                <a:latin typeface="Arial" panose="020B0604020202020204" pitchFamily="34" charset="0"/>
                <a:cs typeface="Arial" panose="020B0604020202020204" pitchFamily="34" charset="0"/>
              </a:rPr>
              <a:t> : les principales librairies</a:t>
            </a:r>
          </a:p>
        </p:txBody>
      </p:sp>
      <p:sp>
        <p:nvSpPr>
          <p:cNvPr id="3" name="Espace réservé du contenu 2"/>
          <p:cNvSpPr>
            <a:spLocks noGrp="1"/>
          </p:cNvSpPr>
          <p:nvPr>
            <p:ph idx="1"/>
          </p:nvPr>
        </p:nvSpPr>
        <p:spPr/>
        <p:txBody>
          <a:bodyPr>
            <a:normAutofit/>
          </a:bodyPr>
          <a:lstStyle/>
          <a:p>
            <a:r>
              <a:rPr lang="fr-FR" sz="2400" b="1" dirty="0">
                <a:latin typeface="Arial" panose="020B0604020202020204" pitchFamily="34" charset="0"/>
                <a:cs typeface="Arial" panose="020B0604020202020204" pitchFamily="34" charset="0"/>
              </a:rPr>
              <a:t>Numpy : </a:t>
            </a:r>
            <a:r>
              <a:rPr lang="fr-FR" sz="2000" dirty="0">
                <a:latin typeface="Arial" panose="020B0604020202020204" pitchFamily="34" charset="0"/>
                <a:cs typeface="Arial" panose="020B0604020202020204" pitchFamily="34" charset="0"/>
              </a:rPr>
              <a:t>manipulation de tableaux multidimensionnels + fonctions mathématiques dessus.</a:t>
            </a:r>
          </a:p>
          <a:p>
            <a:r>
              <a:rPr lang="fr-FR" sz="2400" b="1" dirty="0">
                <a:latin typeface="Arial" panose="020B0604020202020204" pitchFamily="34" charset="0"/>
                <a:cs typeface="Arial" panose="020B0604020202020204" pitchFamily="34" charset="0"/>
              </a:rPr>
              <a:t>Pandas</a:t>
            </a:r>
            <a:r>
              <a:rPr lang="fr-FR" sz="2000" dirty="0">
                <a:latin typeface="Arial" panose="020B0604020202020204" pitchFamily="34" charset="0"/>
                <a:cs typeface="Arial" panose="020B0604020202020204" pitchFamily="34" charset="0"/>
              </a:rPr>
              <a:t> : manipulation de données + statistiques descriptives</a:t>
            </a:r>
          </a:p>
          <a:p>
            <a:r>
              <a:rPr lang="fr-FR" sz="2400" b="1" dirty="0">
                <a:latin typeface="Arial" panose="020B0604020202020204" pitchFamily="34" charset="0"/>
                <a:cs typeface="Arial" panose="020B0604020202020204" pitchFamily="34" charset="0"/>
              </a:rPr>
              <a:t>Statsmodels</a:t>
            </a:r>
            <a:r>
              <a:rPr lang="fr-FR" sz="2000" dirty="0">
                <a:latin typeface="Arial" panose="020B0604020202020204" pitchFamily="34" charset="0"/>
                <a:cs typeface="Arial" panose="020B0604020202020204" pitchFamily="34" charset="0"/>
              </a:rPr>
              <a:t> : économétrie, séries temporelles</a:t>
            </a:r>
          </a:p>
          <a:p>
            <a:r>
              <a:rPr lang="fr-FR" sz="2400" b="1" dirty="0" err="1">
                <a:latin typeface="Arial" panose="020B0604020202020204" pitchFamily="34" charset="0"/>
                <a:cs typeface="Arial" panose="020B0604020202020204" pitchFamily="34" charset="0"/>
              </a:rPr>
              <a:t>Scikit</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learn</a:t>
            </a:r>
            <a:r>
              <a:rPr lang="fr-FR" sz="24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 machine learning notamment : « classification » (SVM, forêts aléatoires,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réduction de dimension (ACP,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 </a:t>
            </a:r>
            <a:r>
              <a:rPr lang="fr-FR" sz="2000" dirty="0" err="1">
                <a:latin typeface="Arial" panose="020B0604020202020204" pitchFamily="34" charset="0"/>
                <a:cs typeface="Arial" panose="020B0604020202020204" pitchFamily="34" charset="0"/>
              </a:rPr>
              <a:t>clustering</a:t>
            </a:r>
            <a:r>
              <a:rPr lang="fr-FR" sz="2000" dirty="0">
                <a:latin typeface="Arial" panose="020B0604020202020204" pitchFamily="34" charset="0"/>
                <a:cs typeface="Arial" panose="020B0604020202020204" pitchFamily="34" charset="0"/>
              </a:rPr>
              <a:t> » (CAH, k </a:t>
            </a:r>
            <a:r>
              <a:rPr lang="fr-FR" sz="2000" dirty="0" err="1">
                <a:latin typeface="Arial" panose="020B0604020202020204" pitchFamily="34" charset="0"/>
                <a:cs typeface="Arial" panose="020B0604020202020204" pitchFamily="34" charset="0"/>
              </a:rPr>
              <a:t>means</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etc</a:t>
            </a:r>
            <a:r>
              <a:rPr lang="fr-FR" sz="2000" dirty="0">
                <a:latin typeface="Arial" panose="020B0604020202020204" pitchFamily="34" charset="0"/>
                <a:cs typeface="Arial" panose="020B0604020202020204" pitchFamily="34" charset="0"/>
              </a:rPr>
              <a:t>), aide pour la sélection de modèle.</a:t>
            </a:r>
          </a:p>
          <a:p>
            <a:r>
              <a:rPr lang="fr-FR" sz="2400" b="1" dirty="0">
                <a:latin typeface="Arial" panose="020B0604020202020204" pitchFamily="34" charset="0"/>
                <a:cs typeface="Arial" panose="020B0604020202020204" pitchFamily="34" charset="0"/>
              </a:rPr>
              <a:t>Visualisation</a:t>
            </a:r>
            <a:r>
              <a:rPr lang="fr-FR" sz="2000" dirty="0">
                <a:latin typeface="Arial" panose="020B0604020202020204" pitchFamily="34" charset="0"/>
                <a:cs typeface="Arial" panose="020B0604020202020204" pitchFamily="34" charset="0"/>
              </a:rPr>
              <a:t> : matplotlib, </a:t>
            </a:r>
            <a:r>
              <a:rPr lang="fr-FR" sz="2000" dirty="0" err="1">
                <a:latin typeface="Arial" panose="020B0604020202020204" pitchFamily="34" charset="0"/>
                <a:cs typeface="Arial" panose="020B0604020202020204" pitchFamily="34" charset="0"/>
              </a:rPr>
              <a:t>bokeh</a:t>
            </a:r>
            <a:r>
              <a:rPr lang="fr-FR" sz="2000" dirty="0">
                <a:latin typeface="Arial" panose="020B0604020202020204" pitchFamily="34" charset="0"/>
                <a:cs typeface="Arial" panose="020B0604020202020204" pitchFamily="34" charset="0"/>
              </a:rPr>
              <a:t>, seaborn</a:t>
            </a:r>
          </a:p>
          <a:p>
            <a:r>
              <a:rPr lang="fr-FR" sz="2400" b="1" dirty="0">
                <a:latin typeface="Arial" panose="020B0604020202020204" pitchFamily="34" charset="0"/>
                <a:cs typeface="Arial" panose="020B0604020202020204" pitchFamily="34" charset="0"/>
              </a:rPr>
              <a:t>Réseaux de neurones : </a:t>
            </a:r>
            <a:r>
              <a:rPr lang="fr-FR" sz="2000" dirty="0">
                <a:latin typeface="Arial" panose="020B0604020202020204" pitchFamily="34" charset="0"/>
                <a:cs typeface="Arial" panose="020B0604020202020204" pitchFamily="34" charset="0"/>
              </a:rPr>
              <a:t>Keras et </a:t>
            </a:r>
            <a:r>
              <a:rPr lang="fr-FR" sz="2000" dirty="0" err="1">
                <a:latin typeface="Arial" panose="020B0604020202020204" pitchFamily="34" charset="0"/>
                <a:cs typeface="Arial" panose="020B0604020202020204" pitchFamily="34" charset="0"/>
              </a:rPr>
              <a:t>tensorFlow</a:t>
            </a:r>
            <a:endParaRPr lang="fr-FR" sz="2000" dirty="0">
              <a:latin typeface="Arial" panose="020B0604020202020204" pitchFamily="34" charset="0"/>
              <a:cs typeface="Arial" panose="020B0604020202020204" pitchFamily="34" charset="0"/>
            </a:endParaRPr>
          </a:p>
          <a:p>
            <a:r>
              <a:rPr lang="fr-FR" sz="2400" b="1" dirty="0">
                <a:latin typeface="Arial" panose="020B0604020202020204" pitchFamily="34" charset="0"/>
                <a:cs typeface="Arial" panose="020B0604020202020204" pitchFamily="34" charset="0"/>
              </a:rPr>
              <a:t>NLTK</a:t>
            </a:r>
            <a:r>
              <a:rPr lang="fr-FR" sz="2000" dirty="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79512" y="2130425"/>
            <a:ext cx="8278688" cy="1470025"/>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2 : les bases de Python</a:t>
            </a:r>
          </a:p>
        </p:txBody>
      </p:sp>
    </p:spTree>
    <p:extLst>
      <p:ext uri="{BB962C8B-B14F-4D97-AF65-F5344CB8AC3E}">
        <p14:creationId xmlns:p14="http://schemas.microsoft.com/office/powerpoint/2010/main" val="1483399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Premiers pas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Installer python, des modules souvent utilisés, un IDE =&gt; Anaconda.</a:t>
            </a:r>
          </a:p>
          <a:p>
            <a:r>
              <a:rPr lang="fr-FR" dirty="0">
                <a:latin typeface="Arial" panose="020B0604020202020204" pitchFamily="34" charset="0"/>
                <a:cs typeface="Arial" panose="020B0604020202020204" pitchFamily="34" charset="0"/>
              </a:rPr>
              <a:t>Démonstration du fonctionnement général de l’IDE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(dont aides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Types de données de base + conversions</a:t>
            </a:r>
          </a:p>
          <a:p>
            <a:r>
              <a:rPr lang="fr-FR" dirty="0">
                <a:latin typeface="Arial" panose="020B0604020202020204" pitchFamily="34" charset="0"/>
                <a:cs typeface="Arial" panose="020B0604020202020204" pitchFamily="34" charset="0"/>
              </a:rPr>
              <a:t>Quelques manipulations de données de base</a:t>
            </a:r>
          </a:p>
        </p:txBody>
      </p:sp>
    </p:spTree>
    <p:extLst>
      <p:ext uri="{BB962C8B-B14F-4D97-AF65-F5344CB8AC3E}">
        <p14:creationId xmlns:p14="http://schemas.microsoft.com/office/powerpoint/2010/main" val="111807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Introduction à la PPO et aux fonctions</a:t>
            </a:r>
          </a:p>
        </p:txBody>
      </p:sp>
      <p:sp>
        <p:nvSpPr>
          <p:cNvPr id="3" name="Espace réservé du contenu 2"/>
          <p:cNvSpPr>
            <a:spLocks noGrp="1"/>
          </p:cNvSpPr>
          <p:nvPr>
            <p:ph idx="1"/>
          </p:nvPr>
        </p:nvSpPr>
        <p:spPr/>
        <p:txBody>
          <a:bodyPr/>
          <a:lstStyle/>
          <a:p>
            <a:r>
              <a:rPr lang="fr-FR" dirty="0">
                <a:latin typeface="Arial" panose="020B0604020202020204" pitchFamily="34" charset="0"/>
                <a:cs typeface="Arial" panose="020B0604020202020204" pitchFamily="34" charset="0"/>
              </a:rPr>
              <a:t>Définition d’un objet</a:t>
            </a:r>
          </a:p>
          <a:p>
            <a:r>
              <a:rPr lang="fr-FR" dirty="0">
                <a:latin typeface="Arial" panose="020B0604020202020204" pitchFamily="34" charset="0"/>
                <a:cs typeface="Arial" panose="020B0604020202020204" pitchFamily="34" charset="0"/>
              </a:rPr>
              <a:t>Méthodes associées à un objet</a:t>
            </a:r>
          </a:p>
          <a:p>
            <a:r>
              <a:rPr lang="fr-FR" dirty="0">
                <a:latin typeface="Arial" panose="020B0604020202020204" pitchFamily="34" charset="0"/>
                <a:cs typeface="Arial" panose="020B0604020202020204" pitchFamily="34" charset="0"/>
              </a:rPr>
              <a:t>Fonctions indépendantes de classes</a:t>
            </a:r>
          </a:p>
        </p:txBody>
      </p:sp>
    </p:spTree>
    <p:extLst>
      <p:ext uri="{BB962C8B-B14F-4D97-AF65-F5344CB8AC3E}">
        <p14:creationId xmlns:p14="http://schemas.microsoft.com/office/powerpoint/2010/main" val="341842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a:latin typeface="Arial" panose="020B0604020202020204" pitchFamily="34" charset="0"/>
                <a:cs typeface="Arial" panose="020B0604020202020204" pitchFamily="34" charset="0"/>
              </a:rPr>
              <a:t>déplacer 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Les 2 structures de données les plus utiles :</a:t>
            </a:r>
          </a:p>
          <a:p>
            <a:r>
              <a:rPr lang="fr-FR" dirty="0"/>
              <a:t>Listes</a:t>
            </a:r>
          </a:p>
          <a:p>
            <a:r>
              <a:rPr lang="fr-FR" dirty="0"/>
              <a:t>Dictionnaires</a:t>
            </a:r>
          </a:p>
          <a:p>
            <a:pPr marL="0" indent="0">
              <a:buNone/>
            </a:pPr>
            <a:endParaRPr lang="fr-FR" dirty="0"/>
          </a:p>
          <a:p>
            <a:pPr marL="0" indent="0">
              <a:buNone/>
            </a:pPr>
            <a:endParaRPr lang="fr-FR" dirty="0"/>
          </a:p>
          <a:p>
            <a:pPr marL="0" indent="0">
              <a:buNone/>
            </a:pPr>
            <a:endParaRPr lang="fr-FR" dirty="0"/>
          </a:p>
          <a:p>
            <a:pPr marL="0" indent="0">
              <a:buNone/>
            </a:pPr>
            <a:r>
              <a:rPr lang="fr-FR" dirty="0"/>
              <a:t>Autres structures de données :</a:t>
            </a:r>
          </a:p>
          <a:p>
            <a:r>
              <a:rPr lang="fr-FR" dirty="0" err="1"/>
              <a:t>Tuples</a:t>
            </a:r>
            <a:endParaRPr lang="fr-FR" dirty="0"/>
          </a:p>
          <a:p>
            <a:r>
              <a:rPr lang="fr-FR" dirty="0"/>
              <a:t>Set </a:t>
            </a:r>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Quelques points clés</a:t>
            </a:r>
          </a:p>
        </p:txBody>
      </p:sp>
      <p:sp>
        <p:nvSpPr>
          <p:cNvPr id="3" name="Espace réservé du contenu 2"/>
          <p:cNvSpPr>
            <a:spLocks noGrp="1"/>
          </p:cNvSpPr>
          <p:nvPr>
            <p:ph idx="1"/>
          </p:nvPr>
        </p:nvSpPr>
        <p:spPr/>
        <p:txBody>
          <a:bodyPr/>
          <a:lstStyle/>
          <a:p>
            <a:r>
              <a:rPr lang="fr-FR" dirty="0"/>
              <a:t>Distinction mutable/immutable</a:t>
            </a:r>
          </a:p>
          <a:p>
            <a:pPr lvl="1"/>
            <a:r>
              <a:rPr lang="fr-FR" dirty="0"/>
              <a:t>Mutable = qu’on peut modifier. Ex : listes</a:t>
            </a:r>
          </a:p>
          <a:p>
            <a:pPr lvl="1"/>
            <a:r>
              <a:rPr lang="fr-FR" dirty="0"/>
              <a:t>Immutable = qu’on ne peut pas modifier. Ex : strings et </a:t>
            </a:r>
            <a:r>
              <a:rPr lang="fr-FR" dirty="0" err="1"/>
              <a:t>tuples</a:t>
            </a:r>
            <a:r>
              <a:rPr lang="fr-FR" dirty="0"/>
              <a:t>.</a:t>
            </a:r>
          </a:p>
          <a:p>
            <a:r>
              <a:rPr lang="fr-FR" dirty="0"/>
              <a:t>Références sur le même objet/copie.</a:t>
            </a:r>
          </a:p>
          <a:p>
            <a:r>
              <a:rPr lang="fr-FR" dirty="0"/>
              <a:t>Installer de nouvelles librairies =&gt; dans la console anaconda </a:t>
            </a:r>
            <a:r>
              <a:rPr lang="fr-FR" dirty="0" err="1"/>
              <a:t>pip</a:t>
            </a:r>
            <a:r>
              <a:rPr lang="fr-FR" dirty="0"/>
              <a:t> </a:t>
            </a:r>
            <a:r>
              <a:rPr lang="fr-FR" dirty="0" err="1"/>
              <a:t>install</a:t>
            </a:r>
            <a:r>
              <a:rPr lang="fr-FR" dirty="0"/>
              <a:t> </a:t>
            </a:r>
            <a:r>
              <a:rPr lang="fr-FR" dirty="0" err="1"/>
              <a:t>nomLibrairie</a:t>
            </a:r>
            <a:r>
              <a:rPr lang="fr-FR" dirty="0"/>
              <a:t>.</a:t>
            </a:r>
          </a:p>
        </p:txBody>
      </p:sp>
    </p:spTree>
    <p:extLst>
      <p:ext uri="{BB962C8B-B14F-4D97-AF65-F5344CB8AC3E}">
        <p14:creationId xmlns:p14="http://schemas.microsoft.com/office/powerpoint/2010/main" val="60260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Documentation/commentaires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Liste des méthodes d’un fichier =&gt; volet structure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r>
              <a:rPr lang="fr-FR" dirty="0">
                <a:latin typeface="Arial" panose="020B0604020202020204" pitchFamily="34" charset="0"/>
                <a:cs typeface="Arial" panose="020B0604020202020204" pitchFamily="34" charset="0"/>
              </a:rPr>
              <a:t>Afficher la documentation d’une méthode =&gt; volet aide dans </a:t>
            </a:r>
            <a:r>
              <a:rPr lang="fr-FR" dirty="0" err="1">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a:t>
            </a: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a:latin typeface="Arial" panose="020B0604020202020204" pitchFamily="34" charset="0"/>
                <a:cs typeface="Arial" panose="020B0604020202020204" pitchFamily="34" charset="0"/>
              </a:rPr>
              <a:t>Ecrire des commentaires</a:t>
            </a:r>
          </a:p>
          <a:p>
            <a:endParaRPr lang="fr-FR" dirty="0"/>
          </a:p>
          <a:p>
            <a:endParaRPr lang="fr-FR" dirty="0"/>
          </a:p>
        </p:txBody>
      </p:sp>
    </p:spTree>
    <p:extLst>
      <p:ext uri="{BB962C8B-B14F-4D97-AF65-F5344CB8AC3E}">
        <p14:creationId xmlns:p14="http://schemas.microsoft.com/office/powerpoint/2010/main" val="1570497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fr-FR" b="1" dirty="0">
                <a:solidFill>
                  <a:srgbClr val="7030A0"/>
                </a:solidFill>
                <a:latin typeface="Arial" panose="020B0604020202020204" pitchFamily="34" charset="0"/>
                <a:cs typeface="Arial" panose="020B0604020202020204" pitchFamily="34" charset="0"/>
              </a:rPr>
              <a:t>Partie 3 : </a:t>
            </a:r>
            <a:r>
              <a:rPr lang="fr-FR" b="1" dirty="0" smtClean="0">
                <a:solidFill>
                  <a:srgbClr val="7030A0"/>
                </a:solidFill>
                <a:latin typeface="Arial" panose="020B0604020202020204" pitchFamily="34" charset="0"/>
                <a:cs typeface="Arial" panose="020B0604020202020204" pitchFamily="34" charset="0"/>
              </a:rPr>
              <a:t>traiter les données en Python avec Numpy et Pandas</a:t>
            </a:r>
            <a:endParaRPr lang="fr-FR" b="1" dirty="0">
              <a:solidFill>
                <a:srgbClr val="7030A0"/>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277" y="4797152"/>
            <a:ext cx="4118259" cy="1143002"/>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645024"/>
            <a:ext cx="2285714" cy="774603"/>
          </a:xfrm>
          <a:prstGeom prst="rect">
            <a:avLst/>
          </a:prstGeom>
        </p:spPr>
      </p:pic>
    </p:spTree>
    <p:extLst>
      <p:ext uri="{BB962C8B-B14F-4D97-AF65-F5344CB8AC3E}">
        <p14:creationId xmlns:p14="http://schemas.microsoft.com/office/powerpoint/2010/main" val="3869593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Objectifs de la formation</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268760"/>
            <a:ext cx="8229600" cy="5400600"/>
          </a:xfrm>
        </p:spPr>
        <p:txBody>
          <a:bodyPr>
            <a:normAutofit/>
          </a:bodyPr>
          <a:lstStyle/>
          <a:p>
            <a:pPr marL="0" indent="0">
              <a:buNone/>
            </a:pPr>
            <a:r>
              <a:rPr lang="fr-FR" dirty="0">
                <a:latin typeface="Arial" panose="020B0604020202020204" pitchFamily="34" charset="0"/>
                <a:cs typeface="Arial" panose="020B0604020202020204" pitchFamily="34" charset="0"/>
              </a:rPr>
              <a:t>découvrir le langage Python et son écosystème pour statisticien (environnement de travail et </a:t>
            </a:r>
            <a:r>
              <a:rPr lang="fr-FR" dirty="0" smtClean="0">
                <a:latin typeface="Arial" panose="020B0604020202020204" pitchFamily="34" charset="0"/>
                <a:cs typeface="Arial" panose="020B0604020202020204" pitchFamily="34" charset="0"/>
              </a:rPr>
              <a:t>librairies </a:t>
            </a:r>
            <a:r>
              <a:rPr lang="fr-FR" dirty="0">
                <a:latin typeface="Arial" panose="020B0604020202020204" pitchFamily="34" charset="0"/>
                <a:cs typeface="Arial" panose="020B0604020202020204" pitchFamily="34" charset="0"/>
              </a:rPr>
              <a:t>les plus </a:t>
            </a:r>
            <a:r>
              <a:rPr lang="fr-FR" dirty="0" smtClean="0">
                <a:latin typeface="Arial" panose="020B0604020202020204" pitchFamily="34" charset="0"/>
                <a:cs typeface="Arial" panose="020B0604020202020204" pitchFamily="34" charset="0"/>
              </a:rPr>
              <a:t>utiles) donc :</a:t>
            </a:r>
          </a:p>
          <a:p>
            <a:r>
              <a:rPr lang="fr-FR" dirty="0" smtClean="0">
                <a:latin typeface="Arial" panose="020B0604020202020204" pitchFamily="34" charset="0"/>
                <a:cs typeface="Arial" panose="020B0604020202020204" pitchFamily="34" charset="0"/>
              </a:rPr>
              <a:t>Couverture de Python en largeur</a:t>
            </a:r>
          </a:p>
          <a:p>
            <a:r>
              <a:rPr lang="fr-FR" dirty="0" smtClean="0">
                <a:latin typeface="Arial" panose="020B0604020202020204" pitchFamily="34" charset="0"/>
                <a:cs typeface="Arial" panose="020B0604020202020204" pitchFamily="34" charset="0"/>
              </a:rPr>
              <a:t>Illustration via des exemples de code simple</a:t>
            </a:r>
          </a:p>
          <a:p>
            <a:pPr marL="0" indent="0">
              <a:buNone/>
            </a:pPr>
            <a:endParaRPr lang="fr-FR" dirty="0" smtClean="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MAIS pas de couverture de profondeur. Ex : offre complète de formation python du </a:t>
            </a:r>
            <a:r>
              <a:rPr lang="fr-FR" dirty="0" err="1" smtClean="0">
                <a:latin typeface="Arial" panose="020B0604020202020204" pitchFamily="34" charset="0"/>
                <a:cs typeface="Arial" panose="020B0604020202020204" pitchFamily="34" charset="0"/>
              </a:rPr>
              <a:t>cepe</a:t>
            </a:r>
            <a:r>
              <a:rPr lang="fr-FR" dirty="0" smtClean="0">
                <a:latin typeface="Arial" panose="020B0604020202020204" pitchFamily="34" charset="0"/>
                <a:cs typeface="Arial" panose="020B0604020202020204" pitchFamily="34" charset="0"/>
              </a:rPr>
              <a:t> : 10 jours!</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441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507288" cy="1143000"/>
          </a:xfrm>
        </p:spPr>
        <p:txBody>
          <a:bodyPr>
            <a:normAutofit/>
          </a:bodyPr>
          <a:lstStyle/>
          <a:p>
            <a:r>
              <a:rPr lang="fr-FR" sz="3200" b="1" dirty="0" smtClean="0">
                <a:latin typeface="Arial" panose="020B0604020202020204" pitchFamily="34" charset="0"/>
                <a:cs typeface="Arial" panose="020B0604020202020204" pitchFamily="34" charset="0"/>
              </a:rPr>
              <a:t>Traiter les données prend du temps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076"/>
            <a:ext cx="9144000" cy="3895725"/>
          </a:xfrm>
          <a:prstGeom prst="rect">
            <a:avLst/>
          </a:prstGeom>
        </p:spPr>
      </p:pic>
      <p:sp>
        <p:nvSpPr>
          <p:cNvPr id="6" name="ZoneTexte 5"/>
          <p:cNvSpPr txBox="1"/>
          <p:nvPr/>
        </p:nvSpPr>
        <p:spPr>
          <a:xfrm>
            <a:off x="3743400" y="4653136"/>
            <a:ext cx="54006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CrowdFlower</a:t>
            </a:r>
            <a:r>
              <a:rPr lang="en-US" dirty="0">
                <a:latin typeface="Arial" panose="020B0604020202020204" pitchFamily="34" charset="0"/>
                <a:cs typeface="Arial" panose="020B0604020202020204" pitchFamily="34" charset="0"/>
              </a:rPr>
              <a:t>, provider of a “data enrichment” platform for data scientists, conducted a survey of about 80 data scientists</a:t>
            </a:r>
            <a:endParaRPr lang="fr-FR" dirty="0">
              <a:latin typeface="Arial" panose="020B0604020202020204" pitchFamily="34" charset="0"/>
              <a:cs typeface="Arial" panose="020B0604020202020204" pitchFamily="34" charset="0"/>
            </a:endParaRPr>
          </a:p>
        </p:txBody>
      </p:sp>
      <p:sp>
        <p:nvSpPr>
          <p:cNvPr id="7" name="ZoneTexte 6"/>
          <p:cNvSpPr txBox="1"/>
          <p:nvPr/>
        </p:nvSpPr>
        <p:spPr>
          <a:xfrm>
            <a:off x="587833" y="5576466"/>
            <a:ext cx="8064896"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Steve </a:t>
            </a:r>
            <a:r>
              <a:rPr lang="en-US" dirty="0" err="1">
                <a:latin typeface="Arial" panose="020B0604020202020204" pitchFamily="34" charset="0"/>
                <a:cs typeface="Arial" panose="020B0604020202020204" pitchFamily="34" charset="0"/>
              </a:rPr>
              <a:t>Lohr</a:t>
            </a:r>
            <a:r>
              <a:rPr lang="en-US" dirty="0">
                <a:latin typeface="Arial" panose="020B0604020202020204" pitchFamily="34" charset="0"/>
                <a:cs typeface="Arial" panose="020B0604020202020204" pitchFamily="34" charset="0"/>
              </a:rPr>
              <a:t> of </a:t>
            </a:r>
            <a:r>
              <a:rPr lang="en-US" i="1" dirty="0">
                <a:latin typeface="Arial" panose="020B0604020202020204" pitchFamily="34" charset="0"/>
                <a:cs typeface="Arial" panose="020B0604020202020204" pitchFamily="34" charset="0"/>
              </a:rPr>
              <a:t>The New York Times </a:t>
            </a:r>
            <a:r>
              <a:rPr lang="en-US" dirty="0">
                <a:latin typeface="Arial" panose="020B0604020202020204" pitchFamily="34" charset="0"/>
                <a:cs typeface="Arial" panose="020B0604020202020204" pitchFamily="34" charset="0"/>
              </a:rPr>
              <a:t>said: </a:t>
            </a:r>
            <a:r>
              <a:rPr lang="en-US" i="1" dirty="0">
                <a:latin typeface="Arial" panose="020B0604020202020204" pitchFamily="34" charset="0"/>
                <a:cs typeface="Arial" panose="020B0604020202020204" pitchFamily="34" charset="0"/>
              </a:rPr>
              <a:t>"Data scientists, according to interviews and expert estimates, spend 50 percent to 80 percent of their time mired in the mundane labor of collecting and preparing unruly digital data, before it can be explored for useful nuggets."</a:t>
            </a:r>
            <a:endParaRPr lang="fr-F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001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Slicing</a:t>
            </a:r>
            <a:r>
              <a:rPr lang="fr-FR" sz="3200" b="1" dirty="0">
                <a:latin typeface="Arial" panose="020B0604020202020204" pitchFamily="34" charset="0"/>
                <a:cs typeface="Arial" panose="020B0604020202020204" pitchFamily="34" charset="0"/>
              </a:rPr>
              <a:t> avec Numpy</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Reshaping</a:t>
            </a:r>
            <a:r>
              <a:rPr lang="fr-FR" sz="3200" b="1" dirty="0">
                <a:latin typeface="Arial" panose="020B0604020202020204" pitchFamily="34" charset="0"/>
                <a:cs typeface="Arial" panose="020B0604020202020204" pitchFamily="34" charset="0"/>
              </a:rPr>
              <a:t> avec Numpy</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80000" cy="3976936"/>
          </a:xfrm>
          <a:prstGeom prst="rect">
            <a:avLst/>
          </a:prstGeom>
        </p:spPr>
      </p:pic>
    </p:spTree>
    <p:extLst>
      <p:ext uri="{BB962C8B-B14F-4D97-AF65-F5344CB8AC3E}">
        <p14:creationId xmlns:p14="http://schemas.microsoft.com/office/powerpoint/2010/main" val="3355901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Structures de données Pandas</a:t>
            </a:r>
          </a:p>
        </p:txBody>
      </p:sp>
      <p:sp>
        <p:nvSpPr>
          <p:cNvPr id="3" name="Espace réservé du contenu 2"/>
          <p:cNvSpPr>
            <a:spLocks noGrp="1"/>
          </p:cNvSpPr>
          <p:nvPr>
            <p:ph idx="1"/>
          </p:nvPr>
        </p:nvSpPr>
        <p:spPr/>
        <p:txBody>
          <a:bodyPr>
            <a:normAutofit/>
          </a:bodyPr>
          <a:lstStyle/>
          <a:p>
            <a:r>
              <a:rPr lang="fr-FR" dirty="0">
                <a:latin typeface="Arial" panose="020B0604020202020204" pitchFamily="34" charset="0"/>
                <a:cs typeface="Arial" panose="020B0604020202020204" pitchFamily="34" charset="0"/>
              </a:rPr>
              <a:t>Séries (dont statistiques de base : moyenne, écart type,…, </a:t>
            </a:r>
            <a:r>
              <a:rPr lang="fr-FR" dirty="0">
                <a:latin typeface="Arial" panose="020B0604020202020204" pitchFamily="34" charset="0"/>
                <a:cs typeface="Arial" panose="020B0604020202020204" pitchFamily="34" charset="0"/>
                <a:hlinkClick r:id="rId2"/>
              </a:rPr>
              <a:t>skewness</a:t>
            </a:r>
            <a:r>
              <a:rPr lang="fr-FR"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hlinkClick r:id="rId3"/>
              </a:rPr>
              <a:t>kurtosis</a:t>
            </a:r>
            <a:r>
              <a:rPr lang="fr-FR" dirty="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Dataframe : tableau avec n Séries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316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74638"/>
            <a:ext cx="8856984" cy="634082"/>
          </a:xfrm>
        </p:spPr>
        <p:txBody>
          <a:bodyPr>
            <a:noAutofit/>
          </a:bodyPr>
          <a:lstStyle/>
          <a:p>
            <a:pPr lvl="1" algn="ctr" rtl="0">
              <a:spcBef>
                <a:spcPct val="0"/>
              </a:spcBef>
            </a:pPr>
            <a:r>
              <a:rPr lang="fr-FR" sz="3200" b="1" dirty="0" err="1" smtClean="0">
                <a:latin typeface="Arial" panose="020B0604020202020204" pitchFamily="34" charset="0"/>
                <a:cs typeface="Arial" panose="020B0604020202020204" pitchFamily="34" charset="0"/>
              </a:rPr>
              <a:t>dataframe</a:t>
            </a:r>
            <a:r>
              <a:rPr lang="fr-FR" sz="3200" b="1" dirty="0" smtClean="0">
                <a:latin typeface="Arial" panose="020B0604020202020204" pitchFamily="34" charset="0"/>
                <a:cs typeface="Arial" panose="020B0604020202020204" pitchFamily="34" charset="0"/>
              </a:rPr>
              <a:t> data préparation : imports/doublons/conversions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052736"/>
            <a:ext cx="8686800" cy="5688632"/>
          </a:xfrm>
        </p:spPr>
        <p:txBody>
          <a:bodyPr>
            <a:normAutofit fontScale="92500" lnSpcReduction="10000"/>
          </a:bodyPr>
          <a:lstStyle/>
          <a:p>
            <a:r>
              <a:rPr lang="fr-FR" sz="2800" dirty="0" smtClean="0">
                <a:latin typeface="Arial" panose="020B0604020202020204" pitchFamily="34" charset="0"/>
                <a:cs typeface="Arial" panose="020B0604020202020204" pitchFamily="34" charset="0"/>
              </a:rPr>
              <a:t>Spécifier le type de </a:t>
            </a:r>
            <a:r>
              <a:rPr lang="fr-FR" sz="2800" dirty="0">
                <a:latin typeface="Arial" panose="020B0604020202020204" pitchFamily="34" charset="0"/>
                <a:cs typeface="Arial" panose="020B0604020202020204" pitchFamily="34" charset="0"/>
              </a:rPr>
              <a:t>chaque colonne </a:t>
            </a:r>
            <a:r>
              <a:rPr lang="fr-FR" sz="2800" dirty="0" smtClean="0">
                <a:latin typeface="Arial" panose="020B0604020202020204" pitchFamily="34" charset="0"/>
                <a:cs typeface="Arial" panose="020B0604020202020204" pitchFamily="34" charset="0"/>
              </a:rPr>
              <a:t>(attribut </a:t>
            </a:r>
            <a:r>
              <a:rPr lang="fr-FR" sz="2800" dirty="0" err="1" smtClean="0">
                <a:latin typeface="Arial" panose="020B0604020202020204" pitchFamily="34" charset="0"/>
                <a:cs typeface="Arial" panose="020B0604020202020204" pitchFamily="34" charset="0"/>
              </a:rPr>
              <a:t>dtype</a:t>
            </a:r>
            <a:r>
              <a:rPr lang="fr-FR" sz="2800" dirty="0" smtClean="0">
                <a:latin typeface="Arial" panose="020B0604020202020204" pitchFamily="34" charset="0"/>
                <a:cs typeface="Arial" panose="020B0604020202020204" pitchFamily="34" charset="0"/>
              </a:rPr>
              <a:t>)</a:t>
            </a:r>
            <a:endParaRPr lang="fr-FR" sz="2800" dirty="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Voir le résultat de la fonction info() sur le </a:t>
            </a:r>
            <a:r>
              <a:rPr lang="fr-FR" sz="2800" dirty="0" err="1" smtClean="0">
                <a:latin typeface="Arial" panose="020B0604020202020204" pitchFamily="34" charset="0"/>
                <a:cs typeface="Arial" panose="020B0604020202020204" pitchFamily="34" charset="0"/>
              </a:rPr>
              <a:t>dataframe</a:t>
            </a:r>
            <a:r>
              <a:rPr lang="fr-FR" sz="2800" dirty="0" smtClean="0">
                <a:latin typeface="Arial" panose="020B0604020202020204" pitchFamily="34" charset="0"/>
                <a:cs typeface="Arial" panose="020B0604020202020204" pitchFamily="34" charset="0"/>
              </a:rPr>
              <a:t> pour voir le type des données</a:t>
            </a:r>
          </a:p>
          <a:p>
            <a:endParaRPr lang="fr-FR" sz="2800" dirty="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endParaRPr lang="fr-FR" sz="2800" dirty="0">
              <a:latin typeface="Arial" panose="020B0604020202020204" pitchFamily="34" charset="0"/>
              <a:cs typeface="Arial" panose="020B0604020202020204" pitchFamily="34" charset="0"/>
            </a:endParaRPr>
          </a:p>
          <a:p>
            <a:pPr marL="0" indent="0">
              <a:buNone/>
            </a:pPr>
            <a:endParaRPr lang="fr-FR" sz="2800" dirty="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Suppression doublons si nécessaire</a:t>
            </a:r>
          </a:p>
          <a:p>
            <a:r>
              <a:rPr lang="fr-FR" sz="2800" dirty="0" smtClean="0">
                <a:latin typeface="Arial" panose="020B0604020202020204" pitchFamily="34" charset="0"/>
                <a:cs typeface="Arial" panose="020B0604020202020204" pitchFamily="34" charset="0"/>
              </a:rPr>
              <a:t>Effectuer les conversions de type nécessaires</a:t>
            </a:r>
          </a:p>
          <a:p>
            <a:pPr lvl="1"/>
            <a:r>
              <a:rPr lang="fr-FR" sz="2400" dirty="0" smtClean="0">
                <a:latin typeface="Arial" panose="020B0604020202020204" pitchFamily="34" charset="0"/>
                <a:cs typeface="Arial" panose="020B0604020202020204" pitchFamily="34" charset="0"/>
              </a:rPr>
              <a:t>Fonction </a:t>
            </a:r>
            <a:r>
              <a:rPr lang="fr-FR" sz="2400" dirty="0" err="1" smtClean="0">
                <a:latin typeface="Arial" panose="020B0604020202020204" pitchFamily="34" charset="0"/>
                <a:cs typeface="Arial" panose="020B0604020202020204" pitchFamily="34" charset="0"/>
              </a:rPr>
              <a:t>astype</a:t>
            </a:r>
            <a:r>
              <a:rPr lang="fr-FR" sz="2400" dirty="0" smtClean="0">
                <a:latin typeface="Arial" panose="020B0604020202020204" pitchFamily="34" charset="0"/>
                <a:cs typeface="Arial" panose="020B0604020202020204" pitchFamily="34" charset="0"/>
              </a:rPr>
              <a:t>()</a:t>
            </a:r>
          </a:p>
          <a:p>
            <a:pPr lvl="1"/>
            <a:r>
              <a:rPr lang="fr-FR" sz="2400" dirty="0" smtClean="0">
                <a:latin typeface="Arial" panose="020B0604020202020204" pitchFamily="34" charset="0"/>
                <a:cs typeface="Arial" panose="020B0604020202020204" pitchFamily="34" charset="0"/>
              </a:rPr>
              <a:t>Si nécessaire écrire une fonction ad hoc de conversion</a:t>
            </a:r>
          </a:p>
          <a:p>
            <a:pPr lvl="1"/>
            <a:r>
              <a:rPr lang="fr-FR" sz="2400" dirty="0" smtClean="0">
                <a:latin typeface="Arial" panose="020B0604020202020204" pitchFamily="34" charset="0"/>
                <a:cs typeface="Arial" panose="020B0604020202020204" pitchFamily="34" charset="0"/>
              </a:rPr>
              <a:t>Fonctions </a:t>
            </a:r>
            <a:r>
              <a:rPr lang="fr-FR" sz="2400" dirty="0" err="1">
                <a:latin typeface="Arial" panose="020B0604020202020204" pitchFamily="34" charset="0"/>
                <a:cs typeface="Arial" panose="020B0604020202020204" pitchFamily="34" charset="0"/>
              </a:rPr>
              <a:t>to_numeric</a:t>
            </a:r>
            <a:r>
              <a:rPr lang="fr-FR" sz="2400" dirty="0">
                <a:latin typeface="Arial" panose="020B0604020202020204" pitchFamily="34" charset="0"/>
                <a:cs typeface="Arial" panose="020B0604020202020204" pitchFamily="34" charset="0"/>
              </a:rPr>
              <a:t>() </a:t>
            </a:r>
            <a:r>
              <a:rPr lang="fr-FR" sz="2400" dirty="0" smtClean="0">
                <a:latin typeface="Arial" panose="020B0604020202020204" pitchFamily="34" charset="0"/>
                <a:cs typeface="Arial" panose="020B0604020202020204" pitchFamily="34" charset="0"/>
              </a:rPr>
              <a:t>et </a:t>
            </a:r>
            <a:r>
              <a:rPr lang="fr-FR" sz="2400" dirty="0" err="1" smtClean="0">
                <a:latin typeface="Arial" panose="020B0604020202020204" pitchFamily="34" charset="0"/>
                <a:cs typeface="Arial" panose="020B0604020202020204" pitchFamily="34" charset="0"/>
              </a:rPr>
              <a:t>to_datetime</a:t>
            </a:r>
            <a:r>
              <a:rPr lang="fr-FR" sz="2400" dirty="0">
                <a:latin typeface="Arial" panose="020B0604020202020204" pitchFamily="34" charset="0"/>
                <a:cs typeface="Arial" panose="020B0604020202020204" pitchFamily="34" charset="0"/>
              </a:rPr>
              <a:t>()</a:t>
            </a:r>
            <a:endParaRPr lang="fr-FR" sz="2400" dirty="0" smtClean="0">
              <a:latin typeface="Arial" panose="020B0604020202020204" pitchFamily="34" charset="0"/>
              <a:cs typeface="Arial" panose="020B0604020202020204" pitchFamily="34" charset="0"/>
            </a:endParaRPr>
          </a:p>
          <a:p>
            <a:endParaRPr lang="fr-FR" sz="2800" dirty="0" smtClean="0">
              <a:latin typeface="Arial" panose="020B0604020202020204" pitchFamily="34" charset="0"/>
              <a:cs typeface="Arial" panose="020B0604020202020204" pitchFamily="34" charset="0"/>
            </a:endParaRPr>
          </a:p>
          <a:p>
            <a:pPr lvl="1"/>
            <a:endParaRPr lang="fr-FR" dirty="0"/>
          </a:p>
          <a:p>
            <a:pPr lvl="1"/>
            <a:endParaRPr lang="fr-FR" dirty="0" smtClean="0"/>
          </a:p>
          <a:p>
            <a:pPr lvl="1"/>
            <a:endParaRPr lang="fr-FR" dirty="0"/>
          </a:p>
          <a:p>
            <a:pPr lvl="1"/>
            <a:endParaRPr lang="fr-FR" dirty="0" smtClean="0"/>
          </a:p>
          <a:p>
            <a:pPr marL="457200" lvl="1" indent="0">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33" y="1844824"/>
            <a:ext cx="7200000" cy="2569749"/>
          </a:xfrm>
          <a:prstGeom prst="rect">
            <a:avLst/>
          </a:prstGeom>
        </p:spPr>
      </p:pic>
    </p:spTree>
    <p:extLst>
      <p:ext uri="{BB962C8B-B14F-4D97-AF65-F5344CB8AC3E}">
        <p14:creationId xmlns:p14="http://schemas.microsoft.com/office/powerpoint/2010/main" val="2142660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 valeurs </a:t>
            </a:r>
            <a:r>
              <a:rPr lang="fr-FR" sz="3200" b="1" dirty="0" smtClean="0">
                <a:latin typeface="Arial" panose="020B0604020202020204" pitchFamily="34" charset="0"/>
                <a:cs typeface="Arial" panose="020B0604020202020204" pitchFamily="34" charset="0"/>
              </a:rPr>
              <a:t>manquantes</a:t>
            </a:r>
            <a:endParaRPr lang="fr-FR" sz="3200" dirty="0"/>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Méthodes « basiques »</a:t>
            </a:r>
          </a:p>
          <a:p>
            <a:pPr lvl="1"/>
            <a:r>
              <a:rPr lang="fr-FR" dirty="0" smtClean="0">
                <a:latin typeface="Arial" panose="020B0604020202020204" pitchFamily="34" charset="0"/>
                <a:cs typeface="Arial" panose="020B0604020202020204" pitchFamily="34" charset="0"/>
              </a:rPr>
              <a:t>Imputation par </a:t>
            </a:r>
            <a:r>
              <a:rPr lang="fr-FR" dirty="0">
                <a:latin typeface="Arial" panose="020B0604020202020204" pitchFamily="34" charset="0"/>
                <a:cs typeface="Arial" panose="020B0604020202020204" pitchFamily="34" charset="0"/>
              </a:rPr>
              <a:t>la </a:t>
            </a:r>
            <a:r>
              <a:rPr lang="fr-FR" dirty="0" smtClean="0">
                <a:latin typeface="Arial" panose="020B0604020202020204" pitchFamily="34" charset="0"/>
                <a:cs typeface="Arial" panose="020B0604020202020204" pitchFamily="34" charset="0"/>
              </a:rPr>
              <a:t>moyenne ou la médiane</a:t>
            </a:r>
          </a:p>
          <a:p>
            <a:pPr lvl="1"/>
            <a:r>
              <a:rPr lang="fr-FR" dirty="0" smtClean="0">
                <a:latin typeface="Arial" panose="020B0604020202020204" pitchFamily="34" charset="0"/>
                <a:cs typeface="Arial" panose="020B0604020202020204" pitchFamily="34" charset="0"/>
              </a:rPr>
              <a:t>Imputation </a:t>
            </a:r>
            <a:r>
              <a:rPr lang="fr-FR" dirty="0">
                <a:latin typeface="Arial" panose="020B0604020202020204" pitchFamily="34" charset="0"/>
                <a:cs typeface="Arial" panose="020B0604020202020204" pitchFamily="34" charset="0"/>
              </a:rPr>
              <a:t>par </a:t>
            </a:r>
            <a:r>
              <a:rPr lang="fr-FR" dirty="0" smtClean="0">
                <a:latin typeface="Arial" panose="020B0604020202020204" pitchFamily="34" charset="0"/>
                <a:cs typeface="Arial" panose="020B0604020202020204" pitchFamily="34" charset="0"/>
              </a:rPr>
              <a:t>la valeur la plus fréquente </a:t>
            </a:r>
          </a:p>
          <a:p>
            <a:pPr lvl="1"/>
            <a:r>
              <a:rPr lang="fr-FR" dirty="0" smtClean="0">
                <a:latin typeface="Arial" panose="020B0604020202020204" pitchFamily="34" charset="0"/>
                <a:cs typeface="Arial" panose="020B0604020202020204" pitchFamily="34" charset="0"/>
              </a:rPr>
              <a:t>Imputation par interpolation linéaire</a:t>
            </a:r>
          </a:p>
          <a:p>
            <a:r>
              <a:rPr lang="fr-FR" dirty="0" smtClean="0">
                <a:latin typeface="Arial" panose="020B0604020202020204" pitchFamily="34" charset="0"/>
                <a:cs typeface="Arial" panose="020B0604020202020204" pitchFamily="34" charset="0"/>
              </a:rPr>
              <a:t>Méthodes plus sérieuses : librairies </a:t>
            </a:r>
            <a:r>
              <a:rPr lang="fr-FR" dirty="0" smtClean="0">
                <a:latin typeface="Arial" panose="020B0604020202020204" pitchFamily="34" charset="0"/>
                <a:cs typeface="Arial" panose="020B0604020202020204" pitchFamily="34" charset="0"/>
                <a:hlinkClick r:id="rId2"/>
              </a:rPr>
              <a:t>fancyimpute</a:t>
            </a:r>
            <a:r>
              <a:rPr lang="fr-FR" dirty="0" smtClean="0">
                <a:latin typeface="Arial" panose="020B0604020202020204" pitchFamily="34" charset="0"/>
                <a:cs typeface="Arial" panose="020B0604020202020204" pitchFamily="34" charset="0"/>
              </a:rPr>
              <a:t>,</a:t>
            </a:r>
            <a:r>
              <a:rPr lang="fr-FR" dirty="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hlinkClick r:id="rId3"/>
              </a:rPr>
              <a:t>Impyute</a:t>
            </a:r>
            <a:r>
              <a:rPr lang="fr-FR" dirty="0" smtClean="0">
                <a:latin typeface="Arial" panose="020B0604020202020204" pitchFamily="34" charset="0"/>
                <a:cs typeface="Arial" panose="020B0604020202020204" pitchFamily="34" charset="0"/>
              </a:rPr>
              <a:t> ou </a:t>
            </a:r>
            <a:r>
              <a:rPr lang="fr-FR" dirty="0" smtClean="0">
                <a:latin typeface="Arial" panose="020B0604020202020204" pitchFamily="34" charset="0"/>
                <a:cs typeface="Arial" panose="020B0604020202020204" pitchFamily="34" charset="0"/>
                <a:hlinkClick r:id="rId4"/>
              </a:rPr>
              <a:t>statsmodels MICE</a:t>
            </a:r>
            <a:endParaRPr lang="fr-FR" dirty="0">
              <a:latin typeface="Arial" panose="020B0604020202020204" pitchFamily="34" charset="0"/>
              <a:cs typeface="Arial" panose="020B0604020202020204" pitchFamily="34" charset="0"/>
            </a:endParaRPr>
          </a:p>
          <a:p>
            <a:pPr lvl="1"/>
            <a:endParaRPr lang="fr-FR" dirty="0"/>
          </a:p>
          <a:p>
            <a:endParaRPr lang="fr-FR" dirty="0" smtClean="0"/>
          </a:p>
          <a:p>
            <a:pPr lvl="1"/>
            <a:endParaRPr lang="fr-FR" dirty="0"/>
          </a:p>
        </p:txBody>
      </p:sp>
    </p:spTree>
    <p:extLst>
      <p:ext uri="{BB962C8B-B14F-4D97-AF65-F5344CB8AC3E}">
        <p14:creationId xmlns:p14="http://schemas.microsoft.com/office/powerpoint/2010/main" val="1176725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a:t>
            </a:r>
            <a:r>
              <a:rPr lang="fr-FR" sz="3200" b="1" dirty="0" smtClean="0">
                <a:latin typeface="Arial" panose="020B0604020202020204" pitchFamily="34" charset="0"/>
                <a:cs typeface="Arial" panose="020B0604020202020204" pitchFamily="34" charset="0"/>
              </a:rPr>
              <a:t>: traitement données</a:t>
            </a:r>
            <a:endParaRPr lang="fr-FR" sz="3200" dirty="0"/>
          </a:p>
        </p:txBody>
      </p:sp>
      <p:sp>
        <p:nvSpPr>
          <p:cNvPr id="3" name="Espace réservé du contenu 2"/>
          <p:cNvSpPr>
            <a:spLocks noGrp="1"/>
          </p:cNvSpPr>
          <p:nvPr>
            <p:ph idx="1"/>
          </p:nvPr>
        </p:nvSpPr>
        <p:spPr>
          <a:xfrm>
            <a:off x="251520" y="1600200"/>
            <a:ext cx="8784976" cy="4525963"/>
          </a:xfrm>
        </p:spPr>
        <p:txBody>
          <a:bodyPr>
            <a:normAutofit lnSpcReduction="10000"/>
          </a:bodyPr>
          <a:lstStyle/>
          <a:p>
            <a:r>
              <a:rPr lang="fr-FR" dirty="0" smtClean="0">
                <a:latin typeface="Arial" panose="020B0604020202020204" pitchFamily="34" charset="0"/>
                <a:cs typeface="Arial" panose="020B0604020202020204" pitchFamily="34" charset="0"/>
              </a:rPr>
              <a:t>Filtres colonnes</a:t>
            </a:r>
          </a:p>
          <a:p>
            <a:r>
              <a:rPr lang="fr-FR" dirty="0" smtClean="0">
                <a:latin typeface="Arial" panose="020B0604020202020204" pitchFamily="34" charset="0"/>
                <a:cs typeface="Arial" panose="020B0604020202020204" pitchFamily="34" charset="0"/>
              </a:rPr>
              <a:t>Filtres lignes sur conditions</a:t>
            </a:r>
          </a:p>
          <a:p>
            <a:r>
              <a:rPr lang="fr-FR" dirty="0" smtClean="0">
                <a:latin typeface="Arial" panose="020B0604020202020204" pitchFamily="34" charset="0"/>
                <a:cs typeface="Arial" panose="020B0604020202020204" pitchFamily="34" charset="0"/>
              </a:rPr>
              <a:t>Sélection/</a:t>
            </a:r>
            <a:r>
              <a:rPr lang="fr-FR" dirty="0" err="1" smtClean="0">
                <a:latin typeface="Arial" panose="020B0604020202020204" pitchFamily="34" charset="0"/>
                <a:cs typeface="Arial" panose="020B0604020202020204" pitchFamily="34" charset="0"/>
              </a:rPr>
              <a:t>slicing</a:t>
            </a:r>
            <a:r>
              <a:rPr lang="fr-FR" dirty="0" smtClean="0">
                <a:latin typeface="Arial" panose="020B0604020202020204" pitchFamily="34" charset="0"/>
                <a:cs typeface="Arial" panose="020B0604020202020204" pitchFamily="34" charset="0"/>
              </a:rPr>
              <a:t> comme avec </a:t>
            </a:r>
            <a:r>
              <a:rPr lang="fr-FR" dirty="0" err="1" smtClean="0">
                <a:latin typeface="Arial" panose="020B0604020202020204" pitchFamily="34" charset="0"/>
                <a:cs typeface="Arial" panose="020B0604020202020204" pitchFamily="34" charset="0"/>
              </a:rPr>
              <a:t>numpy</a:t>
            </a:r>
            <a:r>
              <a:rPr lang="fr-FR" dirty="0" smtClean="0">
                <a:latin typeface="Arial" panose="020B0604020202020204" pitchFamily="34" charset="0"/>
                <a:cs typeface="Arial" panose="020B0604020202020204" pitchFamily="34" charset="0"/>
              </a:rPr>
              <a:t> avec </a:t>
            </a:r>
            <a:r>
              <a:rPr lang="fr-FR" dirty="0" err="1" smtClean="0">
                <a:latin typeface="Arial" panose="020B0604020202020204" pitchFamily="34" charset="0"/>
                <a:cs typeface="Arial" panose="020B0604020202020204" pitchFamily="34" charset="0"/>
              </a:rPr>
              <a:t>loc</a:t>
            </a:r>
            <a:r>
              <a:rPr lang="fr-FR" dirty="0" smtClean="0">
                <a:latin typeface="Arial" panose="020B0604020202020204" pitchFamily="34" charset="0"/>
                <a:cs typeface="Arial" panose="020B0604020202020204" pitchFamily="34" charset="0"/>
              </a:rPr>
              <a:t>/</a:t>
            </a:r>
            <a:r>
              <a:rPr lang="fr-FR" dirty="0" err="1" smtClean="0">
                <a:latin typeface="Arial" panose="020B0604020202020204" pitchFamily="34" charset="0"/>
                <a:cs typeface="Arial" panose="020B0604020202020204" pitchFamily="34" charset="0"/>
              </a:rPr>
              <a:t>iloc</a:t>
            </a:r>
            <a:r>
              <a:rPr lang="fr-FR" dirty="0" smtClean="0">
                <a:latin typeface="Arial" panose="020B0604020202020204" pitchFamily="34" charset="0"/>
                <a:cs typeface="Arial" panose="020B0604020202020204" pitchFamily="34" charset="0"/>
              </a:rPr>
              <a:t> sur positions</a:t>
            </a:r>
          </a:p>
          <a:p>
            <a:r>
              <a:rPr lang="fr-FR" dirty="0" smtClean="0">
                <a:latin typeface="Arial" panose="020B0604020202020204" pitchFamily="34" charset="0"/>
                <a:cs typeface="Arial" panose="020B0604020202020204" pitchFamily="34" charset="0"/>
              </a:rPr>
              <a:t>Combiner les filtres</a:t>
            </a:r>
          </a:p>
          <a:p>
            <a:r>
              <a:rPr lang="fr-FR" dirty="0" smtClean="0">
                <a:latin typeface="Arial" panose="020B0604020202020204" pitchFamily="34" charset="0"/>
                <a:cs typeface="Arial" panose="020B0604020202020204" pitchFamily="34" charset="0"/>
              </a:rPr>
              <a:t>Opérations sur les colonnes</a:t>
            </a:r>
          </a:p>
          <a:p>
            <a:r>
              <a:rPr lang="fr-FR" dirty="0" smtClean="0">
                <a:latin typeface="Arial" panose="020B0604020202020204" pitchFamily="34" charset="0"/>
                <a:cs typeface="Arial" panose="020B0604020202020204" pitchFamily="34" charset="0"/>
              </a:rPr>
              <a:t>Concaténer des </a:t>
            </a:r>
            <a:r>
              <a:rPr lang="fr-FR" dirty="0" err="1" smtClean="0">
                <a:latin typeface="Arial" panose="020B0604020202020204" pitchFamily="34" charset="0"/>
                <a:cs typeface="Arial" panose="020B0604020202020204" pitchFamily="34" charset="0"/>
              </a:rPr>
              <a:t>dataframes</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Jointures de </a:t>
            </a:r>
            <a:r>
              <a:rPr lang="fr-FR" dirty="0" err="1">
                <a:latin typeface="Arial" panose="020B0604020202020204" pitchFamily="34" charset="0"/>
                <a:cs typeface="Arial" panose="020B0604020202020204" pitchFamily="34" charset="0"/>
              </a:rPr>
              <a:t>dataframes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576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a:latin typeface="Arial" panose="020B0604020202020204" pitchFamily="34" charset="0"/>
                <a:cs typeface="Arial" panose="020B0604020202020204" pitchFamily="34" charset="0"/>
              </a:rPr>
              <a:t>dataframe</a:t>
            </a:r>
            <a:r>
              <a:rPr lang="fr-FR" sz="3200" b="1" dirty="0">
                <a:latin typeface="Arial" panose="020B0604020202020204" pitchFamily="34" charset="0"/>
                <a:cs typeface="Arial" panose="020B0604020202020204" pitchFamily="34" charset="0"/>
              </a:rPr>
              <a:t> data préparation </a:t>
            </a:r>
            <a:r>
              <a:rPr lang="fr-FR" sz="3200" b="1" dirty="0" smtClean="0">
                <a:latin typeface="Arial" panose="020B0604020202020204" pitchFamily="34" charset="0"/>
                <a:cs typeface="Arial" panose="020B0604020202020204" pitchFamily="34" charset="0"/>
              </a:rPr>
              <a:t>: jointures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12" y="1484784"/>
            <a:ext cx="2457450" cy="165735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11" y="1484784"/>
            <a:ext cx="2458800" cy="1744666"/>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4124672"/>
            <a:ext cx="2457450" cy="1657350"/>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3311" y="4162425"/>
            <a:ext cx="2457450" cy="1657350"/>
          </a:xfrm>
          <a:prstGeom prst="rect">
            <a:avLst/>
          </a:prstGeom>
        </p:spPr>
      </p:pic>
      <p:sp>
        <p:nvSpPr>
          <p:cNvPr id="8" name="ZoneTexte 7"/>
          <p:cNvSpPr txBox="1"/>
          <p:nvPr/>
        </p:nvSpPr>
        <p:spPr>
          <a:xfrm>
            <a:off x="1686679" y="3252967"/>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err="1">
                <a:latin typeface="Arial" panose="020B0604020202020204" pitchFamily="34" charset="0"/>
                <a:cs typeface="Arial" panose="020B0604020202020204" pitchFamily="34" charset="0"/>
              </a:rPr>
              <a:t>inner</a:t>
            </a:r>
            <a:r>
              <a:rPr lang="fr-FR" b="1" dirty="0">
                <a:latin typeface="Arial" panose="020B0604020202020204" pitchFamily="34" charset="0"/>
                <a:cs typeface="Arial" panose="020B0604020202020204" pitchFamily="34" charset="0"/>
              </a:rPr>
              <a:t>'</a:t>
            </a:r>
          </a:p>
        </p:txBody>
      </p:sp>
      <p:sp>
        <p:nvSpPr>
          <p:cNvPr id="9" name="ZoneTexte 8"/>
          <p:cNvSpPr txBox="1"/>
          <p:nvPr/>
        </p:nvSpPr>
        <p:spPr>
          <a:xfrm>
            <a:off x="5434122" y="3316342"/>
            <a:ext cx="2330390"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how=</a:t>
            </a:r>
            <a:r>
              <a:rPr lang="fr-FR" b="1" dirty="0" err="1" smtClean="0">
                <a:latin typeface="Arial" panose="020B0604020202020204" pitchFamily="34" charset="0"/>
                <a:cs typeface="Arial" panose="020B0604020202020204" pitchFamily="34" charset="0"/>
              </a:rPr>
              <a:t>left</a:t>
            </a:r>
            <a:r>
              <a:rPr lang="fr-FR" b="1" dirty="0" smtClean="0">
                <a:latin typeface="Arial" panose="020B0604020202020204" pitchFamily="34" charset="0"/>
                <a:cs typeface="Arial" panose="020B0604020202020204" pitchFamily="34" charset="0"/>
              </a:rPr>
              <a:t>'</a:t>
            </a:r>
            <a:endParaRPr lang="fr-FR" b="1" dirty="0">
              <a:latin typeface="Arial" panose="020B0604020202020204" pitchFamily="34" charset="0"/>
              <a:cs typeface="Arial" panose="020B0604020202020204" pitchFamily="34" charset="0"/>
            </a:endParaRPr>
          </a:p>
        </p:txBody>
      </p:sp>
      <p:sp>
        <p:nvSpPr>
          <p:cNvPr id="10" name="ZoneTexte 9"/>
          <p:cNvSpPr txBox="1"/>
          <p:nvPr/>
        </p:nvSpPr>
        <p:spPr>
          <a:xfrm>
            <a:off x="1668601" y="6007798"/>
            <a:ext cx="2330390" cy="369332"/>
          </a:xfrm>
          <a:prstGeom prst="rect">
            <a:avLst/>
          </a:prstGeom>
          <a:noFill/>
        </p:spPr>
        <p:txBody>
          <a:bodyPr wrap="square" rtlCol="0">
            <a:spAutoFit/>
          </a:bodyPr>
          <a:lstStyle/>
          <a:p>
            <a:r>
              <a:rPr lang="fr-FR" b="1" dirty="0" smtClean="0">
                <a:latin typeface="Arial" panose="020B0604020202020204" pitchFamily="34" charset="0"/>
                <a:cs typeface="Arial" panose="020B0604020202020204" pitchFamily="34" charset="0"/>
              </a:rPr>
              <a:t>how=right'</a:t>
            </a:r>
            <a:endParaRPr lang="fr-FR" b="1" dirty="0">
              <a:latin typeface="Arial" panose="020B0604020202020204" pitchFamily="34" charset="0"/>
              <a:cs typeface="Arial" panose="020B0604020202020204" pitchFamily="34" charset="0"/>
            </a:endParaRPr>
          </a:p>
        </p:txBody>
      </p:sp>
      <p:sp>
        <p:nvSpPr>
          <p:cNvPr id="11" name="ZoneTexte 10"/>
          <p:cNvSpPr txBox="1"/>
          <p:nvPr/>
        </p:nvSpPr>
        <p:spPr>
          <a:xfrm>
            <a:off x="5303311" y="6007798"/>
            <a:ext cx="2330390"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how</a:t>
            </a:r>
            <a:r>
              <a:rPr lang="fr-FR" b="1" dirty="0" smtClean="0">
                <a:latin typeface="Arial" panose="020B0604020202020204" pitchFamily="34" charset="0"/>
                <a:cs typeface="Arial" panose="020B0604020202020204" pitchFamily="34" charset="0"/>
              </a:rPr>
              <a:t>=‘</a:t>
            </a:r>
            <a:r>
              <a:rPr lang="fr-FR" b="1" dirty="0" err="1" smtClean="0">
                <a:latin typeface="Arial" panose="020B0604020202020204" pitchFamily="34" charset="0"/>
                <a:cs typeface="Arial" panose="020B0604020202020204" pitchFamily="34" charset="0"/>
              </a:rPr>
              <a:t>outer</a:t>
            </a:r>
            <a:r>
              <a:rPr lang="fr-FR" b="1" dirty="0" smtClean="0">
                <a:latin typeface="Arial" panose="020B0604020202020204" pitchFamily="34" charset="0"/>
                <a:cs typeface="Arial" panose="020B0604020202020204" pitchFamily="34" charset="0"/>
              </a:rPr>
              <a:t>'</a:t>
            </a:r>
            <a:endParaRPr lang="fr-F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83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Imports/exports/sauvegardes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lnSpcReduction="10000"/>
          </a:bodyPr>
          <a:lstStyle/>
          <a:p>
            <a:r>
              <a:rPr lang="fr-FR" dirty="0" smtClean="0">
                <a:latin typeface="Arial" panose="020B0604020202020204" pitchFamily="34" charset="0"/>
                <a:cs typeface="Arial" panose="020B0604020202020204" pitchFamily="34" charset="0"/>
              </a:rPr>
              <a:t>Imports/exports</a:t>
            </a:r>
          </a:p>
          <a:p>
            <a:pPr lvl="1"/>
            <a:r>
              <a:rPr lang="fr-FR" dirty="0" smtClean="0">
                <a:latin typeface="Arial" panose="020B0604020202020204" pitchFamily="34" charset="0"/>
                <a:cs typeface="Arial" panose="020B0604020202020204" pitchFamily="34" charset="0"/>
              </a:rPr>
              <a:t>De nombreux formats acceptés</a:t>
            </a:r>
          </a:p>
          <a:p>
            <a:pPr lvl="1"/>
            <a:r>
              <a:rPr lang="fr-FR" dirty="0" smtClean="0">
                <a:latin typeface="Arial" panose="020B0604020202020204" pitchFamily="34" charset="0"/>
                <a:cs typeface="Arial" panose="020B0604020202020204" pitchFamily="34" charset="0"/>
              </a:rPr>
              <a:t>Dont import de tables SAS</a:t>
            </a:r>
          </a:p>
          <a:p>
            <a:pPr lvl="1"/>
            <a:r>
              <a:rPr lang="fr-FR" dirty="0" smtClean="0">
                <a:latin typeface="Arial" panose="020B0604020202020204" pitchFamily="34" charset="0"/>
                <a:cs typeface="Arial" panose="020B0604020202020204" pitchFamily="34" charset="0"/>
              </a:rPr>
              <a:t>Et </a:t>
            </a:r>
            <a:r>
              <a:rPr lang="fr-FR" dirty="0" smtClean="0">
                <a:latin typeface="Arial" panose="020B0604020202020204" pitchFamily="34" charset="0"/>
                <a:cs typeface="Arial" panose="020B0604020202020204" pitchFamily="34" charset="0"/>
                <a:hlinkClick r:id="rId2"/>
              </a:rPr>
              <a:t>possible de faire exports/imports depuis base de données (table ou requête SQL).</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Sauvegardes</a:t>
            </a:r>
          </a:p>
          <a:p>
            <a:pPr lvl="1"/>
            <a:r>
              <a:rPr lang="fr-FR" dirty="0" smtClean="0">
                <a:latin typeface="Arial" panose="020B0604020202020204" pitchFamily="34" charset="0"/>
                <a:cs typeface="Arial" panose="020B0604020202020204" pitchFamily="34" charset="0"/>
                <a:hlinkClick r:id="rId3"/>
              </a:rPr>
              <a:t>HDF5</a:t>
            </a:r>
            <a:endParaRPr lang="fr-FR" dirty="0" smtClean="0">
              <a:latin typeface="Arial" panose="020B0604020202020204" pitchFamily="34" charset="0"/>
              <a:cs typeface="Arial" panose="020B0604020202020204" pitchFamily="34" charset="0"/>
            </a:endParaRPr>
          </a:p>
          <a:p>
            <a:pPr lvl="1"/>
            <a:r>
              <a:rPr lang="fr-FR" dirty="0" smtClean="0">
                <a:latin typeface="Arial" panose="020B0604020202020204" pitchFamily="34" charset="0"/>
                <a:cs typeface="Arial" panose="020B0604020202020204" pitchFamily="34" charset="0"/>
                <a:hlinkClick r:id="rId4"/>
              </a:rPr>
              <a:t>Nouveau format </a:t>
            </a:r>
            <a:r>
              <a:rPr lang="fr-FR" dirty="0" err="1" smtClean="0">
                <a:latin typeface="Arial" panose="020B0604020202020204" pitchFamily="34" charset="0"/>
                <a:cs typeface="Arial" panose="020B0604020202020204" pitchFamily="34" charset="0"/>
                <a:hlinkClick r:id="rId4"/>
              </a:rPr>
              <a:t>feather</a:t>
            </a:r>
            <a:r>
              <a:rPr lang="fr-FR" dirty="0" smtClean="0">
                <a:latin typeface="Arial" panose="020B0604020202020204" pitchFamily="34" charset="0"/>
                <a:cs typeface="Arial" panose="020B0604020202020204" pitchFamily="34" charset="0"/>
                <a:hlinkClick r:id="rId4"/>
              </a:rPr>
              <a:t> </a:t>
            </a:r>
            <a:r>
              <a:rPr lang="fr-FR" dirty="0" smtClean="0">
                <a:latin typeface="Arial" panose="020B0604020202020204" pitchFamily="34" charset="0"/>
                <a:cs typeface="Arial" panose="020B0604020202020204" pitchFamily="34" charset="0"/>
              </a:rPr>
              <a:t>: plus rapide et </a:t>
            </a:r>
            <a:r>
              <a:rPr lang="fr-FR" dirty="0" err="1" smtClean="0">
                <a:latin typeface="Arial" panose="020B0604020202020204" pitchFamily="34" charset="0"/>
                <a:cs typeface="Arial" panose="020B0604020202020204" pitchFamily="34" charset="0"/>
              </a:rPr>
              <a:t>co</a:t>
            </a:r>
            <a:r>
              <a:rPr lang="fr-FR" dirty="0" smtClean="0">
                <a:latin typeface="Arial" panose="020B0604020202020204" pitchFamily="34" charset="0"/>
                <a:cs typeface="Arial" panose="020B0604020202020204" pitchFamily="34" charset="0"/>
              </a:rPr>
              <a:t>-développé  par équipes python et R</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13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306687"/>
          </a:xfrm>
        </p:spPr>
        <p:txBody>
          <a:bodyPr>
            <a:normAutofit/>
          </a:bodyPr>
          <a:lstStyle/>
          <a:p>
            <a:r>
              <a:rPr lang="fr-FR" b="1" dirty="0">
                <a:solidFill>
                  <a:srgbClr val="7030A0"/>
                </a:solidFill>
                <a:latin typeface="Arial" panose="020B0604020202020204" pitchFamily="34" charset="0"/>
                <a:cs typeface="Arial" panose="020B0604020202020204" pitchFamily="34" charset="0"/>
              </a:rPr>
              <a:t>Partie </a:t>
            </a:r>
            <a:r>
              <a:rPr lang="fr-FR" b="1" dirty="0" smtClean="0">
                <a:solidFill>
                  <a:srgbClr val="7030A0"/>
                </a:solidFill>
                <a:latin typeface="Arial" panose="020B0604020202020204" pitchFamily="34" charset="0"/>
                <a:cs typeface="Arial" panose="020B0604020202020204" pitchFamily="34" charset="0"/>
              </a:rPr>
              <a:t>4 </a:t>
            </a:r>
            <a:r>
              <a:rPr lang="fr-FR" b="1" dirty="0">
                <a:solidFill>
                  <a:srgbClr val="7030A0"/>
                </a:solidFill>
                <a:latin typeface="Arial" panose="020B0604020202020204" pitchFamily="34" charset="0"/>
                <a:cs typeface="Arial" panose="020B0604020202020204" pitchFamily="34" charset="0"/>
              </a:rPr>
              <a:t>: </a:t>
            </a:r>
            <a:r>
              <a:rPr lang="fr-FR" b="1" dirty="0" smtClean="0">
                <a:solidFill>
                  <a:srgbClr val="7030A0"/>
                </a:solidFill>
                <a:latin typeface="Arial" panose="020B0604020202020204" pitchFamily="34" charset="0"/>
                <a:cs typeface="Arial" panose="020B0604020202020204" pitchFamily="34" charset="0"/>
              </a:rPr>
              <a:t>statistiques descriptives en Python avec Pandas</a:t>
            </a: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653136"/>
            <a:ext cx="5486411" cy="1143002"/>
          </a:xfrm>
          <a:prstGeom prst="rect">
            <a:avLst/>
          </a:prstGeom>
        </p:spPr>
      </p:pic>
    </p:spTree>
    <p:extLst>
      <p:ext uri="{BB962C8B-B14F-4D97-AF65-F5344CB8AC3E}">
        <p14:creationId xmlns:p14="http://schemas.microsoft.com/office/powerpoint/2010/main" val="222403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a:solidFill>
                  <a:srgbClr val="7030A0"/>
                </a:solidFill>
                <a:latin typeface="Arial" panose="020B0604020202020204" pitchFamily="34" charset="0"/>
                <a:cs typeface="Arial" panose="020B0604020202020204" pitchFamily="34" charset="0"/>
              </a:rPr>
              <a:t>Partie 1 : Pourquoi s’intéresser à Python?</a:t>
            </a:r>
          </a:p>
        </p:txBody>
      </p:sp>
    </p:spTree>
    <p:extLst>
      <p:ext uri="{BB962C8B-B14F-4D97-AF65-F5344CB8AC3E}">
        <p14:creationId xmlns:p14="http://schemas.microsoft.com/office/powerpoint/2010/main" val="164285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Dataframe statistiques descriptives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179512" y="1600200"/>
            <a:ext cx="8964488" cy="4525963"/>
          </a:xfrm>
        </p:spPr>
        <p:txBody>
          <a:bodyPr/>
          <a:lstStyle/>
          <a:p>
            <a:r>
              <a:rPr lang="fr-FR" dirty="0" smtClean="0">
                <a:latin typeface="Arial" panose="020B0604020202020204" pitchFamily="34" charset="0"/>
                <a:cs typeface="Arial" panose="020B0604020202020204" pitchFamily="34" charset="0"/>
              </a:rPr>
              <a:t>Premières statistiques =</a:t>
            </a:r>
            <a:r>
              <a:rPr lang="fr-FR" dirty="0" err="1" smtClean="0">
                <a:latin typeface="Arial" panose="020B0604020202020204" pitchFamily="34" charset="0"/>
                <a:cs typeface="Arial" panose="020B0604020202020204" pitchFamily="34" charset="0"/>
              </a:rPr>
              <a:t>describe</a:t>
            </a:r>
            <a:r>
              <a:rPr lang="fr-FR" dirty="0" smtClean="0">
                <a:latin typeface="Arial" panose="020B0604020202020204" pitchFamily="34" charset="0"/>
                <a:cs typeface="Arial" panose="020B0604020202020204" pitchFamily="34" charset="0"/>
              </a:rPr>
              <a:t>(</a:t>
            </a:r>
            <a:r>
              <a:rPr lang="fr-FR" dirty="0" err="1" smtClean="0">
                <a:latin typeface="Arial" panose="020B0604020202020204" pitchFamily="34" charset="0"/>
                <a:cs typeface="Arial" panose="020B0604020202020204" pitchFamily="34" charset="0"/>
              </a:rPr>
              <a:t>include</a:t>
            </a:r>
            <a:r>
              <a:rPr lang="fr-FR" dirty="0">
                <a:latin typeface="Arial" panose="020B0604020202020204" pitchFamily="34" charset="0"/>
                <a:cs typeface="Arial" panose="020B0604020202020204" pitchFamily="34" charset="0"/>
              </a:rPr>
              <a:t>='all</a:t>
            </a:r>
            <a:r>
              <a:rPr lang="fr-FR" dirty="0" smtClean="0">
                <a:latin typeface="Arial" panose="020B0604020202020204" pitchFamily="34" charset="0"/>
                <a:cs typeface="Arial" panose="020B0604020202020204" pitchFamily="34" charset="0"/>
              </a:rPr>
              <a:t>') </a:t>
            </a:r>
            <a:endParaRPr lang="fr-FR" dirty="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Tabulations croisées (équivalent proc FREQ)</a:t>
            </a:r>
          </a:p>
          <a:p>
            <a:r>
              <a:rPr lang="fr-FR" dirty="0" smtClean="0">
                <a:latin typeface="Arial" panose="020B0604020202020204" pitchFamily="34" charset="0"/>
                <a:cs typeface="Arial" panose="020B0604020202020204" pitchFamily="34" charset="0"/>
              </a:rPr>
              <a:t>Group by</a:t>
            </a:r>
          </a:p>
          <a:p>
            <a:r>
              <a:rPr lang="fr-FR" dirty="0" smtClean="0">
                <a:latin typeface="Arial" panose="020B0604020202020204" pitchFamily="34" charset="0"/>
                <a:cs typeface="Arial" panose="020B0604020202020204" pitchFamily="34" charset="0"/>
              </a:rPr>
              <a:t>Index composites =&gt; pour faire facilement pleins de croisements</a:t>
            </a:r>
          </a:p>
          <a:p>
            <a:r>
              <a:rPr lang="fr-FR" dirty="0" smtClean="0">
                <a:latin typeface="Arial" panose="020B0604020202020204" pitchFamily="34" charset="0"/>
                <a:cs typeface="Arial" panose="020B0604020202020204" pitchFamily="34" charset="0"/>
              </a:rPr>
              <a:t>Covariance, corrélation (</a:t>
            </a:r>
            <a:r>
              <a:rPr lang="fr-FR" dirty="0" err="1" smtClean="0">
                <a:latin typeface="Arial" panose="020B0604020202020204" pitchFamily="34" charset="0"/>
                <a:cs typeface="Arial" panose="020B0604020202020204" pitchFamily="34" charset="0"/>
              </a:rPr>
              <a:t>pearson</a:t>
            </a:r>
            <a:r>
              <a:rPr lang="fr-FR" dirty="0" smtClean="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Kendall Tau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coefficient, </a:t>
            </a:r>
            <a:r>
              <a:rPr lang="fr-FR" dirty="0">
                <a:latin typeface="Arial" panose="020B0604020202020204" pitchFamily="34" charset="0"/>
                <a:cs typeface="Arial" panose="020B0604020202020204" pitchFamily="34" charset="0"/>
              </a:rPr>
              <a:t>Spearman </a:t>
            </a:r>
            <a:r>
              <a:rPr lang="fr-FR" dirty="0" err="1">
                <a:latin typeface="Arial" panose="020B0604020202020204" pitchFamily="34" charset="0"/>
                <a:cs typeface="Arial" panose="020B0604020202020204" pitchFamily="34" charset="0"/>
              </a:rPr>
              <a:t>rank</a:t>
            </a:r>
            <a:r>
              <a:rPr lang="fr-FR" dirty="0">
                <a:latin typeface="Arial" panose="020B0604020202020204" pitchFamily="34" charset="0"/>
                <a:cs typeface="Arial" panose="020B0604020202020204" pitchFamily="34" charset="0"/>
              </a:rPr>
              <a:t> </a:t>
            </a:r>
            <a:r>
              <a:rPr lang="fr-FR" dirty="0" err="1" smtClean="0">
                <a:latin typeface="Arial" panose="020B0604020202020204" pitchFamily="34" charset="0"/>
                <a:cs typeface="Arial" panose="020B0604020202020204" pitchFamily="34" charset="0"/>
              </a:rPr>
              <a:t>correlation</a:t>
            </a:r>
            <a:r>
              <a:rPr lang="fr-FR"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924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fr-FR" b="1" dirty="0">
                <a:solidFill>
                  <a:srgbClr val="7030A0"/>
                </a:solidFill>
                <a:latin typeface="Arial" panose="020B0604020202020204" pitchFamily="34" charset="0"/>
                <a:cs typeface="Arial" panose="020B0604020202020204" pitchFamily="34" charset="0"/>
              </a:rPr>
              <a:t>Partie </a:t>
            </a:r>
            <a:r>
              <a:rPr lang="fr-FR" b="1" dirty="0" smtClean="0">
                <a:solidFill>
                  <a:srgbClr val="7030A0"/>
                </a:solidFill>
                <a:latin typeface="Arial" panose="020B0604020202020204" pitchFamily="34" charset="0"/>
                <a:cs typeface="Arial" panose="020B0604020202020204" pitchFamily="34" charset="0"/>
              </a:rPr>
              <a:t>5 </a:t>
            </a:r>
            <a:r>
              <a:rPr lang="fr-FR" b="1" dirty="0">
                <a:solidFill>
                  <a:srgbClr val="7030A0"/>
                </a:solidFill>
                <a:latin typeface="Arial" panose="020B0604020202020204" pitchFamily="34" charset="0"/>
                <a:cs typeface="Arial" panose="020B0604020202020204" pitchFamily="34" charset="0"/>
              </a:rPr>
              <a:t>: </a:t>
            </a:r>
            <a:r>
              <a:rPr lang="fr-FR" b="1" dirty="0" smtClean="0">
                <a:solidFill>
                  <a:srgbClr val="7030A0"/>
                </a:solidFill>
                <a:latin typeface="Arial" panose="020B0604020202020204" pitchFamily="34" charset="0"/>
                <a:cs typeface="Arial" panose="020B0604020202020204" pitchFamily="34" charset="0"/>
              </a:rPr>
              <a:t>graphiques en Python avec matplotlib, seaborn, Bokey et </a:t>
            </a:r>
            <a:r>
              <a:rPr lang="fr-FR" b="1" dirty="0">
                <a:solidFill>
                  <a:srgbClr val="7030A0"/>
                </a:solidFill>
                <a:latin typeface="Arial" panose="020B0604020202020204" pitchFamily="34" charset="0"/>
                <a:cs typeface="Arial" panose="020B0604020202020204" pitchFamily="34" charset="0"/>
              </a:rPr>
              <a:t>P</a:t>
            </a:r>
            <a:r>
              <a:rPr lang="fr-FR" b="1" dirty="0" smtClean="0">
                <a:solidFill>
                  <a:srgbClr val="7030A0"/>
                </a:solidFill>
                <a:latin typeface="Arial" panose="020B0604020202020204" pitchFamily="34" charset="0"/>
                <a:cs typeface="Arial" panose="020B0604020202020204" pitchFamily="34" charset="0"/>
              </a:rPr>
              <a:t>lotly</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4035848"/>
            <a:ext cx="4686954" cy="98121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018" y="4725144"/>
            <a:ext cx="2031746" cy="2031746"/>
          </a:xfrm>
          <a:prstGeom prst="rect">
            <a:avLst/>
          </a:prstGeom>
        </p:spPr>
      </p:pic>
    </p:spTree>
    <p:extLst>
      <p:ext uri="{BB962C8B-B14F-4D97-AF65-F5344CB8AC3E}">
        <p14:creationId xmlns:p14="http://schemas.microsoft.com/office/powerpoint/2010/main" val="3425681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4638"/>
            <a:ext cx="8435280" cy="1143000"/>
          </a:xfrm>
        </p:spPr>
        <p:txBody>
          <a:bodyPr>
            <a:normAutofit/>
          </a:bodyPr>
          <a:lstStyle/>
          <a:p>
            <a:r>
              <a:rPr lang="fr-FR" sz="3200" b="1" dirty="0">
                <a:latin typeface="Arial" panose="020B0604020202020204" pitchFamily="34" charset="0"/>
                <a:cs typeface="Arial" panose="020B0604020202020204" pitchFamily="34" charset="0"/>
              </a:rPr>
              <a:t>Dataframe </a:t>
            </a:r>
            <a:r>
              <a:rPr lang="fr-FR" sz="3200" b="1" dirty="0" smtClean="0">
                <a:latin typeface="Arial" panose="020B0604020202020204" pitchFamily="34" charset="0"/>
                <a:cs typeface="Arial" panose="020B0604020202020204" pitchFamily="34" charset="0"/>
              </a:rPr>
              <a:t>graphiques : introduction</a:t>
            </a:r>
            <a:endParaRPr lang="fr-FR" sz="3200"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Le quartet d’</a:t>
            </a:r>
            <a:r>
              <a:rPr lang="fr-FR" dirty="0" err="1" smtClean="0"/>
              <a:t>Ascombe</a:t>
            </a:r>
            <a:r>
              <a:rPr lang="fr-FR" dirty="0" smtClean="0"/>
              <a:t> : 4 jeux de données avec 11 points (</a:t>
            </a:r>
            <a:r>
              <a:rPr lang="fr-FR" dirty="0" err="1" smtClean="0"/>
              <a:t>x,y</a:t>
            </a:r>
            <a:r>
              <a:rPr lang="fr-FR" dirty="0" smtClean="0"/>
              <a:t>) « très proches » car :</a:t>
            </a:r>
          </a:p>
          <a:p>
            <a:r>
              <a:rPr lang="fr-FR" dirty="0" smtClean="0"/>
              <a:t>Même moyenne selon x et selon y</a:t>
            </a:r>
          </a:p>
          <a:p>
            <a:r>
              <a:rPr lang="fr-FR" dirty="0"/>
              <a:t>Même </a:t>
            </a:r>
            <a:r>
              <a:rPr lang="fr-FR" dirty="0" smtClean="0"/>
              <a:t>écart type selon </a:t>
            </a:r>
            <a:r>
              <a:rPr lang="fr-FR" dirty="0"/>
              <a:t>x et selon </a:t>
            </a:r>
            <a:r>
              <a:rPr lang="fr-FR" dirty="0" smtClean="0"/>
              <a:t>y</a:t>
            </a:r>
          </a:p>
          <a:p>
            <a:r>
              <a:rPr lang="fr-FR" dirty="0" smtClean="0"/>
              <a:t>Même coefficient de corrélation entre x et y</a:t>
            </a:r>
          </a:p>
          <a:p>
            <a:r>
              <a:rPr lang="fr-FR" dirty="0" smtClean="0"/>
              <a:t>Même droite de régression de y sur x et avec le même R^2</a:t>
            </a:r>
          </a:p>
          <a:p>
            <a:pPr marL="0" indent="0">
              <a:buNone/>
            </a:pPr>
            <a:endParaRPr lang="fr-FR" dirty="0"/>
          </a:p>
          <a:p>
            <a:pPr marL="0" indent="0">
              <a:buNone/>
            </a:pPr>
            <a:r>
              <a:rPr lang="fr-FR" dirty="0" smtClean="0"/>
              <a:t>Et pourtant…</a:t>
            </a:r>
            <a:endParaRPr lang="fr-FR" dirty="0"/>
          </a:p>
        </p:txBody>
      </p:sp>
    </p:spTree>
    <p:extLst>
      <p:ext uri="{BB962C8B-B14F-4D97-AF65-F5344CB8AC3E}">
        <p14:creationId xmlns:p14="http://schemas.microsoft.com/office/powerpoint/2010/main" val="31998418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12778"/>
          </a:xfrm>
        </p:spPr>
        <p:txBody>
          <a:bodyPr>
            <a:noAutofit/>
          </a:bodyPr>
          <a:lstStyle/>
          <a:p>
            <a:r>
              <a:rPr lang="fr-FR" sz="3200" b="1" dirty="0" smtClean="0">
                <a:latin typeface="Arial" panose="020B0604020202020204" pitchFamily="34" charset="0"/>
                <a:cs typeface="Arial" panose="020B0604020202020204" pitchFamily="34" charset="0"/>
              </a:rPr>
              <a:t>Quartet d’</a:t>
            </a:r>
            <a:r>
              <a:rPr lang="fr-FR" sz="3200" b="1" dirty="0" err="1" smtClean="0">
                <a:latin typeface="Arial" panose="020B0604020202020204" pitchFamily="34" charset="0"/>
                <a:cs typeface="Arial" panose="020B0604020202020204" pitchFamily="34" charset="0"/>
              </a:rPr>
              <a:t>Ascombe</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787416"/>
            <a:ext cx="8532440" cy="5691071"/>
          </a:xfrm>
          <a:prstGeom prst="rect">
            <a:avLst/>
          </a:prstGeom>
        </p:spPr>
      </p:pic>
    </p:spTree>
    <p:extLst>
      <p:ext uri="{BB962C8B-B14F-4D97-AF65-F5344CB8AC3E}">
        <p14:creationId xmlns:p14="http://schemas.microsoft.com/office/powerpoint/2010/main" val="3569611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Dataframe graphiques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lnSpcReduction="10000"/>
          </a:bodyPr>
          <a:lstStyle/>
          <a:p>
            <a:r>
              <a:rPr lang="fr-FR" sz="2800" dirty="0" smtClean="0">
                <a:latin typeface="Arial" panose="020B0604020202020204" pitchFamily="34" charset="0"/>
                <a:cs typeface="Arial" panose="020B0604020202020204" pitchFamily="34" charset="0"/>
              </a:rPr>
              <a:t>Fonction générique plot() (</a:t>
            </a:r>
            <a:r>
              <a:rPr lang="fr-FR" sz="2800" dirty="0" smtClean="0">
                <a:latin typeface="Arial" panose="020B0604020202020204" pitchFamily="34" charset="0"/>
                <a:cs typeface="Arial" panose="020B0604020202020204" pitchFamily="34" charset="0"/>
                <a:hlinkClick r:id="rId2"/>
              </a:rPr>
              <a:t>cf. doc Pandas</a:t>
            </a:r>
            <a:r>
              <a:rPr lang="fr-FR" sz="2800" dirty="0" smtClean="0">
                <a:latin typeface="Arial" panose="020B0604020202020204" pitchFamily="34" charset="0"/>
                <a:cs typeface="Arial" panose="020B0604020202020204" pitchFamily="34" charset="0"/>
              </a:rPr>
              <a:t>)</a:t>
            </a:r>
          </a:p>
          <a:p>
            <a:r>
              <a:rPr lang="fr-FR" sz="2800" dirty="0" smtClean="0">
                <a:latin typeface="Arial" panose="020B0604020202020204" pitchFamily="34" charset="0"/>
                <a:cs typeface="Arial" panose="020B0604020202020204" pitchFamily="34" charset="0"/>
              </a:rPr>
              <a:t>Plus des fonctions spécialisées plus fines comme :</a:t>
            </a:r>
          </a:p>
          <a:p>
            <a:pPr lvl="1"/>
            <a:r>
              <a:rPr lang="fr-FR" dirty="0">
                <a:latin typeface="Arial" panose="020B0604020202020204" pitchFamily="34" charset="0"/>
                <a:cs typeface="Arial" panose="020B0604020202020204" pitchFamily="34" charset="0"/>
                <a:hlinkClick r:id="rId3"/>
              </a:rPr>
              <a:t>Boites à moustaches/</a:t>
            </a:r>
            <a:r>
              <a:rPr lang="fr-FR" dirty="0" err="1">
                <a:latin typeface="Arial" panose="020B0604020202020204" pitchFamily="34" charset="0"/>
                <a:cs typeface="Arial" panose="020B0604020202020204" pitchFamily="34" charset="0"/>
                <a:hlinkClick r:id="rId3"/>
              </a:rPr>
              <a:t>boxplot</a:t>
            </a:r>
            <a:endParaRPr lang="fr-FR" dirty="0">
              <a:latin typeface="Arial" panose="020B0604020202020204" pitchFamily="34" charset="0"/>
              <a:cs typeface="Arial" panose="020B0604020202020204" pitchFamily="34" charset="0"/>
            </a:endParaRPr>
          </a:p>
          <a:p>
            <a:pPr lvl="1"/>
            <a:r>
              <a:rPr lang="fr-FR" dirty="0" smtClean="0">
                <a:latin typeface="Arial" panose="020B0604020202020204" pitchFamily="34" charset="0"/>
                <a:cs typeface="Arial" panose="020B0604020202020204" pitchFamily="34" charset="0"/>
                <a:hlinkClick r:id="rId4"/>
              </a:rPr>
              <a:t>histogrammes</a:t>
            </a:r>
            <a:endParaRPr lang="fr-FR" dirty="0" smtClean="0">
              <a:latin typeface="Arial" panose="020B0604020202020204" pitchFamily="34" charset="0"/>
              <a:cs typeface="Arial" panose="020B0604020202020204" pitchFamily="34" charset="0"/>
            </a:endParaRPr>
          </a:p>
          <a:p>
            <a:r>
              <a:rPr lang="fr-FR" sz="2800" dirty="0" smtClean="0">
                <a:latin typeface="Arial" panose="020B0604020202020204" pitchFamily="34" charset="0"/>
                <a:cs typeface="Arial" panose="020B0604020202020204" pitchFamily="34" charset="0"/>
              </a:rPr>
              <a:t>On peut utiliser </a:t>
            </a:r>
            <a:r>
              <a:rPr lang="fr-FR" sz="2800" dirty="0" smtClean="0">
                <a:latin typeface="Arial" panose="020B0604020202020204" pitchFamily="34" charset="0"/>
                <a:cs typeface="Arial" panose="020B0604020202020204" pitchFamily="34" charset="0"/>
                <a:hlinkClick r:id="rId5"/>
              </a:rPr>
              <a:t>Seaborn</a:t>
            </a:r>
            <a:r>
              <a:rPr lang="fr-FR" sz="2800" dirty="0" smtClean="0">
                <a:latin typeface="Arial" panose="020B0604020202020204" pitchFamily="34" charset="0"/>
                <a:cs typeface="Arial" panose="020B0604020202020204" pitchFamily="34" charset="0"/>
              </a:rPr>
              <a:t> pour avoir encore plus de possibilités</a:t>
            </a:r>
          </a:p>
          <a:p>
            <a:pPr lvl="1"/>
            <a:r>
              <a:rPr lang="fr-FR" sz="2400" dirty="0" smtClean="0">
                <a:latin typeface="Arial" panose="020B0604020202020204" pitchFamily="34" charset="0"/>
                <a:cs typeface="Arial" panose="020B0604020202020204" pitchFamily="34" charset="0"/>
                <a:hlinkClick r:id="rId6"/>
              </a:rPr>
              <a:t>Matrice de nuages de points </a:t>
            </a:r>
            <a:endParaRPr lang="fr-FR" sz="2400" dirty="0" smtClean="0">
              <a:latin typeface="Arial" panose="020B0604020202020204" pitchFamily="34" charset="0"/>
              <a:cs typeface="Arial" panose="020B0604020202020204" pitchFamily="34" charset="0"/>
            </a:endParaRPr>
          </a:p>
          <a:p>
            <a:pPr lvl="1"/>
            <a:r>
              <a:rPr lang="fr-FR" sz="2400" dirty="0" smtClean="0">
                <a:latin typeface="Arial" panose="020B0604020202020204" pitchFamily="34" charset="0"/>
                <a:cs typeface="Arial" panose="020B0604020202020204" pitchFamily="34" charset="0"/>
                <a:hlinkClick r:id="rId7"/>
              </a:rPr>
              <a:t>Tutoriel sur graphiques pour voir relations entre variables</a:t>
            </a:r>
            <a:endParaRPr lang="fr-FR"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232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lvl="1" algn="ctr" rtl="0">
              <a:spcBef>
                <a:spcPct val="0"/>
              </a:spcBef>
            </a:pPr>
            <a:r>
              <a:rPr lang="fr-FR" sz="3200" b="1" dirty="0" smtClean="0">
                <a:latin typeface="Arial" panose="020B0604020202020204" pitchFamily="34" charset="0"/>
                <a:cs typeface="Arial" panose="020B0604020202020204" pitchFamily="34" charset="0"/>
                <a:hlinkClick r:id="rId2"/>
              </a:rPr>
              <a:t>Boites à moustaches/</a:t>
            </a:r>
            <a:r>
              <a:rPr lang="fr-FR" sz="3200" b="1" dirty="0" err="1" smtClean="0">
                <a:latin typeface="Arial" panose="020B0604020202020204" pitchFamily="34" charset="0"/>
                <a:cs typeface="Arial" panose="020B0604020202020204" pitchFamily="34" charset="0"/>
                <a:hlinkClick r:id="rId2"/>
              </a:rPr>
              <a:t>boxplot</a:t>
            </a:r>
            <a:r>
              <a:rPr lang="fr-FR" sz="3200" b="1" dirty="0">
                <a:latin typeface="Arial" panose="020B0604020202020204" pitchFamily="34" charset="0"/>
                <a:cs typeface="Arial" panose="020B0604020202020204" pitchFamily="34" charset="0"/>
              </a:rPr>
              <a:t> </a:t>
            </a:r>
            <a:r>
              <a:rPr lang="fr-FR" sz="3200" b="1" dirty="0" smtClean="0">
                <a:latin typeface="Arial" panose="020B0604020202020204" pitchFamily="34" charset="0"/>
                <a:cs typeface="Arial" panose="020B0604020202020204" pitchFamily="34" charset="0"/>
              </a:rPr>
              <a:t>rappel</a:t>
            </a:r>
            <a:endParaRPr lang="fr-FR" sz="3200" b="1" dirty="0"/>
          </a:p>
        </p:txBody>
      </p:sp>
      <p:pic>
        <p:nvPicPr>
          <p:cNvPr id="8" name="Espace réservé du contenu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1916832"/>
            <a:ext cx="5734851" cy="2619741"/>
          </a:xfrm>
        </p:spPr>
      </p:pic>
    </p:spTree>
    <p:extLst>
      <p:ext uri="{BB962C8B-B14F-4D97-AF65-F5344CB8AC3E}">
        <p14:creationId xmlns:p14="http://schemas.microsoft.com/office/powerpoint/2010/main" val="3219080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Graphiques pour le web : </a:t>
            </a:r>
            <a:r>
              <a:rPr lang="fr-FR" sz="3200" b="1" dirty="0" err="1" smtClean="0">
                <a:latin typeface="Arial" panose="020B0604020202020204" pitchFamily="34" charset="0"/>
                <a:cs typeface="Arial" panose="020B0604020202020204" pitchFamily="34" charset="0"/>
              </a:rPr>
              <a:t>Bokeh</a:t>
            </a:r>
            <a:r>
              <a:rPr lang="fr-FR" sz="3200" b="1" dirty="0" smtClean="0">
                <a:latin typeface="Arial" panose="020B0604020202020204" pitchFamily="34" charset="0"/>
                <a:cs typeface="Arial" panose="020B0604020202020204" pitchFamily="34" charset="0"/>
              </a:rPr>
              <a:t> ou Plotly</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pPr marL="0" indent="0">
              <a:buNone/>
            </a:pPr>
            <a:r>
              <a:rPr lang="fr-FR" dirty="0">
                <a:latin typeface="Arial" panose="020B0604020202020204" pitchFamily="34" charset="0"/>
                <a:cs typeface="Arial" panose="020B0604020202020204" pitchFamily="34" charset="0"/>
              </a:rPr>
              <a:t>Exemples </a:t>
            </a:r>
            <a:r>
              <a:rPr lang="fr-FR" dirty="0" err="1" smtClean="0">
                <a:latin typeface="Arial" panose="020B0604020202020204" pitchFamily="34" charset="0"/>
                <a:cs typeface="Arial" panose="020B0604020202020204" pitchFamily="34" charset="0"/>
              </a:rPr>
              <a:t>Bokeh</a:t>
            </a:r>
            <a:endParaRPr lang="fr-FR" dirty="0" smtClean="0">
              <a:latin typeface="Arial" panose="020B0604020202020204" pitchFamily="34" charset="0"/>
              <a:cs typeface="Arial" panose="020B0604020202020204" pitchFamily="34" charset="0"/>
              <a:hlinkClick r:id="rId2"/>
            </a:endParaRPr>
          </a:p>
          <a:p>
            <a:r>
              <a:rPr lang="fr-FR" dirty="0" err="1" smtClean="0">
                <a:latin typeface="Arial" panose="020B0604020202020204" pitchFamily="34" charset="0"/>
                <a:cs typeface="Arial" panose="020B0604020202020204" pitchFamily="34" charset="0"/>
                <a:hlinkClick r:id="rId2"/>
              </a:rPr>
              <a:t>Gapminder</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3"/>
              </a:rPr>
              <a:t>Explorer données sur films</a:t>
            </a:r>
            <a:endParaRPr lang="fr-FR" dirty="0" smtClean="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hlinkClick r:id="rId4"/>
              </a:rPr>
              <a:t>Plotly</a:t>
            </a:r>
            <a:endParaRPr lang="fr-FR" dirty="0" smtClean="0">
              <a:latin typeface="Arial" panose="020B0604020202020204" pitchFamily="34" charset="0"/>
              <a:cs typeface="Arial" panose="020B0604020202020204" pitchFamily="34" charset="0"/>
            </a:endParaRPr>
          </a:p>
          <a:p>
            <a:pPr marL="0" indent="0">
              <a:buNone/>
            </a:pPr>
            <a:endParaRPr 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565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162671"/>
          </a:xfrm>
        </p:spPr>
        <p:txBody>
          <a:bodyPr>
            <a:noAutofit/>
          </a:bodyPr>
          <a:lstStyle/>
          <a:p>
            <a:r>
              <a:rPr lang="fr-FR" sz="4800" b="1" dirty="0">
                <a:solidFill>
                  <a:srgbClr val="7030A0"/>
                </a:solidFill>
                <a:latin typeface="Arial" panose="020B0604020202020204" pitchFamily="34" charset="0"/>
                <a:cs typeface="Arial" panose="020B0604020202020204" pitchFamily="34" charset="0"/>
              </a:rPr>
              <a:t>Partie </a:t>
            </a:r>
            <a:r>
              <a:rPr lang="fr-FR" sz="4800" b="1" dirty="0" smtClean="0">
                <a:solidFill>
                  <a:srgbClr val="7030A0"/>
                </a:solidFill>
                <a:latin typeface="Arial" panose="020B0604020202020204" pitchFamily="34" charset="0"/>
                <a:cs typeface="Arial" panose="020B0604020202020204" pitchFamily="34" charset="0"/>
              </a:rPr>
              <a:t>6 </a:t>
            </a:r>
            <a:r>
              <a:rPr lang="fr-FR" sz="4800" b="1" dirty="0">
                <a:solidFill>
                  <a:srgbClr val="7030A0"/>
                </a:solidFill>
                <a:latin typeface="Arial" panose="020B0604020202020204" pitchFamily="34" charset="0"/>
                <a:cs typeface="Arial" panose="020B0604020202020204" pitchFamily="34" charset="0"/>
              </a:rPr>
              <a:t>: </a:t>
            </a:r>
            <a:r>
              <a:rPr lang="fr-FR" sz="4800" b="1" dirty="0" smtClean="0">
                <a:solidFill>
                  <a:srgbClr val="7030A0"/>
                </a:solidFill>
                <a:latin typeface="Arial" panose="020B0604020202020204" pitchFamily="34" charset="0"/>
                <a:cs typeface="Arial" panose="020B0604020202020204" pitchFamily="34" charset="0"/>
              </a:rPr>
              <a:t>statistiques en Python avec StatsModels</a:t>
            </a:r>
            <a:endParaRPr lang="fr-FR" sz="48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156021"/>
            <a:ext cx="2084421" cy="424882"/>
          </a:xfrm>
          <a:prstGeom prst="rect">
            <a:avLst/>
          </a:prstGeom>
        </p:spPr>
      </p:pic>
    </p:spTree>
    <p:extLst>
      <p:ext uri="{BB962C8B-B14F-4D97-AF65-F5344CB8AC3E}">
        <p14:creationId xmlns:p14="http://schemas.microsoft.com/office/powerpoint/2010/main" val="780777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Régression linéaire avec statsModels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052736"/>
            <a:ext cx="8229600" cy="5073427"/>
          </a:xfrm>
        </p:spPr>
        <p:txBody>
          <a:bodyPr>
            <a:normAutofit/>
          </a:bodyPr>
          <a:lstStyle/>
          <a:p>
            <a:r>
              <a:rPr lang="fr-FR" dirty="0" smtClean="0">
                <a:latin typeface="Arial" panose="020B0604020202020204" pitchFamily="34" charset="0"/>
                <a:cs typeface="Arial" panose="020B0604020202020204" pitchFamily="34" charset="0"/>
              </a:rPr>
              <a:t>Information de base sur une régression : R^2, coefficients et leur intervalle de confiance </a:t>
            </a:r>
          </a:p>
          <a:p>
            <a:r>
              <a:rPr lang="fr-FR" dirty="0" smtClean="0">
                <a:latin typeface="Arial" panose="020B0604020202020204" pitchFamily="34" charset="0"/>
                <a:cs typeface="Arial" panose="020B0604020202020204" pitchFamily="34" charset="0"/>
              </a:rPr>
              <a:t>Graphiques de diagnostics :</a:t>
            </a:r>
          </a:p>
          <a:p>
            <a:pPr lvl="1"/>
            <a:r>
              <a:rPr lang="fr-FR" sz="2000" dirty="0">
                <a:latin typeface="Arial" panose="020B0604020202020204" pitchFamily="34" charset="0"/>
                <a:cs typeface="Arial" panose="020B0604020202020204" pitchFamily="34" charset="0"/>
              </a:rPr>
              <a:t>Ŷ </a:t>
            </a:r>
            <a:r>
              <a:rPr lang="fr-FR" sz="2000" dirty="0" smtClean="0">
                <a:latin typeface="Arial" panose="020B0604020202020204" pitchFamily="34" charset="0"/>
                <a:cs typeface="Arial" panose="020B0604020202020204" pitchFamily="34" charset="0"/>
              </a:rPr>
              <a:t>/y =&gt; élément de qualité globale</a:t>
            </a:r>
          </a:p>
          <a:p>
            <a:pPr lvl="1"/>
            <a:r>
              <a:rPr lang="fr-FR" sz="2000" dirty="0">
                <a:latin typeface="Arial" panose="020B0604020202020204" pitchFamily="34" charset="0"/>
                <a:cs typeface="Arial" panose="020B0604020202020204" pitchFamily="34" charset="0"/>
              </a:rPr>
              <a:t>Ŷ </a:t>
            </a:r>
            <a:r>
              <a:rPr lang="fr-FR" sz="2000" dirty="0" smtClean="0">
                <a:latin typeface="Arial" panose="020B0604020202020204" pitchFamily="34" charset="0"/>
                <a:cs typeface="Arial" panose="020B0604020202020204" pitchFamily="34" charset="0"/>
              </a:rPr>
              <a:t>/ résidu =&gt; </a:t>
            </a:r>
            <a:r>
              <a:rPr lang="fr-FR" sz="2000" dirty="0">
                <a:latin typeface="Arial" panose="020B0604020202020204" pitchFamily="34" charset="0"/>
                <a:cs typeface="Arial" panose="020B0604020202020204" pitchFamily="34" charset="0"/>
              </a:rPr>
              <a:t>vérifier linéarité + pas </a:t>
            </a:r>
            <a:r>
              <a:rPr lang="fr-FR" sz="2000" dirty="0" err="1" smtClean="0">
                <a:latin typeface="Arial" panose="020B0604020202020204" pitchFamily="34" charset="0"/>
                <a:cs typeface="Arial" panose="020B0604020202020204" pitchFamily="34" charset="0"/>
              </a:rPr>
              <a:t>hétéroscédasticité</a:t>
            </a:r>
            <a:endParaRPr lang="fr-FR" sz="2000" dirty="0" smtClean="0">
              <a:latin typeface="Arial" panose="020B0604020202020204" pitchFamily="34" charset="0"/>
              <a:cs typeface="Arial" panose="020B0604020202020204" pitchFamily="34" charset="0"/>
            </a:endParaRPr>
          </a:p>
          <a:p>
            <a:pPr lvl="1"/>
            <a:r>
              <a:rPr lang="fr-FR" sz="2000" dirty="0">
                <a:latin typeface="Arial" panose="020B0604020202020204" pitchFamily="34" charset="0"/>
                <a:cs typeface="Arial" panose="020B0604020202020204" pitchFamily="34" charset="0"/>
              </a:rPr>
              <a:t>Q–Q graphique </a:t>
            </a:r>
            <a:r>
              <a:rPr lang="fr-FR" sz="2000" dirty="0" smtClean="0">
                <a:latin typeface="Arial" panose="020B0604020202020204" pitchFamily="34" charset="0"/>
                <a:cs typeface="Arial" panose="020B0604020202020204" pitchFamily="34" charset="0"/>
              </a:rPr>
              <a:t>: quantiles loi </a:t>
            </a:r>
            <a:r>
              <a:rPr lang="fr-FR" sz="2000" dirty="0">
                <a:latin typeface="Arial" panose="020B0604020202020204" pitchFamily="34" charset="0"/>
                <a:cs typeface="Arial" panose="020B0604020202020204" pitchFamily="34" charset="0"/>
              </a:rPr>
              <a:t>normale (0</a:t>
            </a:r>
            <a:r>
              <a:rPr lang="fr-FR" sz="2000" dirty="0" smtClean="0">
                <a:latin typeface="Arial" panose="020B0604020202020204" pitchFamily="34" charset="0"/>
                <a:cs typeface="Arial" panose="020B0604020202020204" pitchFamily="34" charset="0"/>
              </a:rPr>
              <a:t>, var </a:t>
            </a:r>
            <a:r>
              <a:rPr lang="fr-FR" sz="2000" dirty="0">
                <a:latin typeface="Arial" panose="020B0604020202020204" pitchFamily="34" charset="0"/>
                <a:cs typeface="Arial" panose="020B0604020202020204" pitchFamily="34" charset="0"/>
              </a:rPr>
              <a:t>estimée des résidus) </a:t>
            </a:r>
            <a:r>
              <a:rPr lang="fr-FR" sz="2000" dirty="0" smtClean="0">
                <a:latin typeface="Arial" panose="020B0604020202020204" pitchFamily="34" charset="0"/>
                <a:cs typeface="Arial" panose="020B0604020202020204" pitchFamily="34" charset="0"/>
              </a:rPr>
              <a:t>/quantiles </a:t>
            </a:r>
            <a:r>
              <a:rPr lang="fr-FR" sz="2000" dirty="0">
                <a:latin typeface="Arial" panose="020B0604020202020204" pitchFamily="34" charset="0"/>
                <a:cs typeface="Arial" panose="020B0604020202020204" pitchFamily="34" charset="0"/>
              </a:rPr>
              <a:t>des </a:t>
            </a:r>
            <a:r>
              <a:rPr lang="fr-FR" sz="2000" dirty="0" smtClean="0">
                <a:latin typeface="Arial" panose="020B0604020202020204" pitchFamily="34" charset="0"/>
                <a:cs typeface="Arial" panose="020B0604020202020204" pitchFamily="34" charset="0"/>
              </a:rPr>
              <a:t>résidus =&gt; </a:t>
            </a:r>
            <a:r>
              <a:rPr lang="fr-FR" sz="2000" dirty="0">
                <a:latin typeface="Arial" panose="020B0604020202020204" pitchFamily="34" charset="0"/>
                <a:cs typeface="Arial" panose="020B0604020202020204" pitchFamily="34" charset="0"/>
              </a:rPr>
              <a:t>vérifier </a:t>
            </a:r>
            <a:r>
              <a:rPr lang="fr-FR" sz="2000" dirty="0" smtClean="0">
                <a:latin typeface="Arial" panose="020B0604020202020204" pitchFamily="34" charset="0"/>
                <a:cs typeface="Arial" panose="020B0604020202020204" pitchFamily="34" charset="0"/>
              </a:rPr>
              <a:t>résidus normaux</a:t>
            </a:r>
          </a:p>
          <a:p>
            <a:pPr lvl="1"/>
            <a:r>
              <a:rPr lang="fr-FR" sz="2000" dirty="0" smtClean="0">
                <a:latin typeface="Arial" panose="020B0604020202020204" pitchFamily="34" charset="0"/>
                <a:cs typeface="Arial" panose="020B0604020202020204" pitchFamily="34" charset="0"/>
              </a:rPr>
              <a:t>Distribution des résidus </a:t>
            </a:r>
            <a:r>
              <a:rPr lang="fr-FR" sz="2000" dirty="0">
                <a:latin typeface="Arial" panose="020B0604020202020204" pitchFamily="34" charset="0"/>
                <a:cs typeface="Arial" panose="020B0604020202020204" pitchFamily="34" charset="0"/>
              </a:rPr>
              <a:t>=&gt; vérifier résidus normaux</a:t>
            </a:r>
          </a:p>
          <a:p>
            <a:pPr lvl="1"/>
            <a:r>
              <a:rPr lang="fr-FR" sz="2000" dirty="0" smtClean="0">
                <a:latin typeface="Arial" panose="020B0604020202020204" pitchFamily="34" charset="0"/>
                <a:cs typeface="Arial" panose="020B0604020202020204" pitchFamily="34" charset="0"/>
              </a:rPr>
              <a:t>Leverage plot : </a:t>
            </a:r>
            <a:r>
              <a:rPr lang="fr-FR" sz="2000" dirty="0" err="1" smtClean="0">
                <a:latin typeface="Arial" panose="020B0604020202020204" pitchFamily="34" charset="0"/>
                <a:cs typeface="Arial" panose="020B0604020202020204" pitchFamily="34" charset="0"/>
              </a:rPr>
              <a:t>leverage</a:t>
            </a:r>
            <a:r>
              <a:rPr lang="fr-FR" sz="2000" dirty="0" smtClean="0">
                <a:latin typeface="Arial" panose="020B0604020202020204" pitchFamily="34" charset="0"/>
                <a:cs typeface="Arial" panose="020B0604020202020204" pitchFamily="34" charset="0"/>
              </a:rPr>
              <a:t>/résidus standardisés</a:t>
            </a:r>
          </a:p>
          <a:p>
            <a:pPr lvl="1"/>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3925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06090"/>
          </a:xfrm>
        </p:spPr>
        <p:txBody>
          <a:bodyPr>
            <a:normAutofit/>
          </a:bodyPr>
          <a:lstStyle/>
          <a:p>
            <a:r>
              <a:rPr lang="fr-FR" sz="3200" b="1" dirty="0">
                <a:latin typeface="Arial" panose="020B0604020202020204" pitchFamily="34" charset="0"/>
                <a:cs typeface="Arial" panose="020B0604020202020204" pitchFamily="34" charset="0"/>
              </a:rPr>
              <a:t>Leverage plot</a:t>
            </a:r>
            <a:endParaRPr lang="fr-FR" sz="3200"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7" y="1124744"/>
            <a:ext cx="5840257" cy="278760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262" y="3780995"/>
            <a:ext cx="6096851" cy="3077005"/>
          </a:xfrm>
          <a:prstGeom prst="rect">
            <a:avLst/>
          </a:prstGeom>
        </p:spPr>
      </p:pic>
    </p:spTree>
    <p:extLst>
      <p:ext uri="{BB962C8B-B14F-4D97-AF65-F5344CB8AC3E}">
        <p14:creationId xmlns:p14="http://schemas.microsoft.com/office/powerpoint/2010/main" val="4177257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a:latin typeface="Arial" panose="020B0604020202020204" pitchFamily="34" charset="0"/>
                <a:cs typeface="Arial" panose="020B0604020202020204" pitchFamily="34" charset="0"/>
              </a:rPr>
              <a:t>Pourquoi s’intéresser à Python?</a:t>
            </a: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a:latin typeface="Arial" panose="020B0604020202020204" pitchFamily="34" charset="0"/>
                <a:cs typeface="Arial" panose="020B0604020202020204" pitchFamily="34" charset="0"/>
              </a:rPr>
              <a:t>Index TIOBE </a:t>
            </a:r>
          </a:p>
          <a:p>
            <a:pPr lvl="1"/>
            <a:r>
              <a:rPr lang="fr-FR" sz="2100" dirty="0">
                <a:latin typeface="Arial" panose="020B0604020202020204" pitchFamily="34" charset="0"/>
                <a:cs typeface="Arial" panose="020B0604020202020204" pitchFamily="34" charset="0"/>
              </a:rPr>
              <a:t>Python en 3</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2018 : </a:t>
            </a:r>
            <a:r>
              <a:rPr lang="fr-FR" sz="2100" i="1" dirty="0">
                <a:latin typeface="Arial" panose="020B0604020202020204" pitchFamily="34" charset="0"/>
                <a:cs typeface="Arial" panose="020B0604020202020204" pitchFamily="34" charset="0"/>
              </a:rPr>
              <a:t>a gagné le plus de points de classement en 2018 par rapport à tous les autres langages</a:t>
            </a:r>
          </a:p>
          <a:p>
            <a:pPr lvl="1"/>
            <a:r>
              <a:rPr lang="fr-FR" sz="2100" dirty="0">
                <a:latin typeface="Arial" panose="020B0604020202020204" pitchFamily="34" charset="0"/>
                <a:cs typeface="Arial" panose="020B0604020202020204" pitchFamily="34" charset="0"/>
              </a:rPr>
              <a:t>« Depuis 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scientifique ».</a:t>
            </a:r>
          </a:p>
          <a:p>
            <a:r>
              <a:rPr lang="fr-FR" sz="2800" b="1" dirty="0">
                <a:latin typeface="Arial" panose="020B0604020202020204" pitchFamily="34" charset="0"/>
                <a:cs typeface="Arial" panose="020B0604020202020204" pitchFamily="34" charset="0"/>
              </a:rPr>
              <a:t>Classement Institute of </a:t>
            </a:r>
            <a:r>
              <a:rPr lang="fr-FR" sz="2800" b="1" dirty="0" err="1">
                <a:latin typeface="Arial" panose="020B0604020202020204" pitchFamily="34" charset="0"/>
                <a:cs typeface="Arial" panose="020B0604020202020204" pitchFamily="34" charset="0"/>
              </a:rPr>
              <a:t>Electrical</a:t>
            </a:r>
            <a:r>
              <a:rPr lang="fr-FR" sz="2800" b="1" dirty="0">
                <a:latin typeface="Arial" panose="020B0604020202020204" pitchFamily="34" charset="0"/>
                <a:cs typeface="Arial" panose="020B0604020202020204" pitchFamily="34" charset="0"/>
              </a:rPr>
              <a:t> and Electronics </a:t>
            </a:r>
            <a:r>
              <a:rPr lang="fr-FR" sz="2800" b="1" dirty="0" err="1">
                <a:latin typeface="Arial" panose="020B0604020202020204" pitchFamily="34" charset="0"/>
                <a:cs typeface="Arial" panose="020B0604020202020204" pitchFamily="34" charset="0"/>
              </a:rPr>
              <a:t>Engineers</a:t>
            </a:r>
            <a:r>
              <a:rPr lang="fr-FR" sz="2800" b="1" dirty="0">
                <a:latin typeface="Arial" panose="020B0604020202020204" pitchFamily="34" charset="0"/>
                <a:cs typeface="Arial" panose="020B0604020202020204" pitchFamily="34" charset="0"/>
              </a:rPr>
              <a:t>  : python 1</a:t>
            </a:r>
            <a:r>
              <a:rPr lang="fr-FR" sz="2800" b="1" baseline="30000" dirty="0">
                <a:latin typeface="Arial" panose="020B0604020202020204" pitchFamily="34" charset="0"/>
                <a:cs typeface="Arial" panose="020B0604020202020204" pitchFamily="34" charset="0"/>
              </a:rPr>
              <a:t>er</a:t>
            </a:r>
            <a:r>
              <a:rPr lang="fr-FR" sz="2800" b="1" dirty="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a:latin typeface="Arial" panose="020B0604020202020204" pitchFamily="34" charset="0"/>
                <a:cs typeface="Arial" panose="020B0604020202020204" pitchFamily="34" charset="0"/>
              </a:rPr>
              <a:t>stackoverflow</a:t>
            </a:r>
            <a:r>
              <a:rPr lang="fr-FR" sz="2800" b="1" dirty="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Java</a:t>
            </a:r>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Documents de l’éducation nationale pour préparer la réforme du bac </a:t>
            </a:r>
            <a:r>
              <a:rPr lang="fr-FR" sz="2300" b="1" i="1" dirty="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endParaRPr lang="fr-FR" sz="23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Quelques exemples de modèles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340755"/>
            <a:ext cx="7920000" cy="212064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3789040"/>
            <a:ext cx="7920000" cy="2742493"/>
          </a:xfrm>
          <a:prstGeom prst="rect">
            <a:avLst/>
          </a:prstGeom>
        </p:spPr>
      </p:pic>
    </p:spTree>
    <p:extLst>
      <p:ext uri="{BB962C8B-B14F-4D97-AF65-F5344CB8AC3E}">
        <p14:creationId xmlns:p14="http://schemas.microsoft.com/office/powerpoint/2010/main" val="4006578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La librairie </a:t>
            </a:r>
            <a:r>
              <a:rPr lang="fr-FR" sz="3200" b="1" dirty="0" smtClean="0">
                <a:latin typeface="Arial" panose="020B0604020202020204" pitchFamily="34" charset="0"/>
                <a:cs typeface="Arial" panose="020B0604020202020204" pitchFamily="34" charset="0"/>
                <a:hlinkClick r:id="rId2"/>
              </a:rPr>
              <a:t>statsModels </a:t>
            </a:r>
            <a:r>
              <a:rPr lang="fr-FR" sz="3200" b="1" dirty="0" smtClean="0">
                <a:latin typeface="Arial" panose="020B0604020202020204" pitchFamily="34" charset="0"/>
                <a:cs typeface="Arial" panose="020B0604020202020204" pitchFamily="34" charset="0"/>
              </a:rPr>
              <a:t>comporte pleins d’autres fonctionnalités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hlinkClick r:id="rId3"/>
              </a:rPr>
              <a:t>ANOVA</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4"/>
              </a:rPr>
              <a:t>Modèles de durée</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5"/>
              </a:rPr>
              <a:t>Analyse de séries temporelles</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6"/>
              </a:rPr>
              <a:t>Imputation de valeurs manquantes : </a:t>
            </a:r>
            <a:r>
              <a:rPr lang="en-US" dirty="0">
                <a:hlinkClick r:id="rId6"/>
              </a:rPr>
              <a:t>Multiple Imputation with Chained </a:t>
            </a:r>
            <a:r>
              <a:rPr lang="en-US" dirty="0" smtClean="0">
                <a:hlinkClick r:id="rId6"/>
              </a:rPr>
              <a:t>Equations (MICE)¶</a:t>
            </a:r>
            <a:endParaRPr lang="en-US" dirty="0" smtClean="0"/>
          </a:p>
          <a:p>
            <a:r>
              <a:rPr lang="en-US" dirty="0" smtClean="0"/>
              <a:t>Tests statistiques</a:t>
            </a:r>
            <a:endParaRPr lang="en-US" dirty="0"/>
          </a:p>
          <a:p>
            <a:r>
              <a:rPr lang="fr-FR" dirty="0" smtClean="0">
                <a:latin typeface="Arial" panose="020B0604020202020204" pitchFamily="34" charset="0"/>
                <a:cs typeface="Arial" panose="020B0604020202020204" pitchFamily="34" charset="0"/>
              </a:rPr>
              <a:t>etc…</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75599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7 : </a:t>
            </a:r>
            <a:r>
              <a:rPr lang="fr-FR" sz="3200" b="1" dirty="0" smtClean="0">
                <a:solidFill>
                  <a:srgbClr val="7030A0"/>
                </a:solidFill>
                <a:latin typeface="Arial" panose="020B0604020202020204" pitchFamily="34" charset="0"/>
                <a:cs typeface="Arial" panose="020B0604020202020204" pitchFamily="34" charset="0"/>
              </a:rPr>
              <a:t>analyse des données avec scikit-learn, prince et </a:t>
            </a:r>
            <a:r>
              <a:rPr lang="fr-FR" sz="3200" b="1" dirty="0">
                <a:solidFill>
                  <a:srgbClr val="7030A0"/>
                </a:solidFill>
                <a:latin typeface="Arial" panose="020B0604020202020204" pitchFamily="34" charset="0"/>
                <a:cs typeface="Arial" panose="020B0604020202020204" pitchFamily="34" charset="0"/>
              </a:rPr>
              <a:t>S</a:t>
            </a:r>
            <a:r>
              <a:rPr lang="fr-FR" sz="3200" b="1" dirty="0" smtClean="0">
                <a:solidFill>
                  <a:srgbClr val="7030A0"/>
                </a:solidFill>
                <a:latin typeface="Arial" panose="020B0604020202020204" pitchFamily="34" charset="0"/>
                <a:cs typeface="Arial" panose="020B0604020202020204" pitchFamily="34" charset="0"/>
              </a:rPr>
              <a:t>cipy</a:t>
            </a:r>
            <a:endParaRPr lang="fr-FR" sz="32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429000"/>
            <a:ext cx="1625741" cy="58933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77" y="4293096"/>
            <a:ext cx="3486150" cy="590550"/>
          </a:xfrm>
          <a:prstGeom prst="rect">
            <a:avLst/>
          </a:prstGeom>
        </p:spPr>
      </p:pic>
    </p:spTree>
    <p:extLst>
      <p:ext uri="{BB962C8B-B14F-4D97-AF65-F5344CB8AC3E}">
        <p14:creationId xmlns:p14="http://schemas.microsoft.com/office/powerpoint/2010/main" val="50761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Exemples d’analyse des données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600200"/>
            <a:ext cx="8507288" cy="4925144"/>
          </a:xfrm>
        </p:spPr>
        <p:txBody>
          <a:bodyPr>
            <a:normAutofit fontScale="70000" lnSpcReduction="20000"/>
          </a:bodyPr>
          <a:lstStyle/>
          <a:p>
            <a:r>
              <a:rPr lang="fr-FR" dirty="0" smtClean="0">
                <a:latin typeface="Arial" panose="020B0604020202020204" pitchFamily="34" charset="0"/>
                <a:cs typeface="Arial" panose="020B0604020202020204" pitchFamily="34" charset="0"/>
              </a:rPr>
              <a:t>ACP avec scikit-learn</a:t>
            </a:r>
          </a:p>
          <a:p>
            <a:r>
              <a:rPr lang="fr-FR" dirty="0" smtClean="0">
                <a:latin typeface="Arial" panose="020B0604020202020204" pitchFamily="34" charset="0"/>
                <a:cs typeface="Arial" panose="020B0604020202020204" pitchFamily="34" charset="0"/>
              </a:rPr>
              <a:t>CAH </a:t>
            </a:r>
            <a:r>
              <a:rPr lang="fr-FR" dirty="0">
                <a:latin typeface="Arial" panose="020B0604020202020204" pitchFamily="34" charset="0"/>
                <a:cs typeface="Arial" panose="020B0604020202020204" pitchFamily="34" charset="0"/>
              </a:rPr>
              <a:t>avec </a:t>
            </a:r>
            <a:r>
              <a:rPr lang="fr-FR" dirty="0" smtClean="0">
                <a:latin typeface="Arial" panose="020B0604020202020204" pitchFamily="34" charset="0"/>
                <a:cs typeface="Arial" panose="020B0604020202020204" pitchFamily="34" charset="0"/>
              </a:rPr>
              <a:t>scikit-learn ou Scipy</a:t>
            </a:r>
          </a:p>
          <a:p>
            <a:r>
              <a:rPr lang="fr-FR" dirty="0" smtClean="0">
                <a:latin typeface="Arial" panose="020B0604020202020204" pitchFamily="34" charset="0"/>
                <a:cs typeface="Arial" panose="020B0604020202020204" pitchFamily="34" charset="0"/>
              </a:rPr>
              <a:t>Centres mobiles </a:t>
            </a:r>
            <a:r>
              <a:rPr lang="fr-FR" dirty="0">
                <a:latin typeface="Arial" panose="020B0604020202020204" pitchFamily="34" charset="0"/>
                <a:cs typeface="Arial" panose="020B0604020202020204" pitchFamily="34" charset="0"/>
              </a:rPr>
              <a:t>avec scikit-learn </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Analyse des correspondances multiples : </a:t>
            </a:r>
            <a:r>
              <a:rPr lang="fr-FR" dirty="0" smtClean="0">
                <a:latin typeface="Arial" panose="020B0604020202020204" pitchFamily="34" charset="0"/>
                <a:cs typeface="Arial" panose="020B0604020202020204" pitchFamily="34" charset="0"/>
                <a:hlinkClick r:id="rId2"/>
              </a:rPr>
              <a:t>librairie MCA</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hlinkClick r:id="rId3"/>
              </a:rPr>
              <a:t>K Plus proches voisins</a:t>
            </a:r>
            <a:r>
              <a:rPr lang="fr-FR" dirty="0" smtClean="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avec scikit-learn </a:t>
            </a:r>
            <a:endParaRPr lang="fr-FR" dirty="0" smtClean="0">
              <a:latin typeface="Arial" panose="020B0604020202020204" pitchFamily="34" charset="0"/>
              <a:cs typeface="Arial" panose="020B0604020202020204" pitchFamily="34" charset="0"/>
            </a:endParaRPr>
          </a:p>
          <a:p>
            <a:pPr marL="0" indent="0">
              <a:buNone/>
            </a:pPr>
            <a:endParaRPr lang="fr-FR" dirty="0" smtClean="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Librairie Prince : </a:t>
            </a:r>
            <a:r>
              <a:rPr lang="fr-FR" dirty="0" smtClean="0">
                <a:latin typeface="Arial" panose="020B0604020202020204" pitchFamily="34" charset="0"/>
                <a:cs typeface="Arial" panose="020B0604020202020204" pitchFamily="34" charset="0"/>
                <a:hlinkClick r:id="rId4"/>
              </a:rPr>
              <a:t>ACP, CAH,CA,MCA</a:t>
            </a:r>
            <a:r>
              <a:rPr lang="fr-FR" dirty="0" smtClean="0">
                <a:latin typeface="Arial" panose="020B0604020202020204" pitchFamily="34" charset="0"/>
                <a:cs typeface="Arial" panose="020B0604020202020204" pitchFamily="34" charset="0"/>
              </a:rPr>
              <a:t> </a:t>
            </a:r>
            <a:r>
              <a:rPr lang="fr-FR"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The </a:t>
            </a:r>
            <a:r>
              <a:rPr lang="en-US" i="1" dirty="0">
                <a:latin typeface="Arial" panose="020B0604020202020204" pitchFamily="34" charset="0"/>
                <a:cs typeface="Arial" panose="020B0604020202020204" pitchFamily="34" charset="0"/>
              </a:rPr>
              <a:t>goal with Prince is to provide a user-friendly library for performing all sorts of large-scale factorial </a:t>
            </a:r>
            <a:r>
              <a:rPr lang="en-US" i="1" dirty="0" smtClean="0">
                <a:latin typeface="Arial" panose="020B0604020202020204" pitchFamily="34" charset="0"/>
                <a:cs typeface="Arial" panose="020B0604020202020204" pitchFamily="34" charset="0"/>
              </a:rPr>
              <a:t>analysis</a:t>
            </a:r>
            <a:r>
              <a:rPr lang="fr-FR" i="1" dirty="0">
                <a:latin typeface="Arial" panose="020B0604020202020204" pitchFamily="34" charset="0"/>
                <a:cs typeface="Arial" panose="020B0604020202020204" pitchFamily="34" charset="0"/>
              </a:rPr>
              <a:t> »</a:t>
            </a:r>
            <a:endParaRPr lang="fr-FR" i="1" dirty="0" smtClean="0">
              <a:latin typeface="Arial" panose="020B0604020202020204" pitchFamily="34" charset="0"/>
              <a:cs typeface="Arial" panose="020B0604020202020204" pitchFamily="34" charset="0"/>
            </a:endParaRPr>
          </a:p>
          <a:p>
            <a:pPr marL="0" indent="0">
              <a:buNone/>
            </a:pPr>
            <a:endParaRPr lang="fr-FR" dirty="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Rappel CAH critère de Ward</a:t>
            </a:r>
          </a:p>
          <a:p>
            <a:pPr>
              <a:buFont typeface="Arial" charset="0"/>
              <a:buChar char="•"/>
            </a:pPr>
            <a:r>
              <a:rPr lang="fr-FR" sz="2600" dirty="0" smtClean="0">
                <a:latin typeface="Arial" panose="020B0604020202020204" pitchFamily="34" charset="0"/>
                <a:cs typeface="Arial" panose="020B0604020202020204" pitchFamily="34" charset="0"/>
              </a:rPr>
              <a:t>Au début on a n cluster de 1 </a:t>
            </a:r>
            <a:r>
              <a:rPr lang="fr-FR" sz="2600" dirty="0" err="1" smtClean="0">
                <a:latin typeface="Arial" panose="020B0604020202020204" pitchFamily="34" charset="0"/>
                <a:cs typeface="Arial" panose="020B0604020202020204" pitchFamily="34" charset="0"/>
              </a:rPr>
              <a:t>obs</a:t>
            </a:r>
            <a:r>
              <a:rPr lang="fr-FR" sz="2600" dirty="0" smtClean="0">
                <a:latin typeface="Arial" panose="020B0604020202020204" pitchFamily="34" charset="0"/>
                <a:cs typeface="Arial" panose="020B0604020202020204" pitchFamily="34" charset="0"/>
              </a:rPr>
              <a:t> : I inter=max et I intra =0</a:t>
            </a:r>
          </a:p>
          <a:p>
            <a:pPr>
              <a:buFont typeface="Arial" charset="0"/>
              <a:buChar char="•"/>
            </a:pPr>
            <a:r>
              <a:rPr lang="fr-FR" sz="2600" dirty="0" smtClean="0">
                <a:latin typeface="Arial" panose="020B0604020202020204" pitchFamily="34" charset="0"/>
                <a:cs typeface="Arial" panose="020B0604020202020204" pitchFamily="34" charset="0"/>
              </a:rPr>
              <a:t>Lorsque tous les cluster sont fusionnés : I inter =0 et I intra = max</a:t>
            </a:r>
          </a:p>
          <a:p>
            <a:pPr>
              <a:buFont typeface="Arial" charset="0"/>
              <a:buChar char="•"/>
            </a:pPr>
            <a:r>
              <a:rPr lang="fr-FR" sz="2600" dirty="0" smtClean="0">
                <a:latin typeface="Arial" panose="020B0604020202020204" pitchFamily="34" charset="0"/>
                <a:cs typeface="Arial" panose="020B0604020202020204" pitchFamily="34" charset="0"/>
              </a:rPr>
              <a:t>Objectif : faire diminuer le moins possible à chaque agrégation  I inter (ou ce qui revient au même : augmenter le moins possible I intra)</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368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685800" y="2130425"/>
            <a:ext cx="7772400" cy="2018655"/>
          </a:xfrm>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a:t>
            </a:r>
            <a:r>
              <a:rPr lang="fr-FR" sz="3200" b="1" dirty="0">
                <a:solidFill>
                  <a:srgbClr val="7030A0"/>
                </a:solidFill>
                <a:latin typeface="Arial" panose="020B0604020202020204" pitchFamily="34" charset="0"/>
                <a:cs typeface="Arial" panose="020B0604020202020204" pitchFamily="34" charset="0"/>
              </a:rPr>
              <a:t>8</a:t>
            </a:r>
            <a:r>
              <a:rPr lang="fr-FR" sz="3200" b="1" dirty="0" smtClean="0">
                <a:solidFill>
                  <a:srgbClr val="7030A0"/>
                </a:solidFill>
                <a:latin typeface="Arial" panose="020B0604020202020204" pitchFamily="34" charset="0"/>
                <a:cs typeface="Arial" panose="020B0604020202020204" pitchFamily="34" charset="0"/>
              </a:rPr>
              <a:t> </a:t>
            </a:r>
            <a:r>
              <a:rPr lang="fr-FR" sz="3200" b="1" dirty="0">
                <a:solidFill>
                  <a:srgbClr val="7030A0"/>
                </a:solidFill>
                <a:latin typeface="Arial" panose="020B0604020202020204" pitchFamily="34" charset="0"/>
                <a:cs typeface="Arial" panose="020B0604020202020204" pitchFamily="34" charset="0"/>
              </a:rPr>
              <a:t>: </a:t>
            </a:r>
            <a:r>
              <a:rPr lang="fr-FR" sz="3200" b="1" dirty="0" smtClean="0">
                <a:solidFill>
                  <a:srgbClr val="7030A0"/>
                </a:solidFill>
                <a:latin typeface="Arial" panose="020B0604020202020204" pitchFamily="34" charset="0"/>
                <a:cs typeface="Arial" panose="020B0604020202020204" pitchFamily="34" charset="0"/>
              </a:rPr>
              <a:t>exemples autres méthodes de machine learning avec scikit-learn</a:t>
            </a:r>
            <a:endParaRPr lang="fr-FR" sz="3200" b="1" dirty="0">
              <a:solidFill>
                <a:srgbClr val="7030A0"/>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308626"/>
            <a:ext cx="1625741" cy="589331"/>
          </a:xfrm>
          <a:prstGeom prst="rect">
            <a:avLst/>
          </a:prstGeom>
        </p:spPr>
      </p:pic>
    </p:spTree>
    <p:extLst>
      <p:ext uri="{BB962C8B-B14F-4D97-AF65-F5344CB8AC3E}">
        <p14:creationId xmlns:p14="http://schemas.microsoft.com/office/powerpoint/2010/main" val="242445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Familles de méthodes</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400156"/>
            <a:ext cx="7920000" cy="2311781"/>
          </a:xfrm>
          <a:prstGeom prst="rect">
            <a:avLst/>
          </a:prstGeom>
        </p:spPr>
      </p:pic>
    </p:spTree>
    <p:extLst>
      <p:ext uri="{BB962C8B-B14F-4D97-AF65-F5344CB8AC3E}">
        <p14:creationId xmlns:p14="http://schemas.microsoft.com/office/powerpoint/2010/main" val="991455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SVM</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1652" y="1600200"/>
            <a:ext cx="5600696" cy="4525963"/>
          </a:xfrm>
          <a:prstGeom prst="rect">
            <a:avLst/>
          </a:prstGeom>
        </p:spPr>
      </p:pic>
    </p:spTree>
    <p:extLst>
      <p:ext uri="{BB962C8B-B14F-4D97-AF65-F5344CB8AC3E}">
        <p14:creationId xmlns:p14="http://schemas.microsoft.com/office/powerpoint/2010/main" val="32941093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SVM</a:t>
            </a:r>
            <a:endParaRPr lang="fr-FR" sz="3200" b="1"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98575" y="1866887"/>
            <a:ext cx="7546850" cy="3992589"/>
          </a:xfrm>
          <a:prstGeom prst="rect">
            <a:avLst/>
          </a:prstGeom>
        </p:spPr>
      </p:pic>
    </p:spTree>
    <p:extLst>
      <p:ext uri="{BB962C8B-B14F-4D97-AF65-F5344CB8AC3E}">
        <p14:creationId xmlns:p14="http://schemas.microsoft.com/office/powerpoint/2010/main" val="3595049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62074"/>
          </a:xfrm>
        </p:spPr>
        <p:txBody>
          <a:bodyPr>
            <a:noAutofit/>
          </a:bodyPr>
          <a:lstStyle/>
          <a:p>
            <a:r>
              <a:rPr lang="fr-FR" sz="3200" b="1" dirty="0" smtClean="0">
                <a:latin typeface="Arial" panose="020B0604020202020204" pitchFamily="34" charset="0"/>
                <a:cs typeface="Arial" panose="020B0604020202020204" pitchFamily="34" charset="0"/>
              </a:rPr>
              <a:t>SVM</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764704"/>
            <a:ext cx="8229600" cy="5361459"/>
          </a:xfrm>
        </p:spPr>
        <p:txBody>
          <a:bodyPr/>
          <a:lstStyle/>
          <a:p>
            <a:pPr marL="0" indent="0">
              <a:buNone/>
            </a:pPr>
            <a:r>
              <a:rPr lang="fr-FR" dirty="0">
                <a:latin typeface="Arial" panose="020B0604020202020204" pitchFamily="34" charset="0"/>
                <a:cs typeface="Arial" panose="020B0604020202020204" pitchFamily="34" charset="0"/>
              </a:rPr>
              <a:t>méthode « k </a:t>
            </a:r>
            <a:r>
              <a:rPr lang="fr-FR" dirty="0" err="1">
                <a:latin typeface="Arial" panose="020B0604020202020204" pitchFamily="34" charset="0"/>
                <a:cs typeface="Arial" panose="020B0604020202020204" pitchFamily="34" charset="0"/>
              </a:rPr>
              <a:t>fold</a:t>
            </a:r>
            <a:r>
              <a:rPr lang="fr-FR" dirty="0">
                <a:latin typeface="Arial" panose="020B0604020202020204" pitchFamily="34" charset="0"/>
                <a:cs typeface="Arial" panose="020B0604020202020204" pitchFamily="34" charset="0"/>
              </a:rPr>
              <a:t> cross validation » </a:t>
            </a:r>
            <a:r>
              <a:rPr lang="fr-FR" dirty="0" smtClean="0">
                <a:latin typeface="Arial" panose="020B0604020202020204" pitchFamily="34" charset="0"/>
                <a:cs typeface="Arial" panose="020B0604020202020204" pitchFamily="34" charset="0"/>
              </a:rPr>
              <a:t>: découpe </a:t>
            </a:r>
            <a:r>
              <a:rPr lang="fr-FR" dirty="0">
                <a:latin typeface="Arial" panose="020B0604020202020204" pitchFamily="34" charset="0"/>
                <a:cs typeface="Arial" panose="020B0604020202020204" pitchFamily="34" charset="0"/>
              </a:rPr>
              <a:t>aléatoirement l’échantillon de test en k parties </a:t>
            </a:r>
            <a:endParaRPr lang="fr-FR" dirty="0" smtClean="0">
              <a:latin typeface="Arial" panose="020B0604020202020204" pitchFamily="34" charset="0"/>
              <a:cs typeface="Arial" panose="020B0604020202020204" pitchFamily="34" charset="0"/>
            </a:endParaRPr>
          </a:p>
          <a:p>
            <a:pPr>
              <a:buFontTx/>
              <a:buChar char="-"/>
            </a:pPr>
            <a:r>
              <a:rPr lang="fr-FR" dirty="0" smtClean="0">
                <a:latin typeface="Arial" panose="020B0604020202020204" pitchFamily="34" charset="0"/>
                <a:cs typeface="Arial" panose="020B0604020202020204" pitchFamily="34" charset="0"/>
              </a:rPr>
              <a:t>apprentissage </a:t>
            </a:r>
            <a:r>
              <a:rPr lang="fr-FR" dirty="0">
                <a:latin typeface="Arial" panose="020B0604020202020204" pitchFamily="34" charset="0"/>
                <a:cs typeface="Arial" panose="020B0604020202020204" pitchFamily="34" charset="0"/>
              </a:rPr>
              <a:t>sur k-1 parties </a:t>
            </a:r>
            <a:endParaRPr lang="fr-FR" dirty="0" smtClean="0">
              <a:latin typeface="Arial" panose="020B0604020202020204" pitchFamily="34" charset="0"/>
              <a:cs typeface="Arial" panose="020B0604020202020204" pitchFamily="34" charset="0"/>
            </a:endParaRPr>
          </a:p>
          <a:p>
            <a:pPr>
              <a:buFontTx/>
              <a:buChar char="-"/>
            </a:pPr>
            <a:r>
              <a:rPr lang="fr-FR" dirty="0" smtClean="0">
                <a:latin typeface="Arial" panose="020B0604020202020204" pitchFamily="34" charset="0"/>
                <a:cs typeface="Arial" panose="020B0604020202020204" pitchFamily="34" charset="0"/>
              </a:rPr>
              <a:t>Estimation de la </a:t>
            </a:r>
            <a:r>
              <a:rPr lang="fr-FR" dirty="0">
                <a:latin typeface="Arial" panose="020B0604020202020204" pitchFamily="34" charset="0"/>
                <a:cs typeface="Arial" panose="020B0604020202020204" pitchFamily="34" charset="0"/>
              </a:rPr>
              <a:t>qualité du modèle sur </a:t>
            </a:r>
            <a:r>
              <a:rPr lang="fr-FR" dirty="0" err="1" smtClean="0">
                <a:latin typeface="Arial" panose="020B0604020202020204" pitchFamily="34" charset="0"/>
                <a:cs typeface="Arial" panose="020B0604020202020204" pitchFamily="34" charset="0"/>
              </a:rPr>
              <a:t>k</a:t>
            </a:r>
            <a:r>
              <a:rPr lang="fr-FR" sz="1400" dirty="0" err="1" smtClean="0">
                <a:latin typeface="Arial" panose="020B0604020202020204" pitchFamily="34" charset="0"/>
                <a:cs typeface="Arial" panose="020B0604020202020204" pitchFamily="34" charset="0"/>
              </a:rPr>
              <a:t>ième</a:t>
            </a:r>
            <a:r>
              <a:rPr lang="fr-FR" dirty="0" smtClean="0">
                <a:latin typeface="Arial" panose="020B0604020202020204" pitchFamily="34" charset="0"/>
                <a:cs typeface="Arial" panose="020B0604020202020204" pitchFamily="34" charset="0"/>
              </a:rPr>
              <a:t> partie (donc k évaluations)</a:t>
            </a:r>
          </a:p>
          <a:p>
            <a:pPr marL="0" indent="0">
              <a:buNone/>
            </a:pPr>
            <a:endParaRPr lang="fr-FR" dirty="0">
              <a:latin typeface="Arial" panose="020B0604020202020204" pitchFamily="34" charset="0"/>
              <a:cs typeface="Arial" panose="020B0604020202020204" pitchFamily="34" charset="0"/>
            </a:endParaRPr>
          </a:p>
        </p:txBody>
      </p:sp>
      <p:pic>
        <p:nvPicPr>
          <p:cNvPr id="4" name="Espace réservé du contenu 3"/>
          <p:cNvPicPr>
            <a:picLocks/>
          </p:cNvPicPr>
          <p:nvPr/>
        </p:nvPicPr>
        <p:blipFill>
          <a:blip r:embed="rId2">
            <a:extLst>
              <a:ext uri="{28A0092B-C50C-407E-A947-70E740481C1C}">
                <a14:useLocalDpi xmlns:a14="http://schemas.microsoft.com/office/drawing/2010/main" val="0"/>
              </a:ext>
            </a:extLst>
          </a:blip>
          <a:stretch>
            <a:fillRect/>
          </a:stretch>
        </p:blipFill>
        <p:spPr>
          <a:xfrm>
            <a:off x="107504" y="4077073"/>
            <a:ext cx="8640000" cy="2653732"/>
          </a:xfrm>
          <a:prstGeom prst="rect">
            <a:avLst/>
          </a:prstGeom>
        </p:spPr>
      </p:pic>
    </p:spTree>
    <p:extLst>
      <p:ext uri="{BB962C8B-B14F-4D97-AF65-F5344CB8AC3E}">
        <p14:creationId xmlns:p14="http://schemas.microsoft.com/office/powerpoint/2010/main" val="3355511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792088"/>
          </a:xfrm>
        </p:spPr>
        <p:txBody>
          <a:bodyPr>
            <a:normAutofit/>
          </a:bodyPr>
          <a:lstStyle/>
          <a:p>
            <a:r>
              <a:rPr lang="fr-FR" sz="3200" b="1" dirty="0" smtClean="0">
                <a:latin typeface="Arial" panose="020B0604020202020204" pitchFamily="34" charset="0"/>
                <a:cs typeface="Arial" panose="020B0604020202020204" pitchFamily="34" charset="0"/>
              </a:rPr>
              <a:t>Arbres CART de classification</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fontScale="77500" lnSpcReduction="20000"/>
          </a:bodyPr>
          <a:lstStyle/>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a:p>
          <a:p>
            <a:pPr marL="0" indent="0">
              <a:buNone/>
            </a:pPr>
            <a:r>
              <a:rPr lang="fr-FR" dirty="0" smtClean="0">
                <a:latin typeface="Arial" panose="020B0604020202020204" pitchFamily="34" charset="0"/>
                <a:cs typeface="Arial" panose="020B0604020202020204" pitchFamily="34" charset="0"/>
              </a:rPr>
              <a:t>Objectif : réduire le plus possible l’impureté des nœuds</a:t>
            </a:r>
          </a:p>
          <a:p>
            <a:pPr marL="0" indent="0">
              <a:buNone/>
            </a:pPr>
            <a:r>
              <a:rPr lang="fr-FR" dirty="0"/>
              <a:t>Δ impureté = i (nœud parent) – proportion </a:t>
            </a:r>
            <a:r>
              <a:rPr lang="fr-FR" dirty="0" err="1"/>
              <a:t>obs</a:t>
            </a:r>
            <a:r>
              <a:rPr lang="fr-FR" dirty="0"/>
              <a:t> nœud gauche * i (nœud gauche) - proportion </a:t>
            </a:r>
            <a:r>
              <a:rPr lang="fr-FR" dirty="0" err="1"/>
              <a:t>obs</a:t>
            </a:r>
            <a:r>
              <a:rPr lang="fr-FR" dirty="0"/>
              <a:t> nœud droit * i (nœud droit</a:t>
            </a:r>
            <a:r>
              <a:rPr lang="fr-FR" dirty="0" smtClean="0"/>
              <a:t>).</a:t>
            </a:r>
          </a:p>
          <a:p>
            <a:pPr marL="0" indent="0">
              <a:buNone/>
            </a:pPr>
            <a:r>
              <a:rPr lang="fr-FR" dirty="0" smtClean="0"/>
              <a:t>i (nœud) </a:t>
            </a:r>
            <a:r>
              <a:rPr lang="fr-FR" dirty="0"/>
              <a:t>= proportion de paires matchs * (1- proportion de paires matchs)</a:t>
            </a:r>
          </a:p>
          <a:p>
            <a:pPr marL="0" indent="0">
              <a:buNone/>
            </a:pPr>
            <a:endParaRPr lang="fr-FR" dirty="0">
              <a:latin typeface="Arial" panose="020B0604020202020204" pitchFamily="34" charset="0"/>
              <a:cs typeface="Arial" panose="020B0604020202020204" pitchFamily="34" charset="0"/>
            </a:endParaRP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4067944" y="908721"/>
            <a:ext cx="5076056" cy="2952327"/>
          </a:xfrm>
          <a:prstGeom prst="rect">
            <a:avLst/>
          </a:prstGeom>
        </p:spPr>
      </p:pic>
    </p:spTree>
    <p:extLst>
      <p:ext uri="{BB962C8B-B14F-4D97-AF65-F5344CB8AC3E}">
        <p14:creationId xmlns:p14="http://schemas.microsoft.com/office/powerpoint/2010/main" val="1689057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Forêts aléatoires</a:t>
            </a:r>
            <a:endParaRPr lang="fr-FR" sz="32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20000"/>
              </a:bodyPr>
              <a:lstStyle/>
              <a:p>
                <a:r>
                  <a:rPr lang="fr-FR" dirty="0" smtClean="0">
                    <a:latin typeface="Arial" panose="020B0604020202020204" pitchFamily="34" charset="0"/>
                    <a:cs typeface="Arial" panose="020B0604020202020204" pitchFamily="34" charset="0"/>
                  </a:rPr>
                  <a:t>Tirage de B échantillon </a:t>
                </a:r>
                <a:r>
                  <a:rPr lang="fr-FR" dirty="0" err="1" smtClean="0">
                    <a:latin typeface="Arial" panose="020B0604020202020204" pitchFamily="34" charset="0"/>
                    <a:cs typeface="Arial" panose="020B0604020202020204" pitchFamily="34" charset="0"/>
                  </a:rPr>
                  <a:t>bootstrap</a:t>
                </a:r>
                <a:r>
                  <a:rPr lang="fr-FR" dirty="0" smtClean="0">
                    <a:latin typeface="Arial" panose="020B0604020202020204" pitchFamily="34" charset="0"/>
                    <a:cs typeface="Arial" panose="020B0604020202020204" pitchFamily="34" charset="0"/>
                  </a:rPr>
                  <a:t> dans l’échantillon d’entrainement</a:t>
                </a:r>
              </a:p>
              <a:p>
                <a:r>
                  <a:rPr lang="fr-FR" dirty="0" smtClean="0">
                    <a:latin typeface="Arial" panose="020B0604020202020204" pitchFamily="34" charset="0"/>
                    <a:cs typeface="Arial" panose="020B0604020202020204" pitchFamily="34" charset="0"/>
                  </a:rPr>
                  <a:t>Construction de arbre type CART pour chacun (mais pour chaque étape on a </a:t>
                </a:r>
                <a14:m>
                  <m:oMath xmlns:m="http://schemas.openxmlformats.org/officeDocument/2006/math">
                    <m:rad>
                      <m:radPr>
                        <m:degHide m:val="on"/>
                        <m:ctrlPr>
                          <a:rPr lang="fr-FR" i="1">
                            <a:latin typeface="Cambria Math"/>
                          </a:rPr>
                        </m:ctrlPr>
                      </m:radPr>
                      <m:deg/>
                      <m:e>
                        <m:r>
                          <a:rPr lang="fr-FR" i="1">
                            <a:latin typeface="Cambria Math"/>
                          </a:rPr>
                          <m:t>𝑛</m:t>
                        </m:r>
                      </m:e>
                    </m:rad>
                  </m:oMath>
                </a14:m>
                <a:r>
                  <a:rPr lang="fr-FR" dirty="0">
                    <a:latin typeface="Arial" panose="020B0604020202020204" pitchFamily="34" charset="0"/>
                    <a:cs typeface="Arial" panose="020B0604020202020204" pitchFamily="34" charset="0"/>
                  </a:rPr>
                  <a:t> variables tirées au hasard parmi les </a:t>
                </a:r>
                <a:r>
                  <a:rPr lang="fr-FR" dirty="0" smtClean="0">
                    <a:latin typeface="Arial" panose="020B0604020202020204" pitchFamily="34" charset="0"/>
                    <a:cs typeface="Arial" panose="020B0604020202020204" pitchFamily="34" charset="0"/>
                  </a:rPr>
                  <a:t>n)</a:t>
                </a:r>
              </a:p>
              <a:p>
                <a:pPr marL="0" indent="0">
                  <a:buNone/>
                </a:pPr>
                <a:endParaRPr lang="fr-FR" dirty="0" smtClean="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Sur </a:t>
                </a:r>
                <a:r>
                  <a:rPr lang="fr-FR" dirty="0" smtClean="0">
                    <a:latin typeface="Arial" panose="020B0604020202020204" pitchFamily="34" charset="0"/>
                    <a:cs typeface="Arial" panose="020B0604020202020204" pitchFamily="34" charset="0"/>
                  </a:rPr>
                  <a:t>les </a:t>
                </a:r>
                <a:r>
                  <a:rPr lang="fr-FR" dirty="0">
                    <a:latin typeface="Arial" panose="020B0604020202020204" pitchFamily="34" charset="0"/>
                    <a:cs typeface="Arial" panose="020B0604020202020204" pitchFamily="34" charset="0"/>
                  </a:rPr>
                  <a:t>nouvelles </a:t>
                </a:r>
                <a:r>
                  <a:rPr lang="fr-FR" dirty="0" smtClean="0">
                    <a:latin typeface="Arial" panose="020B0604020202020204" pitchFamily="34" charset="0"/>
                    <a:cs typeface="Arial" panose="020B0604020202020204" pitchFamily="34" charset="0"/>
                  </a:rPr>
                  <a:t>données :</a:t>
                </a:r>
              </a:p>
              <a:p>
                <a:pPr lvl="1"/>
                <a:r>
                  <a:rPr lang="fr-FR" dirty="0" smtClean="0">
                    <a:latin typeface="Arial" panose="020B0604020202020204" pitchFamily="34" charset="0"/>
                    <a:cs typeface="Arial" panose="020B0604020202020204" pitchFamily="34" charset="0"/>
                  </a:rPr>
                  <a:t>catégorie </a:t>
                </a:r>
                <a:r>
                  <a:rPr lang="fr-FR" dirty="0">
                    <a:latin typeface="Arial" panose="020B0604020202020204" pitchFamily="34" charset="0"/>
                    <a:cs typeface="Arial" panose="020B0604020202020204" pitchFamily="34" charset="0"/>
                  </a:rPr>
                  <a:t>prédite </a:t>
                </a:r>
                <a:r>
                  <a:rPr lang="fr-FR" dirty="0" smtClean="0">
                    <a:latin typeface="Arial" panose="020B0604020202020204" pitchFamily="34" charset="0"/>
                    <a:cs typeface="Arial" panose="020B0604020202020204" pitchFamily="34" charset="0"/>
                  </a:rPr>
                  <a:t>= la plus </a:t>
                </a:r>
                <a:r>
                  <a:rPr lang="fr-FR" dirty="0">
                    <a:latin typeface="Arial" panose="020B0604020202020204" pitchFamily="34" charset="0"/>
                    <a:cs typeface="Arial" panose="020B0604020202020204" pitchFamily="34" charset="0"/>
                  </a:rPr>
                  <a:t>souvent parmi les B </a:t>
                </a:r>
                <a:r>
                  <a:rPr lang="fr-FR" dirty="0" smtClean="0">
                    <a:latin typeface="Arial" panose="020B0604020202020204" pitchFamily="34" charset="0"/>
                    <a:cs typeface="Arial" panose="020B0604020202020204" pitchFamily="34" charset="0"/>
                  </a:rPr>
                  <a:t>arbres </a:t>
                </a:r>
                <a:r>
                  <a:rPr lang="fr-FR" dirty="0">
                    <a:latin typeface="Arial" panose="020B0604020202020204" pitchFamily="34" charset="0"/>
                    <a:cs typeface="Arial" panose="020B0604020202020204" pitchFamily="34" charset="0"/>
                  </a:rPr>
                  <a:t>(vote majoritaire</a:t>
                </a:r>
                <a:r>
                  <a:rPr lang="fr-FR" dirty="0" smtClean="0">
                    <a:latin typeface="Arial" panose="020B0604020202020204" pitchFamily="34" charset="0"/>
                    <a:cs typeface="Arial" panose="020B0604020202020204" pitchFamily="34" charset="0"/>
                  </a:rPr>
                  <a:t>).</a:t>
                </a:r>
              </a:p>
              <a:p>
                <a:pPr lvl="1"/>
                <a:r>
                  <a:rPr lang="fr-FR" dirty="0" smtClean="0">
                    <a:latin typeface="Arial" panose="020B0604020202020204" pitchFamily="34" charset="0"/>
                    <a:cs typeface="Arial" panose="020B0604020202020204" pitchFamily="34" charset="0"/>
                  </a:rPr>
                  <a:t>OU catégorie prédite =catégorie avec la plus forte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et cette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 moyenne des </a:t>
                </a:r>
                <a:r>
                  <a:rPr lang="fr-FR" dirty="0" err="1" smtClean="0">
                    <a:latin typeface="Arial" panose="020B0604020202020204" pitchFamily="34" charset="0"/>
                    <a:cs typeface="Arial" panose="020B0604020202020204" pitchFamily="34" charset="0"/>
                  </a:rPr>
                  <a:t>proba</a:t>
                </a:r>
                <a:r>
                  <a:rPr lang="fr-FR" dirty="0" smtClean="0">
                    <a:latin typeface="Arial" panose="020B0604020202020204" pitchFamily="34" charset="0"/>
                    <a:cs typeface="Arial" panose="020B0604020202020204" pitchFamily="34" charset="0"/>
                  </a:rPr>
                  <a:t> des B arbres</a:t>
                </a:r>
              </a:p>
              <a:p>
                <a:pPr lvl="1"/>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185" t="-2965" r="-1037"/>
                </a:stretch>
              </a:blipFill>
            </p:spPr>
            <p:txBody>
              <a:bodyPr/>
              <a:lstStyle/>
              <a:p>
                <a:r>
                  <a:rPr lang="fr-FR">
                    <a:noFill/>
                  </a:rPr>
                  <a:t> </a:t>
                </a:r>
              </a:p>
            </p:txBody>
          </p:sp>
        </mc:Fallback>
      </mc:AlternateContent>
    </p:spTree>
    <p:extLst>
      <p:ext uri="{BB962C8B-B14F-4D97-AF65-F5344CB8AC3E}">
        <p14:creationId xmlns:p14="http://schemas.microsoft.com/office/powerpoint/2010/main" val="38302217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La librairie </a:t>
            </a:r>
            <a:r>
              <a:rPr lang="fr-FR" sz="3200" b="1" dirty="0" smtClean="0">
                <a:latin typeface="Arial" panose="020B0604020202020204" pitchFamily="34" charset="0"/>
                <a:cs typeface="Arial" panose="020B0604020202020204" pitchFamily="34" charset="0"/>
                <a:hlinkClick r:id="rId2"/>
              </a:rPr>
              <a:t>scikit-learn</a:t>
            </a:r>
            <a:r>
              <a:rPr lang="fr-FR" sz="3200" b="1" dirty="0" smtClean="0">
                <a:latin typeface="Arial" panose="020B0604020202020204" pitchFamily="34" charset="0"/>
                <a:cs typeface="Arial" panose="020B0604020202020204" pitchFamily="34" charset="0"/>
              </a:rPr>
              <a:t> comporte pleins d’autres fonctionnalités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Régression </a:t>
            </a:r>
            <a:r>
              <a:rPr lang="fr-FR" dirty="0">
                <a:hlinkClick r:id="rId3"/>
              </a:rPr>
              <a:t>R</a:t>
            </a:r>
            <a:r>
              <a:rPr lang="fr-FR" dirty="0" smtClean="0">
                <a:hlinkClick r:id="rId3"/>
              </a:rPr>
              <a:t>idge</a:t>
            </a:r>
            <a:r>
              <a:rPr lang="fr-FR" dirty="0" smtClean="0"/>
              <a:t> et </a:t>
            </a:r>
            <a:r>
              <a:rPr lang="fr-FR" dirty="0" smtClean="0">
                <a:hlinkClick r:id="rId4"/>
              </a:rPr>
              <a:t>Lasso</a:t>
            </a:r>
            <a:endParaRPr lang="fr-FR" dirty="0" smtClean="0"/>
          </a:p>
          <a:p>
            <a:r>
              <a:rPr lang="fr-FR" dirty="0" smtClean="0">
                <a:hlinkClick r:id="rId5"/>
              </a:rPr>
              <a:t>Gradient stochastique</a:t>
            </a:r>
            <a:endParaRPr lang="fr-FR" dirty="0" smtClean="0"/>
          </a:p>
          <a:p>
            <a:r>
              <a:rPr lang="fr-FR" dirty="0" smtClean="0">
                <a:hlinkClick r:id="rId6"/>
              </a:rPr>
              <a:t>Pleins de méthodes de classification</a:t>
            </a:r>
            <a:endParaRPr lang="fr-FR" dirty="0" smtClean="0"/>
          </a:p>
          <a:p>
            <a:r>
              <a:rPr lang="fr-FR" dirty="0" smtClean="0"/>
              <a:t>Etc…</a:t>
            </a:r>
            <a:endParaRPr lang="fr-FR" dirty="0"/>
          </a:p>
        </p:txBody>
      </p:sp>
    </p:spTree>
    <p:extLst>
      <p:ext uri="{BB962C8B-B14F-4D97-AF65-F5344CB8AC3E}">
        <p14:creationId xmlns:p14="http://schemas.microsoft.com/office/powerpoint/2010/main" val="3573502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a:t>
            </a:r>
            <a:r>
              <a:rPr lang="fr-FR" sz="3200" b="1" dirty="0">
                <a:solidFill>
                  <a:srgbClr val="7030A0"/>
                </a:solidFill>
                <a:latin typeface="Arial" panose="020B0604020202020204" pitchFamily="34" charset="0"/>
                <a:cs typeface="Arial" panose="020B0604020202020204" pitchFamily="34" charset="0"/>
              </a:rPr>
              <a:t>9</a:t>
            </a:r>
            <a:r>
              <a:rPr lang="fr-FR" sz="3200" b="1" dirty="0" smtClean="0">
                <a:solidFill>
                  <a:srgbClr val="7030A0"/>
                </a:solidFill>
                <a:latin typeface="Arial" panose="020B0604020202020204" pitchFamily="34" charset="0"/>
                <a:cs typeface="Arial" panose="020B0604020202020204" pitchFamily="34" charset="0"/>
              </a:rPr>
              <a:t> </a:t>
            </a:r>
            <a:r>
              <a:rPr lang="fr-FR" sz="3200" b="1" dirty="0">
                <a:solidFill>
                  <a:srgbClr val="7030A0"/>
                </a:solidFill>
                <a:latin typeface="Arial" panose="020B0604020202020204" pitchFamily="34" charset="0"/>
                <a:cs typeface="Arial" panose="020B0604020202020204" pitchFamily="34" charset="0"/>
              </a:rPr>
              <a:t>: </a:t>
            </a:r>
            <a:r>
              <a:rPr lang="fr-FR" sz="3200" b="1" dirty="0" smtClean="0">
                <a:solidFill>
                  <a:srgbClr val="7030A0"/>
                </a:solidFill>
                <a:latin typeface="Arial" panose="020B0604020202020204" pitchFamily="34" charset="0"/>
                <a:cs typeface="Arial" panose="020B0604020202020204" pitchFamily="34" charset="0"/>
              </a:rPr>
              <a:t>autres librairies python pour le data </a:t>
            </a:r>
            <a:r>
              <a:rPr lang="fr-FR" sz="3200" b="1" dirty="0" err="1" smtClean="0">
                <a:solidFill>
                  <a:srgbClr val="7030A0"/>
                </a:solidFill>
                <a:latin typeface="Arial" panose="020B0604020202020204" pitchFamily="34" charset="0"/>
                <a:cs typeface="Arial" panose="020B0604020202020204" pitchFamily="34" charset="0"/>
              </a:rPr>
              <a:t>scientist</a:t>
            </a:r>
            <a:endParaRPr lang="fr-FR" sz="3200" dirty="0"/>
          </a:p>
        </p:txBody>
      </p:sp>
    </p:spTree>
    <p:extLst>
      <p:ext uri="{BB962C8B-B14F-4D97-AF65-F5344CB8AC3E}">
        <p14:creationId xmlns:p14="http://schemas.microsoft.com/office/powerpoint/2010/main" val="1048741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Autres librairies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Traitement du langage naturel et text </a:t>
            </a:r>
            <a:r>
              <a:rPr lang="fr-FR" dirty="0" err="1" smtClean="0"/>
              <a:t>mining</a:t>
            </a:r>
            <a:r>
              <a:rPr lang="fr-FR" dirty="0" smtClean="0"/>
              <a:t> : </a:t>
            </a:r>
            <a:r>
              <a:rPr lang="fr-FR" dirty="0" smtClean="0">
                <a:hlinkClick r:id="rId2"/>
              </a:rPr>
              <a:t>NLTK</a:t>
            </a:r>
            <a:endParaRPr lang="fr-FR" dirty="0" smtClean="0"/>
          </a:p>
          <a:p>
            <a:r>
              <a:rPr lang="fr-FR" dirty="0" smtClean="0"/>
              <a:t>Réseaux de neurones : </a:t>
            </a:r>
            <a:r>
              <a:rPr lang="fr-FR" dirty="0" smtClean="0">
                <a:hlinkClick r:id="rId3"/>
              </a:rPr>
              <a:t>keras </a:t>
            </a:r>
            <a:r>
              <a:rPr lang="fr-FR" dirty="0" smtClean="0"/>
              <a:t>avec TensorFlow</a:t>
            </a:r>
            <a:endParaRPr lang="fr-FR" dirty="0"/>
          </a:p>
        </p:txBody>
      </p:sp>
    </p:spTree>
    <p:extLst>
      <p:ext uri="{BB962C8B-B14F-4D97-AF65-F5344CB8AC3E}">
        <p14:creationId xmlns:p14="http://schemas.microsoft.com/office/powerpoint/2010/main" val="1337697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a:solidFill>
                  <a:srgbClr val="7030A0"/>
                </a:solidFill>
                <a:latin typeface="Arial" panose="020B0604020202020204" pitchFamily="34" charset="0"/>
                <a:cs typeface="Arial" panose="020B0604020202020204" pitchFamily="34" charset="0"/>
              </a:rPr>
              <a:t>Partie </a:t>
            </a:r>
            <a:r>
              <a:rPr lang="fr-FR" sz="3200" b="1" dirty="0" smtClean="0">
                <a:solidFill>
                  <a:srgbClr val="7030A0"/>
                </a:solidFill>
                <a:latin typeface="Arial" panose="020B0604020202020204" pitchFamily="34" charset="0"/>
                <a:cs typeface="Arial" panose="020B0604020202020204" pitchFamily="34" charset="0"/>
              </a:rPr>
              <a:t>10 </a:t>
            </a:r>
            <a:r>
              <a:rPr lang="fr-FR" sz="3200" b="1" dirty="0">
                <a:solidFill>
                  <a:srgbClr val="7030A0"/>
                </a:solidFill>
                <a:latin typeface="Arial" panose="020B0604020202020204" pitchFamily="34" charset="0"/>
                <a:cs typeface="Arial" panose="020B0604020202020204" pitchFamily="34" charset="0"/>
              </a:rPr>
              <a:t>: sujets transverses</a:t>
            </a:r>
          </a:p>
        </p:txBody>
      </p:sp>
    </p:spTree>
    <p:extLst>
      <p:ext uri="{BB962C8B-B14F-4D97-AF65-F5344CB8AC3E}">
        <p14:creationId xmlns:p14="http://schemas.microsoft.com/office/powerpoint/2010/main" val="14866315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Une autre façon de travailler : les notebooks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Code python</a:t>
            </a:r>
          </a:p>
          <a:p>
            <a:r>
              <a:rPr lang="fr-FR" dirty="0" smtClean="0">
                <a:latin typeface="Arial" panose="020B0604020202020204" pitchFamily="34" charset="0"/>
                <a:cs typeface="Arial" panose="020B0604020202020204" pitchFamily="34" charset="0"/>
              </a:rPr>
              <a:t>Documentation en markdown , possibilité d’écrire des </a:t>
            </a:r>
            <a:r>
              <a:rPr lang="fr-FR" dirty="0" smtClean="0">
                <a:latin typeface="Arial" panose="020B0604020202020204" pitchFamily="34" charset="0"/>
                <a:cs typeface="Arial" panose="020B0604020202020204" pitchFamily="34" charset="0"/>
                <a:hlinkClick r:id="rId2"/>
              </a:rPr>
              <a:t>équations mathématiques</a:t>
            </a:r>
            <a:endParaRPr lang="fr-FR" dirty="0" smtClean="0">
              <a:latin typeface="Arial" panose="020B0604020202020204" pitchFamily="34" charset="0"/>
              <a:cs typeface="Arial" panose="020B0604020202020204" pitchFamily="34" charset="0"/>
            </a:endParaRPr>
          </a:p>
          <a:p>
            <a:r>
              <a:rPr lang="fr-FR" dirty="0" smtClean="0">
                <a:latin typeface="Arial" panose="020B0604020202020204" pitchFamily="34" charset="0"/>
                <a:cs typeface="Arial" panose="020B0604020202020204" pitchFamily="34" charset="0"/>
              </a:rPr>
              <a:t>Exports dans de nombreux formats possible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5216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Commandes </a:t>
            </a:r>
            <a:r>
              <a:rPr lang="fr-FR" sz="3200" b="1" dirty="0" err="1" smtClean="0">
                <a:latin typeface="Arial" panose="020B0604020202020204" pitchFamily="34" charset="0"/>
                <a:cs typeface="Arial" panose="020B0604020202020204" pitchFamily="34" charset="0"/>
              </a:rPr>
              <a:t>pip</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Installer une librairie=&gt; </a:t>
            </a:r>
            <a:r>
              <a:rPr lang="fr-FR" dirty="0" err="1" smtClean="0"/>
              <a:t>pip</a:t>
            </a:r>
            <a:r>
              <a:rPr lang="fr-FR" dirty="0" smtClean="0"/>
              <a:t> </a:t>
            </a:r>
            <a:r>
              <a:rPr lang="fr-FR" dirty="0" err="1" smtClean="0"/>
              <a:t>install</a:t>
            </a:r>
            <a:r>
              <a:rPr lang="fr-FR" dirty="0" smtClean="0"/>
              <a:t> </a:t>
            </a:r>
            <a:r>
              <a:rPr lang="fr-FR" dirty="0" err="1" smtClean="0"/>
              <a:t>nomLibrairie</a:t>
            </a:r>
            <a:endParaRPr lang="fr-FR" dirty="0" smtClean="0"/>
          </a:p>
          <a:p>
            <a:r>
              <a:rPr lang="fr-FR" dirty="0" smtClean="0"/>
              <a:t>Version actuelle =&gt; </a:t>
            </a:r>
            <a:r>
              <a:rPr lang="fr-FR" dirty="0" err="1" smtClean="0"/>
              <a:t>pip</a:t>
            </a:r>
            <a:r>
              <a:rPr lang="fr-FR" dirty="0" smtClean="0"/>
              <a:t> show </a:t>
            </a:r>
            <a:r>
              <a:rPr lang="fr-FR" dirty="0" err="1" smtClean="0"/>
              <a:t>nomLibrairie</a:t>
            </a:r>
            <a:endParaRPr lang="fr-FR" dirty="0" smtClean="0"/>
          </a:p>
          <a:p>
            <a:r>
              <a:rPr lang="fr-FR" dirty="0" smtClean="0"/>
              <a:t>Upgrade librairie =&gt;</a:t>
            </a:r>
            <a:r>
              <a:rPr lang="fr-FR" dirty="0" err="1"/>
              <a:t>pip</a:t>
            </a:r>
            <a:r>
              <a:rPr lang="fr-FR" dirty="0"/>
              <a:t> </a:t>
            </a:r>
            <a:r>
              <a:rPr lang="fr-FR" dirty="0" err="1"/>
              <a:t>install</a:t>
            </a:r>
            <a:r>
              <a:rPr lang="fr-FR" dirty="0"/>
              <a:t> </a:t>
            </a:r>
            <a:r>
              <a:rPr lang="fr-FR" dirty="0" smtClean="0"/>
              <a:t>–upgrade </a:t>
            </a:r>
            <a:r>
              <a:rPr lang="fr-FR" dirty="0" err="1" smtClean="0"/>
              <a:t>nomLibrairie</a:t>
            </a:r>
            <a:endParaRPr lang="fr-FR" dirty="0"/>
          </a:p>
          <a:p>
            <a:endParaRPr lang="fr-FR" dirty="0"/>
          </a:p>
        </p:txBody>
      </p:sp>
    </p:spTree>
    <p:extLst>
      <p:ext uri="{BB962C8B-B14F-4D97-AF65-F5344CB8AC3E}">
        <p14:creationId xmlns:p14="http://schemas.microsoft.com/office/powerpoint/2010/main" val="36038304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Performances : </a:t>
            </a:r>
            <a:r>
              <a:rPr lang="fr-FR" sz="3200" b="1" dirty="0" err="1" smtClean="0">
                <a:latin typeface="Arial" panose="020B0604020202020204" pitchFamily="34" charset="0"/>
                <a:cs typeface="Arial" panose="020B0604020202020204" pitchFamily="34" charset="0"/>
              </a:rPr>
              <a:t>Dask</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err="1" smtClean="0">
                <a:latin typeface="Arial" panose="020B0604020202020204" pitchFamily="34" charset="0"/>
                <a:cs typeface="Arial" panose="020B0604020202020204" pitchFamily="34" charset="0"/>
              </a:rPr>
              <a:t>Parallélisation</a:t>
            </a:r>
            <a:r>
              <a:rPr lang="fr-FR" dirty="0" smtClean="0">
                <a:latin typeface="Arial" panose="020B0604020202020204" pitchFamily="34" charset="0"/>
                <a:cs typeface="Arial" panose="020B0604020202020204" pitchFamily="34" charset="0"/>
              </a:rPr>
              <a:t> exécution de fonctions</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Dask</a:t>
            </a:r>
            <a:r>
              <a:rPr lang="en-US" dirty="0">
                <a:latin typeface="Arial" panose="020B0604020202020204" pitchFamily="34" charset="0"/>
                <a:cs typeface="Arial" panose="020B0604020202020204" pitchFamily="34" charset="0"/>
              </a:rPr>
              <a:t> single-machine scheduler leverages the full CPU power of a laptop or a large workstation and changes the space limitation from </a:t>
            </a:r>
            <a:r>
              <a:rPr lang="en-US" u="sng" dirty="0">
                <a:latin typeface="Arial" panose="020B0604020202020204" pitchFamily="34" charset="0"/>
                <a:cs typeface="Arial" panose="020B0604020202020204" pitchFamily="34" charset="0"/>
              </a:rPr>
              <a:t>“fits in memory” to “fits on disk</a:t>
            </a:r>
            <a:r>
              <a:rPr lang="en-US" u="sng"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hlinkClick r:id="rId2"/>
              </a:rPr>
              <a:t>Exemple</a:t>
            </a:r>
            <a:endParaRPr lang="fr-FR" u="sng" dirty="0" smtClean="0">
              <a:latin typeface="Arial" panose="020B0604020202020204" pitchFamily="34" charset="0"/>
              <a:cs typeface="Arial" panose="020B0604020202020204" pitchFamily="34" charset="0"/>
            </a:endParaRPr>
          </a:p>
          <a:p>
            <a:endParaRPr lang="fr-FR" dirty="0"/>
          </a:p>
          <a:p>
            <a:endParaRPr lang="fr-FR" dirty="0"/>
          </a:p>
        </p:txBody>
      </p:sp>
    </p:spTree>
    <p:extLst>
      <p:ext uri="{BB962C8B-B14F-4D97-AF65-F5344CB8AC3E}">
        <p14:creationId xmlns:p14="http://schemas.microsoft.com/office/powerpoint/2010/main" val="459145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Zen of python</a:t>
            </a:r>
            <a:endParaRPr lang="fr-FR" sz="3200" b="1" dirty="0">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52736"/>
            <a:ext cx="6480000" cy="5464030"/>
          </a:xfrm>
          <a:prstGeom prst="rect">
            <a:avLst/>
          </a:prstGeom>
        </p:spPr>
      </p:pic>
    </p:spTree>
    <p:extLst>
      <p:ext uri="{BB962C8B-B14F-4D97-AF65-F5344CB8AC3E}">
        <p14:creationId xmlns:p14="http://schemas.microsoft.com/office/powerpoint/2010/main" val="17933925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autres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Tests </a:t>
            </a:r>
            <a:r>
              <a:rPr lang="fr-FR" dirty="0">
                <a:latin typeface="Arial" panose="020B0604020202020204" pitchFamily="34" charset="0"/>
                <a:cs typeface="Arial" panose="020B0604020202020204" pitchFamily="34" charset="0"/>
              </a:rPr>
              <a:t>unitaires</a:t>
            </a:r>
          </a:p>
          <a:p>
            <a:r>
              <a:rPr lang="fr-FR" dirty="0">
                <a:latin typeface="Arial" panose="020B0604020202020204" pitchFamily="34" charset="0"/>
                <a:cs typeface="Arial" panose="020B0604020202020204" pitchFamily="34" charset="0"/>
              </a:rPr>
              <a:t>Gestionnaire de code (</a:t>
            </a:r>
            <a:r>
              <a:rPr lang="fr-FR" dirty="0" err="1">
                <a:latin typeface="Arial" panose="020B0604020202020204" pitchFamily="34" charset="0"/>
                <a:cs typeface="Arial" panose="020B0604020202020204" pitchFamily="34" charset="0"/>
              </a:rPr>
              <a:t>Git,github</a:t>
            </a:r>
            <a:r>
              <a:rPr lang="fr-FR" dirty="0">
                <a:latin typeface="Arial" panose="020B0604020202020204" pitchFamily="34" charset="0"/>
                <a:cs typeface="Arial" panose="020B0604020202020204" pitchFamily="34" charset="0"/>
              </a:rPr>
              <a:t>, et </a:t>
            </a:r>
            <a:r>
              <a:rPr lang="fr-FR" dirty="0" err="1">
                <a:latin typeface="Arial" panose="020B0604020202020204" pitchFamily="34" charset="0"/>
                <a:cs typeface="Arial" panose="020B0604020202020204" pitchFamily="34" charset="0"/>
              </a:rPr>
              <a:t>github</a:t>
            </a:r>
            <a:r>
              <a:rPr lang="fr-FR" dirty="0">
                <a:latin typeface="Arial" panose="020B0604020202020204" pitchFamily="34" charset="0"/>
                <a:cs typeface="Arial" panose="020B0604020202020204" pitchFamily="34" charset="0"/>
              </a:rPr>
              <a:t> desktop</a:t>
            </a:r>
            <a:r>
              <a:rPr lang="fr-FR"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Les environnements virtuels</a:t>
            </a:r>
            <a:endParaRPr lang="fr-FR" dirty="0">
              <a:latin typeface="Arial" panose="020B0604020202020204" pitchFamily="34" charset="0"/>
              <a:cs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1023880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Sondage </a:t>
            </a:r>
            <a:r>
              <a:rPr lang="fr-FR" sz="3200" b="1" dirty="0" err="1">
                <a:latin typeface="Arial" panose="020B0604020202020204" pitchFamily="34" charset="0"/>
                <a:cs typeface="Arial" panose="020B0604020202020204" pitchFamily="34" charset="0"/>
              </a:rPr>
              <a:t>burtch</a:t>
            </a:r>
            <a:r>
              <a:rPr lang="fr-FR" sz="3200" b="1" dirty="0">
                <a:latin typeface="Arial" panose="020B0604020202020204" pitchFamily="34" charset="0"/>
                <a:cs typeface="Arial" panose="020B0604020202020204" pitchFamily="34" charset="0"/>
              </a:rPr>
              <a:t> </a:t>
            </a:r>
            <a:r>
              <a:rPr lang="fr-FR" sz="3200" b="1" dirty="0" err="1">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11109</TotalTime>
  <Words>1188</Words>
  <Application>Microsoft Office PowerPoint</Application>
  <PresentationFormat>Affichage à l'écran (4:3)</PresentationFormat>
  <Paragraphs>245</Paragraphs>
  <Slides>60</Slides>
  <Notes>0</Notes>
  <HiddenSlides>0</HiddenSlides>
  <MMClips>0</MMClips>
  <ScaleCrop>false</ScaleCrop>
  <HeadingPairs>
    <vt:vector size="4" baseType="variant">
      <vt:variant>
        <vt:lpstr>Thème</vt:lpstr>
      </vt:variant>
      <vt:variant>
        <vt:i4>1</vt:i4>
      </vt:variant>
      <vt:variant>
        <vt:lpstr>Titres des diapositives</vt:lpstr>
      </vt:variant>
      <vt:variant>
        <vt:i4>60</vt:i4>
      </vt:variant>
    </vt:vector>
  </HeadingPairs>
  <TitlesOfParts>
    <vt:vector size="61" baseType="lpstr">
      <vt:lpstr>Thème Office</vt:lpstr>
      <vt:lpstr>Alternatives à SAS :  Initiation à python</vt:lpstr>
      <vt:lpstr>Objectifs de la formation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traiter les données en Python avec Numpy et Pandas</vt:lpstr>
      <vt:lpstr>Traiter les données prend du temps</vt:lpstr>
      <vt:lpstr>Slicing avec Numpy</vt:lpstr>
      <vt:lpstr>Reshaping avec Numpy</vt:lpstr>
      <vt:lpstr>Structures de données Pandas</vt:lpstr>
      <vt:lpstr>dataframe data préparation : imports/doublons/conversions</vt:lpstr>
      <vt:lpstr>dataframe data préparation : valeurs manquantes</vt:lpstr>
      <vt:lpstr>dataframe data préparation : traitement données</vt:lpstr>
      <vt:lpstr>dataframe data préparation : jointures</vt:lpstr>
      <vt:lpstr>Imports/exports/sauvegardes</vt:lpstr>
      <vt:lpstr>Partie 4 : statistiques descriptives en Python avec Pandas</vt:lpstr>
      <vt:lpstr>Dataframe statistiques descriptives</vt:lpstr>
      <vt:lpstr>Partie 5 : graphiques en Python avec matplotlib, seaborn, Bokey et Plotly</vt:lpstr>
      <vt:lpstr>Dataframe graphiques : introduction</vt:lpstr>
      <vt:lpstr>Quartet d’Ascombe</vt:lpstr>
      <vt:lpstr>Dataframe graphiques</vt:lpstr>
      <vt:lpstr>Boites à moustaches/boxplot rappel</vt:lpstr>
      <vt:lpstr>Graphiques pour le web : Bokeh ou Plotly</vt:lpstr>
      <vt:lpstr>Partie 6 : statistiques en Python avec StatsModels</vt:lpstr>
      <vt:lpstr>Régression linéaire avec statsModels</vt:lpstr>
      <vt:lpstr>Leverage plot</vt:lpstr>
      <vt:lpstr>Quelques exemples de modèles</vt:lpstr>
      <vt:lpstr>La librairie statsModels comporte pleins d’autres fonctionnalités</vt:lpstr>
      <vt:lpstr>Partie 7 : analyse des données avec scikit-learn, prince et Scipy</vt:lpstr>
      <vt:lpstr>Exemples d’analyse des données</vt:lpstr>
      <vt:lpstr>Partie 8 : exemples autres méthodes de machine learning avec scikit-learn</vt:lpstr>
      <vt:lpstr>Familles de méthodes</vt:lpstr>
      <vt:lpstr>SVM</vt:lpstr>
      <vt:lpstr>SVM</vt:lpstr>
      <vt:lpstr>SVM</vt:lpstr>
      <vt:lpstr>Arbres CART de classification</vt:lpstr>
      <vt:lpstr>Forêts aléatoires</vt:lpstr>
      <vt:lpstr>La librairie scikit-learn comporte pleins d’autres fonctionnalités</vt:lpstr>
      <vt:lpstr>Partie 9 : autres librairies python pour le data scientist</vt:lpstr>
      <vt:lpstr>Autres librairies</vt:lpstr>
      <vt:lpstr>Partie 10 : sujets transverses</vt:lpstr>
      <vt:lpstr>Une autre façon de travailler : les notebooks</vt:lpstr>
      <vt:lpstr>Commandes pip</vt:lpstr>
      <vt:lpstr>Performances : Dask</vt:lpstr>
      <vt:lpstr>Zen of python</vt:lpstr>
      <vt:lpstr>autres</vt:lpstr>
      <vt:lpstr>Présentation PowerPoint</vt:lpstr>
    </vt:vector>
  </TitlesOfParts>
  <Company>Ministere de l'Education Nationale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Administration centrale</cp:lastModifiedBy>
  <cp:revision>199</cp:revision>
  <dcterms:created xsi:type="dcterms:W3CDTF">2018-11-22T13:29:47Z</dcterms:created>
  <dcterms:modified xsi:type="dcterms:W3CDTF">2019-04-08T14:35:58Z</dcterms:modified>
</cp:coreProperties>
</file>