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09" r:id="rId4"/>
    <p:sldId id="311" r:id="rId5"/>
    <p:sldId id="312" r:id="rId6"/>
    <p:sldId id="313" r:id="rId7"/>
    <p:sldId id="314" r:id="rId8"/>
    <p:sldId id="315" r:id="rId9"/>
    <p:sldId id="310" r:id="rId10"/>
    <p:sldId id="326" r:id="rId11"/>
    <p:sldId id="325" r:id="rId12"/>
    <p:sldId id="316" r:id="rId13"/>
    <p:sldId id="317" r:id="rId14"/>
    <p:sldId id="319" r:id="rId15"/>
    <p:sldId id="320" r:id="rId16"/>
    <p:sldId id="321" r:id="rId17"/>
    <p:sldId id="322" r:id="rId18"/>
    <p:sldId id="323" r:id="rId19"/>
    <p:sldId id="329" r:id="rId20"/>
    <p:sldId id="330" r:id="rId21"/>
    <p:sldId id="331" r:id="rId22"/>
    <p:sldId id="332" r:id="rId23"/>
    <p:sldId id="328" r:id="rId24"/>
    <p:sldId id="327" r:id="rId25"/>
    <p:sldId id="333" r:id="rId26"/>
    <p:sldId id="334" r:id="rId27"/>
    <p:sldId id="308"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28/03/2019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5073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28/03/2019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61599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28/03/2019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24236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5F0E4A-4BC1-45D8-AEB9-09F4A4417523}" type="datetimeFigureOut">
              <a:rPr lang="fr-FR" smtClean="0"/>
              <a:t>28/03/2019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53329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765F0E4A-4BC1-45D8-AEB9-09F4A4417523}" type="datetimeFigureOut">
              <a:rPr lang="fr-FR" smtClean="0"/>
              <a:t>28/03/2019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15711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765F0E4A-4BC1-45D8-AEB9-09F4A4417523}" type="datetimeFigureOut">
              <a:rPr lang="fr-FR" smtClean="0"/>
              <a:t>28/03/2019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444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765F0E4A-4BC1-45D8-AEB9-09F4A4417523}" type="datetimeFigureOut">
              <a:rPr lang="fr-FR" smtClean="0"/>
              <a:t>28/03/2019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516539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765F0E4A-4BC1-45D8-AEB9-09F4A4417523}" type="datetimeFigureOut">
              <a:rPr lang="fr-FR" smtClean="0"/>
              <a:t>28/03/2019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3093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65F0E4A-4BC1-45D8-AEB9-09F4A4417523}" type="datetimeFigureOut">
              <a:rPr lang="fr-FR" smtClean="0"/>
              <a:t>28/03/2019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1081731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28/03/2019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427761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765F0E4A-4BC1-45D8-AEB9-09F4A4417523}" type="datetimeFigureOut">
              <a:rPr lang="fr-FR" smtClean="0"/>
              <a:t>28/03/2019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0FC73F0-B161-43C9-BB16-2D46036A2501}" type="slidenum">
              <a:rPr lang="fr-FR" smtClean="0"/>
              <a:t>‹N°›</a:t>
            </a:fld>
            <a:endParaRPr lang="fr-FR"/>
          </a:p>
        </p:txBody>
      </p:sp>
    </p:spTree>
    <p:extLst>
      <p:ext uri="{BB962C8B-B14F-4D97-AF65-F5344CB8AC3E}">
        <p14:creationId xmlns:p14="http://schemas.microsoft.com/office/powerpoint/2010/main" val="205183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F0E4A-4BC1-45D8-AEB9-09F4A4417523}" type="datetimeFigureOut">
              <a:rPr lang="fr-FR" smtClean="0"/>
              <a:t>28/03/2019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C73F0-B161-43C9-BB16-2D46036A2501}" type="slidenum">
              <a:rPr lang="fr-FR" smtClean="0"/>
              <a:t>‹N°›</a:t>
            </a:fld>
            <a:endParaRPr lang="fr-FR"/>
          </a:p>
        </p:txBody>
      </p:sp>
    </p:spTree>
    <p:extLst>
      <p:ext uri="{BB962C8B-B14F-4D97-AF65-F5344CB8AC3E}">
        <p14:creationId xmlns:p14="http://schemas.microsoft.com/office/powerpoint/2010/main" val="859284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tackoverflow.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0425"/>
            <a:ext cx="8134672" cy="1470025"/>
          </a:xfrm>
        </p:spPr>
        <p:txBody>
          <a:bodyPr>
            <a:normAutofit/>
          </a:bodyPr>
          <a:lstStyle/>
          <a:p>
            <a:r>
              <a:rPr lang="fr-FR" b="1" dirty="0" smtClean="0">
                <a:solidFill>
                  <a:srgbClr val="7030A0"/>
                </a:solidFill>
                <a:latin typeface="Arial" panose="020B0604020202020204" pitchFamily="34" charset="0"/>
                <a:cs typeface="Arial" panose="020B0604020202020204" pitchFamily="34" charset="0"/>
              </a:rPr>
              <a:t>Alternatives </a:t>
            </a:r>
            <a:r>
              <a:rPr lang="fr-FR" b="1" dirty="0">
                <a:solidFill>
                  <a:srgbClr val="7030A0"/>
                </a:solidFill>
                <a:latin typeface="Arial" panose="020B0604020202020204" pitchFamily="34" charset="0"/>
                <a:cs typeface="Arial" panose="020B0604020202020204" pitchFamily="34" charset="0"/>
              </a:rPr>
              <a:t>à </a:t>
            </a:r>
            <a:r>
              <a:rPr lang="fr-FR" b="1" dirty="0" smtClean="0">
                <a:solidFill>
                  <a:srgbClr val="7030A0"/>
                </a:solidFill>
                <a:latin typeface="Arial" panose="020B0604020202020204" pitchFamily="34" charset="0"/>
                <a:cs typeface="Arial" panose="020B0604020202020204" pitchFamily="34" charset="0"/>
              </a:rPr>
              <a:t>SAS : </a:t>
            </a:r>
            <a:r>
              <a:rPr lang="fr-FR" b="1" dirty="0">
                <a:solidFill>
                  <a:srgbClr val="7030A0"/>
                </a:solidFill>
                <a:latin typeface="Arial" panose="020B0604020202020204" pitchFamily="34" charset="0"/>
                <a:cs typeface="Arial" panose="020B0604020202020204" pitchFamily="34" charset="0"/>
              </a:rPr>
              <a:t/>
            </a:r>
            <a:br>
              <a:rPr lang="fr-FR" b="1" dirty="0">
                <a:solidFill>
                  <a:srgbClr val="7030A0"/>
                </a:solidFill>
                <a:latin typeface="Arial" panose="020B0604020202020204" pitchFamily="34" charset="0"/>
                <a:cs typeface="Arial" panose="020B0604020202020204" pitchFamily="34" charset="0"/>
              </a:rPr>
            </a:br>
            <a:r>
              <a:rPr lang="fr-FR" b="1" dirty="0" smtClean="0">
                <a:solidFill>
                  <a:srgbClr val="7030A0"/>
                </a:solidFill>
                <a:latin typeface="Arial" panose="020B0604020202020204" pitchFamily="34" charset="0"/>
                <a:cs typeface="Arial" panose="020B0604020202020204" pitchFamily="34" charset="0"/>
              </a:rPr>
              <a:t>Initiation </a:t>
            </a:r>
            <a:r>
              <a:rPr lang="fr-FR" b="1" dirty="0">
                <a:solidFill>
                  <a:srgbClr val="7030A0"/>
                </a:solidFill>
                <a:latin typeface="Arial" panose="020B0604020202020204" pitchFamily="34" charset="0"/>
                <a:cs typeface="Arial" panose="020B0604020202020204" pitchFamily="34" charset="0"/>
              </a:rPr>
              <a:t>à </a:t>
            </a:r>
            <a:r>
              <a:rPr lang="fr-FR" b="1" dirty="0" smtClean="0">
                <a:solidFill>
                  <a:srgbClr val="7030A0"/>
                </a:solidFill>
                <a:latin typeface="Arial" panose="020B0604020202020204" pitchFamily="34" charset="0"/>
                <a:cs typeface="Arial" panose="020B0604020202020204" pitchFamily="34" charset="0"/>
              </a:rPr>
              <a:t>python</a:t>
            </a:r>
            <a:endParaRPr lang="fr-FR" dirty="0">
              <a:solidFill>
                <a:srgbClr val="7030A0"/>
              </a:solidFill>
              <a:latin typeface="Arial" panose="020B0604020202020204" pitchFamily="34" charset="0"/>
              <a:cs typeface="Arial" panose="020B0604020202020204" pitchFamily="34" charset="0"/>
            </a:endParaRPr>
          </a:p>
        </p:txBody>
      </p:sp>
      <p:sp>
        <p:nvSpPr>
          <p:cNvPr id="3" name="Sous-titre 2"/>
          <p:cNvSpPr>
            <a:spLocks noGrp="1"/>
          </p:cNvSpPr>
          <p:nvPr>
            <p:ph type="subTitle" idx="1"/>
          </p:nvPr>
        </p:nvSpPr>
        <p:spPr/>
        <p:txBody>
          <a:bodyPr/>
          <a:lstStyle/>
          <a:p>
            <a:pPr algn="l"/>
            <a:r>
              <a:rPr lang="fr-FR" dirty="0" smtClean="0">
                <a:solidFill>
                  <a:srgbClr val="7030A0"/>
                </a:solidFill>
                <a:latin typeface="Arial" panose="020B0604020202020204" pitchFamily="34" charset="0"/>
                <a:cs typeface="Arial" panose="020B0604020202020204" pitchFamily="34" charset="0"/>
              </a:rPr>
              <a:t>Loïc </a:t>
            </a:r>
            <a:r>
              <a:rPr lang="fr-FR" dirty="0" err="1" smtClean="0">
                <a:solidFill>
                  <a:srgbClr val="7030A0"/>
                </a:solidFill>
                <a:latin typeface="Arial" panose="020B0604020202020204" pitchFamily="34" charset="0"/>
                <a:cs typeface="Arial" panose="020B0604020202020204" pitchFamily="34" charset="0"/>
              </a:rPr>
              <a:t>Midy</a:t>
            </a:r>
            <a:endParaRPr lang="fr-FR"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055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Python pour la </a:t>
            </a:r>
            <a:r>
              <a:rPr lang="fr-FR" sz="3200" b="1" dirty="0" err="1" smtClean="0">
                <a:latin typeface="Arial" panose="020B0604020202020204" pitchFamily="34" charset="0"/>
                <a:cs typeface="Arial" panose="020B0604020202020204" pitchFamily="34" charset="0"/>
              </a:rPr>
              <a:t>datascience</a:t>
            </a:r>
            <a:r>
              <a:rPr lang="fr-FR" sz="3200" b="1" dirty="0" smtClean="0">
                <a:latin typeface="Arial" panose="020B0604020202020204" pitchFamily="34" charset="0"/>
                <a:cs typeface="Arial" panose="020B0604020202020204" pitchFamily="34" charset="0"/>
              </a:rPr>
              <a:t> : les principales librairies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a:bodyPr>
          <a:lstStyle/>
          <a:p>
            <a:r>
              <a:rPr lang="fr-FR" sz="2400" b="1" dirty="0" err="1" smtClean="0">
                <a:latin typeface="Arial" panose="020B0604020202020204" pitchFamily="34" charset="0"/>
                <a:cs typeface="Arial" panose="020B0604020202020204" pitchFamily="34" charset="0"/>
              </a:rPr>
              <a:t>Numpy</a:t>
            </a:r>
            <a:r>
              <a:rPr lang="fr-FR" sz="2400" b="1" dirty="0" smtClean="0">
                <a:latin typeface="Arial" panose="020B0604020202020204" pitchFamily="34" charset="0"/>
                <a:cs typeface="Arial" panose="020B0604020202020204" pitchFamily="34" charset="0"/>
              </a:rPr>
              <a:t> : </a:t>
            </a:r>
            <a:r>
              <a:rPr lang="fr-FR" sz="2000" dirty="0" smtClean="0">
                <a:latin typeface="Arial" panose="020B0604020202020204" pitchFamily="34" charset="0"/>
                <a:cs typeface="Arial" panose="020B0604020202020204" pitchFamily="34" charset="0"/>
              </a:rPr>
              <a:t>manipulation de</a:t>
            </a:r>
            <a:r>
              <a:rPr lang="fr-FR" sz="2000" dirty="0">
                <a:latin typeface="Arial" panose="020B0604020202020204" pitchFamily="34" charset="0"/>
                <a:cs typeface="Arial" panose="020B0604020202020204" pitchFamily="34" charset="0"/>
              </a:rPr>
              <a:t> </a:t>
            </a:r>
            <a:r>
              <a:rPr lang="fr-FR" sz="2000" dirty="0" smtClean="0">
                <a:latin typeface="Arial" panose="020B0604020202020204" pitchFamily="34" charset="0"/>
                <a:cs typeface="Arial" panose="020B0604020202020204" pitchFamily="34" charset="0"/>
              </a:rPr>
              <a:t>tableaux multidimensionnels + fonctions </a:t>
            </a:r>
            <a:r>
              <a:rPr lang="fr-FR" sz="2000" dirty="0">
                <a:latin typeface="Arial" panose="020B0604020202020204" pitchFamily="34" charset="0"/>
                <a:cs typeface="Arial" panose="020B0604020202020204" pitchFamily="34" charset="0"/>
              </a:rPr>
              <a:t>mathématiques </a:t>
            </a:r>
            <a:r>
              <a:rPr lang="fr-FR" sz="2000" dirty="0" smtClean="0">
                <a:latin typeface="Arial" panose="020B0604020202020204" pitchFamily="34" charset="0"/>
                <a:cs typeface="Arial" panose="020B0604020202020204" pitchFamily="34" charset="0"/>
              </a:rPr>
              <a:t>dessus.</a:t>
            </a:r>
          </a:p>
          <a:p>
            <a:r>
              <a:rPr lang="fr-FR" sz="2400" b="1" dirty="0" smtClean="0">
                <a:latin typeface="Arial" panose="020B0604020202020204" pitchFamily="34" charset="0"/>
                <a:cs typeface="Arial" panose="020B0604020202020204" pitchFamily="34" charset="0"/>
              </a:rPr>
              <a:t>Pandas</a:t>
            </a:r>
            <a:r>
              <a:rPr lang="fr-FR" sz="2000" dirty="0" smtClean="0">
                <a:latin typeface="Arial" panose="020B0604020202020204" pitchFamily="34" charset="0"/>
                <a:cs typeface="Arial" panose="020B0604020202020204" pitchFamily="34" charset="0"/>
              </a:rPr>
              <a:t> : manipulation de données + statistiques descriptives</a:t>
            </a:r>
          </a:p>
          <a:p>
            <a:r>
              <a:rPr lang="fr-FR" sz="2400" b="1" dirty="0" err="1" smtClean="0">
                <a:latin typeface="Arial" panose="020B0604020202020204" pitchFamily="34" charset="0"/>
                <a:cs typeface="Arial" panose="020B0604020202020204" pitchFamily="34" charset="0"/>
              </a:rPr>
              <a:t>Statsmodels</a:t>
            </a:r>
            <a:r>
              <a:rPr lang="fr-FR" sz="2000" dirty="0" smtClean="0">
                <a:latin typeface="Arial" panose="020B0604020202020204" pitchFamily="34" charset="0"/>
                <a:cs typeface="Arial" panose="020B0604020202020204" pitchFamily="34" charset="0"/>
              </a:rPr>
              <a:t> : économétrie, séries temporelles</a:t>
            </a:r>
          </a:p>
          <a:p>
            <a:r>
              <a:rPr lang="fr-FR" sz="2400" b="1" dirty="0" err="1" smtClean="0">
                <a:latin typeface="Arial" panose="020B0604020202020204" pitchFamily="34" charset="0"/>
                <a:cs typeface="Arial" panose="020B0604020202020204" pitchFamily="34" charset="0"/>
              </a:rPr>
              <a:t>Scikit</a:t>
            </a:r>
            <a:r>
              <a:rPr lang="fr-FR" sz="2400" b="1" dirty="0" smtClean="0">
                <a:latin typeface="Arial" panose="020B0604020202020204" pitchFamily="34" charset="0"/>
                <a:cs typeface="Arial" panose="020B0604020202020204" pitchFamily="34" charset="0"/>
              </a:rPr>
              <a:t> </a:t>
            </a:r>
            <a:r>
              <a:rPr lang="fr-FR" sz="2400" b="1" dirty="0" err="1" smtClean="0">
                <a:latin typeface="Arial" panose="020B0604020202020204" pitchFamily="34" charset="0"/>
                <a:cs typeface="Arial" panose="020B0604020202020204" pitchFamily="34" charset="0"/>
              </a:rPr>
              <a:t>learn</a:t>
            </a:r>
            <a:r>
              <a:rPr lang="fr-FR" sz="2400" b="1" dirty="0" smtClean="0">
                <a:latin typeface="Arial" panose="020B0604020202020204" pitchFamily="34" charset="0"/>
                <a:cs typeface="Arial" panose="020B0604020202020204" pitchFamily="34" charset="0"/>
              </a:rPr>
              <a:t> </a:t>
            </a:r>
            <a:r>
              <a:rPr lang="fr-FR" sz="2000" dirty="0" smtClean="0">
                <a:latin typeface="Arial" panose="020B0604020202020204" pitchFamily="34" charset="0"/>
                <a:cs typeface="Arial" panose="020B0604020202020204" pitchFamily="34" charset="0"/>
              </a:rPr>
              <a:t>: machine </a:t>
            </a:r>
            <a:r>
              <a:rPr lang="fr-FR" sz="2000" dirty="0" err="1" smtClean="0">
                <a:latin typeface="Arial" panose="020B0604020202020204" pitchFamily="34" charset="0"/>
                <a:cs typeface="Arial" panose="020B0604020202020204" pitchFamily="34" charset="0"/>
              </a:rPr>
              <a:t>learning</a:t>
            </a:r>
            <a:r>
              <a:rPr lang="fr-FR" sz="2000" dirty="0" smtClean="0">
                <a:latin typeface="Arial" panose="020B0604020202020204" pitchFamily="34" charset="0"/>
                <a:cs typeface="Arial" panose="020B0604020202020204" pitchFamily="34" charset="0"/>
              </a:rPr>
              <a:t> notamment : « classification » (SVM, forêts aléatoires, </a:t>
            </a:r>
            <a:r>
              <a:rPr lang="fr-FR" sz="2000" dirty="0" err="1" smtClean="0">
                <a:latin typeface="Arial" panose="020B0604020202020204" pitchFamily="34" charset="0"/>
                <a:cs typeface="Arial" panose="020B0604020202020204" pitchFamily="34" charset="0"/>
              </a:rPr>
              <a:t>etc</a:t>
            </a:r>
            <a:r>
              <a:rPr lang="fr-FR" sz="2000" dirty="0" smtClean="0">
                <a:latin typeface="Arial" panose="020B0604020202020204" pitchFamily="34" charset="0"/>
                <a:cs typeface="Arial" panose="020B0604020202020204" pitchFamily="34" charset="0"/>
              </a:rPr>
              <a:t>) , réduction de dimension (ACP, </a:t>
            </a:r>
            <a:r>
              <a:rPr lang="fr-FR" sz="2000" dirty="0" err="1" smtClean="0">
                <a:latin typeface="Arial" panose="020B0604020202020204" pitchFamily="34" charset="0"/>
                <a:cs typeface="Arial" panose="020B0604020202020204" pitchFamily="34" charset="0"/>
              </a:rPr>
              <a:t>etc</a:t>
            </a:r>
            <a:r>
              <a:rPr lang="fr-FR" sz="2000" dirty="0" smtClean="0">
                <a:latin typeface="Arial" panose="020B0604020202020204" pitchFamily="34" charset="0"/>
                <a:cs typeface="Arial" panose="020B0604020202020204" pitchFamily="34" charset="0"/>
              </a:rPr>
              <a:t>), « </a:t>
            </a:r>
            <a:r>
              <a:rPr lang="fr-FR" sz="2000" dirty="0" err="1" smtClean="0">
                <a:latin typeface="Arial" panose="020B0604020202020204" pitchFamily="34" charset="0"/>
                <a:cs typeface="Arial" panose="020B0604020202020204" pitchFamily="34" charset="0"/>
              </a:rPr>
              <a:t>clustering</a:t>
            </a:r>
            <a:r>
              <a:rPr lang="fr-FR" sz="2000" dirty="0" smtClean="0">
                <a:latin typeface="Arial" panose="020B0604020202020204" pitchFamily="34" charset="0"/>
                <a:cs typeface="Arial" panose="020B0604020202020204" pitchFamily="34" charset="0"/>
              </a:rPr>
              <a:t> » (CAH, k </a:t>
            </a:r>
            <a:r>
              <a:rPr lang="fr-FR" sz="2000" dirty="0" err="1" smtClean="0">
                <a:latin typeface="Arial" panose="020B0604020202020204" pitchFamily="34" charset="0"/>
                <a:cs typeface="Arial" panose="020B0604020202020204" pitchFamily="34" charset="0"/>
              </a:rPr>
              <a:t>means</a:t>
            </a:r>
            <a:r>
              <a:rPr lang="fr-FR" sz="2000" dirty="0" smtClean="0">
                <a:latin typeface="Arial" panose="020B0604020202020204" pitchFamily="34" charset="0"/>
                <a:cs typeface="Arial" panose="020B0604020202020204" pitchFamily="34" charset="0"/>
              </a:rPr>
              <a:t>, </a:t>
            </a:r>
            <a:r>
              <a:rPr lang="fr-FR" sz="2000" dirty="0" err="1" smtClean="0">
                <a:latin typeface="Arial" panose="020B0604020202020204" pitchFamily="34" charset="0"/>
                <a:cs typeface="Arial" panose="020B0604020202020204" pitchFamily="34" charset="0"/>
              </a:rPr>
              <a:t>etc</a:t>
            </a:r>
            <a:r>
              <a:rPr lang="fr-FR" sz="2000" dirty="0" smtClean="0">
                <a:latin typeface="Arial" panose="020B0604020202020204" pitchFamily="34" charset="0"/>
                <a:cs typeface="Arial" panose="020B0604020202020204" pitchFamily="34" charset="0"/>
              </a:rPr>
              <a:t>), aide pour la sélection de modèle.</a:t>
            </a:r>
          </a:p>
          <a:p>
            <a:r>
              <a:rPr lang="fr-FR" sz="2400" b="1" dirty="0" smtClean="0">
                <a:latin typeface="Arial" panose="020B0604020202020204" pitchFamily="34" charset="0"/>
                <a:cs typeface="Arial" panose="020B0604020202020204" pitchFamily="34" charset="0"/>
              </a:rPr>
              <a:t>Visualisation</a:t>
            </a:r>
            <a:r>
              <a:rPr lang="fr-FR" sz="2000" dirty="0" smtClean="0">
                <a:latin typeface="Arial" panose="020B0604020202020204" pitchFamily="34" charset="0"/>
                <a:cs typeface="Arial" panose="020B0604020202020204" pitchFamily="34" charset="0"/>
              </a:rPr>
              <a:t> : </a:t>
            </a:r>
            <a:r>
              <a:rPr lang="fr-FR" sz="2000" dirty="0" err="1" smtClean="0">
                <a:latin typeface="Arial" panose="020B0604020202020204" pitchFamily="34" charset="0"/>
                <a:cs typeface="Arial" panose="020B0604020202020204" pitchFamily="34" charset="0"/>
              </a:rPr>
              <a:t>matplotlib</a:t>
            </a:r>
            <a:r>
              <a:rPr lang="fr-FR" sz="2000" dirty="0" smtClean="0">
                <a:latin typeface="Arial" panose="020B0604020202020204" pitchFamily="34" charset="0"/>
                <a:cs typeface="Arial" panose="020B0604020202020204" pitchFamily="34" charset="0"/>
              </a:rPr>
              <a:t>, </a:t>
            </a:r>
            <a:r>
              <a:rPr lang="fr-FR" sz="2000" dirty="0" err="1" smtClean="0">
                <a:latin typeface="Arial" panose="020B0604020202020204" pitchFamily="34" charset="0"/>
                <a:cs typeface="Arial" panose="020B0604020202020204" pitchFamily="34" charset="0"/>
              </a:rPr>
              <a:t>bokeh</a:t>
            </a:r>
            <a:r>
              <a:rPr lang="fr-FR" sz="2000" dirty="0" smtClean="0">
                <a:latin typeface="Arial" panose="020B0604020202020204" pitchFamily="34" charset="0"/>
                <a:cs typeface="Arial" panose="020B0604020202020204" pitchFamily="34" charset="0"/>
              </a:rPr>
              <a:t>, </a:t>
            </a:r>
            <a:r>
              <a:rPr lang="fr-FR" sz="2000" dirty="0" err="1" smtClean="0">
                <a:latin typeface="Arial" panose="020B0604020202020204" pitchFamily="34" charset="0"/>
                <a:cs typeface="Arial" panose="020B0604020202020204" pitchFamily="34" charset="0"/>
              </a:rPr>
              <a:t>seaborn</a:t>
            </a:r>
            <a:endParaRPr lang="fr-FR" sz="2000" dirty="0" smtClean="0">
              <a:latin typeface="Arial" panose="020B0604020202020204" pitchFamily="34" charset="0"/>
              <a:cs typeface="Arial" panose="020B0604020202020204" pitchFamily="34" charset="0"/>
            </a:endParaRPr>
          </a:p>
          <a:p>
            <a:r>
              <a:rPr lang="fr-FR" sz="2400" b="1" dirty="0" smtClean="0">
                <a:latin typeface="Arial" panose="020B0604020202020204" pitchFamily="34" charset="0"/>
                <a:cs typeface="Arial" panose="020B0604020202020204" pitchFamily="34" charset="0"/>
              </a:rPr>
              <a:t>Réseaux de neurones : </a:t>
            </a:r>
            <a:r>
              <a:rPr lang="fr-FR" sz="2000" dirty="0" err="1" smtClean="0">
                <a:latin typeface="Arial" panose="020B0604020202020204" pitchFamily="34" charset="0"/>
                <a:cs typeface="Arial" panose="020B0604020202020204" pitchFamily="34" charset="0"/>
              </a:rPr>
              <a:t>Keras</a:t>
            </a:r>
            <a:r>
              <a:rPr lang="fr-FR" sz="2000" dirty="0" smtClean="0">
                <a:latin typeface="Arial" panose="020B0604020202020204" pitchFamily="34" charset="0"/>
                <a:cs typeface="Arial" panose="020B0604020202020204" pitchFamily="34" charset="0"/>
              </a:rPr>
              <a:t> et </a:t>
            </a:r>
            <a:r>
              <a:rPr lang="fr-FR" sz="2000" dirty="0" err="1" smtClean="0">
                <a:latin typeface="Arial" panose="020B0604020202020204" pitchFamily="34" charset="0"/>
                <a:cs typeface="Arial" panose="020B0604020202020204" pitchFamily="34" charset="0"/>
              </a:rPr>
              <a:t>tensorFlow</a:t>
            </a:r>
            <a:endParaRPr lang="fr-FR" sz="2000" dirty="0" smtClean="0">
              <a:latin typeface="Arial" panose="020B0604020202020204" pitchFamily="34" charset="0"/>
              <a:cs typeface="Arial" panose="020B0604020202020204" pitchFamily="34" charset="0"/>
            </a:endParaRPr>
          </a:p>
          <a:p>
            <a:r>
              <a:rPr lang="fr-FR" sz="2400" b="1" dirty="0" smtClean="0">
                <a:latin typeface="Arial" panose="020B0604020202020204" pitchFamily="34" charset="0"/>
                <a:cs typeface="Arial" panose="020B0604020202020204" pitchFamily="34" charset="0"/>
              </a:rPr>
              <a:t>NLTK</a:t>
            </a:r>
            <a:r>
              <a:rPr lang="fr-FR" sz="2000" dirty="0" smtClean="0">
                <a:latin typeface="Arial" panose="020B0604020202020204" pitchFamily="34" charset="0"/>
                <a:cs typeface="Arial" panose="020B0604020202020204" pitchFamily="34" charset="0"/>
              </a:rPr>
              <a:t> : Traitement du langage naturel</a:t>
            </a: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743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smtClean="0">
                <a:solidFill>
                  <a:srgbClr val="7030A0"/>
                </a:solidFill>
                <a:latin typeface="Arial" panose="020B0604020202020204" pitchFamily="34" charset="0"/>
                <a:cs typeface="Arial" panose="020B0604020202020204" pitchFamily="34" charset="0"/>
              </a:rPr>
              <a:t>Partie 2 : les bases de Python</a:t>
            </a:r>
            <a:endParaRPr lang="fr-FR" sz="32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39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Premiers pas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Installer python, des modules souvent utilisés, un IDE =&gt; Anaconda.</a:t>
            </a:r>
          </a:p>
          <a:p>
            <a:r>
              <a:rPr lang="fr-FR" dirty="0" smtClean="0">
                <a:latin typeface="Arial" panose="020B0604020202020204" pitchFamily="34" charset="0"/>
                <a:cs typeface="Arial" panose="020B0604020202020204" pitchFamily="34" charset="0"/>
              </a:rPr>
              <a:t>Démonstration du fonctionnement général de l’IDE </a:t>
            </a:r>
            <a:r>
              <a:rPr lang="fr-FR" dirty="0" err="1" smtClean="0">
                <a:latin typeface="Arial" panose="020B0604020202020204" pitchFamily="34" charset="0"/>
                <a:cs typeface="Arial" panose="020B0604020202020204" pitchFamily="34" charset="0"/>
              </a:rPr>
              <a:t>Spyder</a:t>
            </a:r>
            <a:r>
              <a:rPr lang="fr-FR" dirty="0">
                <a:latin typeface="Arial" panose="020B0604020202020204" pitchFamily="34" charset="0"/>
                <a:cs typeface="Arial" panose="020B0604020202020204" pitchFamily="34" charset="0"/>
              </a:rPr>
              <a:t> </a:t>
            </a:r>
            <a:r>
              <a:rPr lang="fr-FR" dirty="0" smtClean="0">
                <a:latin typeface="Arial" panose="020B0604020202020204" pitchFamily="34" charset="0"/>
                <a:cs typeface="Arial" panose="020B0604020202020204" pitchFamily="34" charset="0"/>
              </a:rPr>
              <a:t>(dont aides </a:t>
            </a:r>
            <a:r>
              <a:rPr lang="fr-FR" dirty="0" err="1" smtClean="0">
                <a:latin typeface="Arial" panose="020B0604020202020204" pitchFamily="34" charset="0"/>
                <a:cs typeface="Arial" panose="020B0604020202020204" pitchFamily="34" charset="0"/>
              </a:rPr>
              <a:t>Spyder</a:t>
            </a:r>
            <a:r>
              <a:rPr lang="fr-FR" dirty="0" smtClean="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Types de données de base + conversions</a:t>
            </a:r>
          </a:p>
          <a:p>
            <a:r>
              <a:rPr lang="fr-FR" dirty="0" smtClean="0">
                <a:latin typeface="Arial" panose="020B0604020202020204" pitchFamily="34" charset="0"/>
                <a:cs typeface="Arial" panose="020B0604020202020204" pitchFamily="34" charset="0"/>
              </a:rPr>
              <a:t>Quelques manipulations de données de base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075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Introduction à la PPO et aux fonctions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latin typeface="Arial" panose="020B0604020202020204" pitchFamily="34" charset="0"/>
                <a:cs typeface="Arial" panose="020B0604020202020204" pitchFamily="34" charset="0"/>
              </a:rPr>
              <a:t>Définition d’un objet</a:t>
            </a:r>
          </a:p>
          <a:p>
            <a:r>
              <a:rPr lang="fr-FR" dirty="0" smtClean="0">
                <a:latin typeface="Arial" panose="020B0604020202020204" pitchFamily="34" charset="0"/>
                <a:cs typeface="Arial" panose="020B0604020202020204" pitchFamily="34" charset="0"/>
              </a:rPr>
              <a:t>Méthodes associées à un objet</a:t>
            </a:r>
          </a:p>
          <a:p>
            <a:r>
              <a:rPr lang="fr-FR" dirty="0" smtClean="0">
                <a:latin typeface="Arial" panose="020B0604020202020204" pitchFamily="34" charset="0"/>
                <a:cs typeface="Arial" panose="020B0604020202020204" pitchFamily="34" charset="0"/>
              </a:rPr>
              <a:t>Fonctions indépendantes de classes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842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Programmation récursive : illustration avec le problème des tours de Hanoi</a:t>
            </a:r>
          </a:p>
        </p:txBody>
      </p:sp>
      <p:sp>
        <p:nvSpPr>
          <p:cNvPr id="3" name="Espace réservé du contenu 2"/>
          <p:cNvSpPr>
            <a:spLocks noGrp="1"/>
          </p:cNvSpPr>
          <p:nvPr>
            <p:ph idx="1"/>
          </p:nvPr>
        </p:nvSpPr>
        <p:spPr/>
        <p:txBody>
          <a:bodyPr>
            <a:normAutofit/>
          </a:bodyPr>
          <a:lstStyle/>
          <a:p>
            <a:pPr marL="0" indent="0">
              <a:buNone/>
            </a:pPr>
            <a:r>
              <a:rPr lang="fr-FR" sz="1700" dirty="0" smtClean="0">
                <a:latin typeface="Arial" panose="020B0604020202020204" pitchFamily="34" charset="0"/>
                <a:cs typeface="Arial" panose="020B0604020202020204" pitchFamily="34" charset="0"/>
              </a:rPr>
              <a:t>déplacer </a:t>
            </a:r>
            <a:r>
              <a:rPr lang="fr-FR" sz="1700" dirty="0">
                <a:latin typeface="Arial" panose="020B0604020202020204" pitchFamily="34" charset="0"/>
                <a:cs typeface="Arial" panose="020B0604020202020204" pitchFamily="34" charset="0"/>
              </a:rPr>
              <a:t>des disques de diamètres différents d'une tour de « départ » à une tour d'« arrivée » en passant par une tour « intermédiaire », et ceci en un minimum de coups, tout en respectant les règles suivantes :</a:t>
            </a:r>
          </a:p>
          <a:p>
            <a:r>
              <a:rPr lang="fr-FR" sz="1700" dirty="0">
                <a:latin typeface="Arial" panose="020B0604020202020204" pitchFamily="34" charset="0"/>
                <a:cs typeface="Arial" panose="020B0604020202020204" pitchFamily="34" charset="0"/>
              </a:rPr>
              <a:t>on ne peut déplacer plus d'un disque à la fois ;</a:t>
            </a:r>
          </a:p>
          <a:p>
            <a:r>
              <a:rPr lang="fr-FR" sz="1700" dirty="0">
                <a:latin typeface="Arial" panose="020B0604020202020204" pitchFamily="34" charset="0"/>
                <a:cs typeface="Arial" panose="020B0604020202020204" pitchFamily="34" charset="0"/>
              </a:rPr>
              <a:t>on ne peut placer un disque que sur un autre disque plus grand que lui ou sur un emplacement vide.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3573016"/>
            <a:ext cx="6480000" cy="2750226"/>
          </a:xfrm>
          <a:prstGeom prst="rect">
            <a:avLst/>
          </a:prstGeom>
        </p:spPr>
      </p:pic>
    </p:spTree>
    <p:extLst>
      <p:ext uri="{BB962C8B-B14F-4D97-AF65-F5344CB8AC3E}">
        <p14:creationId xmlns:p14="http://schemas.microsoft.com/office/powerpoint/2010/main" val="117940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Structures de données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fontScale="92500" lnSpcReduction="20000"/>
          </a:bodyPr>
          <a:lstStyle/>
          <a:p>
            <a:pPr marL="0" indent="0">
              <a:buNone/>
            </a:pPr>
            <a:r>
              <a:rPr lang="fr-FR" dirty="0" smtClean="0"/>
              <a:t>Les 2 structures de données les plus utiles :</a:t>
            </a:r>
          </a:p>
          <a:p>
            <a:r>
              <a:rPr lang="fr-FR" dirty="0" smtClean="0"/>
              <a:t>Listes</a:t>
            </a:r>
          </a:p>
          <a:p>
            <a:r>
              <a:rPr lang="fr-FR" dirty="0" smtClean="0"/>
              <a:t>Dictionnaires</a:t>
            </a:r>
          </a:p>
          <a:p>
            <a:pPr marL="0" indent="0">
              <a:buNone/>
            </a:pPr>
            <a:endParaRPr lang="fr-FR" dirty="0" smtClean="0"/>
          </a:p>
          <a:p>
            <a:pPr marL="0" indent="0">
              <a:buNone/>
            </a:pPr>
            <a:endParaRPr lang="fr-FR" dirty="0" smtClean="0"/>
          </a:p>
          <a:p>
            <a:pPr marL="0" indent="0">
              <a:buNone/>
            </a:pPr>
            <a:endParaRPr lang="fr-FR" dirty="0" smtClean="0"/>
          </a:p>
          <a:p>
            <a:pPr marL="0" indent="0">
              <a:buNone/>
            </a:pPr>
            <a:r>
              <a:rPr lang="fr-FR" dirty="0" smtClean="0"/>
              <a:t>Autres structures de données :</a:t>
            </a:r>
          </a:p>
          <a:p>
            <a:r>
              <a:rPr lang="fr-FR" dirty="0" err="1" smtClean="0"/>
              <a:t>Tuples</a:t>
            </a:r>
            <a:endParaRPr lang="fr-FR" dirty="0" smtClean="0"/>
          </a:p>
          <a:p>
            <a:r>
              <a:rPr lang="fr-FR" dirty="0" smtClean="0"/>
              <a:t>Set </a:t>
            </a:r>
            <a:endParaRPr lang="fr-FR" dirty="0"/>
          </a:p>
          <a:p>
            <a:endParaRPr lang="fr-FR" dirty="0"/>
          </a:p>
        </p:txBody>
      </p:sp>
    </p:spTree>
    <p:extLst>
      <p:ext uri="{BB962C8B-B14F-4D97-AF65-F5344CB8AC3E}">
        <p14:creationId xmlns:p14="http://schemas.microsoft.com/office/powerpoint/2010/main" val="292874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Quelques points clés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lstStyle/>
          <a:p>
            <a:r>
              <a:rPr lang="fr-FR" dirty="0" smtClean="0"/>
              <a:t>Distinction mutable/immutable</a:t>
            </a:r>
          </a:p>
          <a:p>
            <a:pPr lvl="1"/>
            <a:r>
              <a:rPr lang="fr-FR" dirty="0" smtClean="0"/>
              <a:t>Mutable = qu’on peut modifier. Ex : listes</a:t>
            </a:r>
          </a:p>
          <a:p>
            <a:pPr lvl="1"/>
            <a:r>
              <a:rPr lang="fr-FR" dirty="0" smtClean="0"/>
              <a:t>Immutable = qu’on ne peut pas modifier. Ex : strings et </a:t>
            </a:r>
            <a:r>
              <a:rPr lang="fr-FR" dirty="0" err="1" smtClean="0"/>
              <a:t>tuples</a:t>
            </a:r>
            <a:r>
              <a:rPr lang="fr-FR" dirty="0" smtClean="0"/>
              <a:t>.</a:t>
            </a:r>
          </a:p>
          <a:p>
            <a:r>
              <a:rPr lang="fr-FR" dirty="0" smtClean="0"/>
              <a:t>Références sur le même objet/copie</a:t>
            </a:r>
            <a:r>
              <a:rPr lang="fr-FR" dirty="0" smtClean="0"/>
              <a:t>.</a:t>
            </a:r>
          </a:p>
          <a:p>
            <a:r>
              <a:rPr lang="fr-FR" dirty="0" smtClean="0"/>
              <a:t>Installer de nouvelles librairies =&gt; dans la console anaconda </a:t>
            </a:r>
            <a:r>
              <a:rPr lang="fr-FR" dirty="0" err="1" smtClean="0"/>
              <a:t>pip</a:t>
            </a:r>
            <a:r>
              <a:rPr lang="fr-FR" dirty="0" smtClean="0"/>
              <a:t> </a:t>
            </a:r>
            <a:r>
              <a:rPr lang="fr-FR" dirty="0" err="1" smtClean="0"/>
              <a:t>install</a:t>
            </a:r>
            <a:r>
              <a:rPr lang="fr-FR" dirty="0" smtClean="0"/>
              <a:t> </a:t>
            </a:r>
            <a:r>
              <a:rPr lang="fr-FR" dirty="0" err="1" smtClean="0"/>
              <a:t>nomLibrairie</a:t>
            </a:r>
            <a:r>
              <a:rPr lang="fr-FR" dirty="0" smtClean="0"/>
              <a:t>.</a:t>
            </a:r>
            <a:endParaRPr lang="fr-FR" dirty="0"/>
          </a:p>
        </p:txBody>
      </p:sp>
    </p:spTree>
    <p:extLst>
      <p:ext uri="{BB962C8B-B14F-4D97-AF65-F5344CB8AC3E}">
        <p14:creationId xmlns:p14="http://schemas.microsoft.com/office/powerpoint/2010/main" val="60260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Documentation/commentaires</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p:txBody>
          <a:bodyPr>
            <a:normAutofit/>
          </a:bodyPr>
          <a:lstStyle/>
          <a:p>
            <a:r>
              <a:rPr lang="fr-FR" dirty="0" smtClean="0">
                <a:latin typeface="Arial" panose="020B0604020202020204" pitchFamily="34" charset="0"/>
                <a:cs typeface="Arial" panose="020B0604020202020204" pitchFamily="34" charset="0"/>
              </a:rPr>
              <a:t>Liste des méthodes d’un fichier =&gt; volet structure dans </a:t>
            </a:r>
            <a:r>
              <a:rPr lang="fr-FR" dirty="0" err="1" smtClean="0">
                <a:latin typeface="Arial" panose="020B0604020202020204" pitchFamily="34" charset="0"/>
                <a:cs typeface="Arial" panose="020B0604020202020204" pitchFamily="34" charset="0"/>
              </a:rPr>
              <a:t>spyder</a:t>
            </a:r>
            <a:r>
              <a:rPr lang="fr-FR" dirty="0" smtClean="0">
                <a:latin typeface="Arial" panose="020B0604020202020204" pitchFamily="34" charset="0"/>
                <a:cs typeface="Arial" panose="020B0604020202020204" pitchFamily="34" charset="0"/>
              </a:rPr>
              <a:t>.</a:t>
            </a:r>
          </a:p>
          <a:p>
            <a:r>
              <a:rPr lang="fr-FR" dirty="0" smtClean="0">
                <a:latin typeface="Arial" panose="020B0604020202020204" pitchFamily="34" charset="0"/>
                <a:cs typeface="Arial" panose="020B0604020202020204" pitchFamily="34" charset="0"/>
              </a:rPr>
              <a:t>Afficher la documentation d’une méthode =&gt; volet aide dans </a:t>
            </a:r>
            <a:r>
              <a:rPr lang="fr-FR" dirty="0" err="1" smtClean="0">
                <a:latin typeface="Arial" panose="020B0604020202020204" pitchFamily="34" charset="0"/>
                <a:cs typeface="Arial" panose="020B0604020202020204" pitchFamily="34" charset="0"/>
              </a:rPr>
              <a:t>spyder</a:t>
            </a:r>
            <a:r>
              <a:rPr lang="fr-FR" dirty="0" smtClean="0">
                <a:latin typeface="Arial" panose="020B0604020202020204" pitchFamily="34" charset="0"/>
                <a:cs typeface="Arial" panose="020B0604020202020204" pitchFamily="34" charset="0"/>
              </a:rPr>
              <a:t>.</a:t>
            </a:r>
          </a:p>
          <a:p>
            <a:pPr marL="0" indent="0">
              <a:buNone/>
            </a:pPr>
            <a:endParaRPr lang="fr-FR" dirty="0" smtClean="0">
              <a:latin typeface="Arial" panose="020B0604020202020204" pitchFamily="34" charset="0"/>
              <a:cs typeface="Arial" panose="020B0604020202020204" pitchFamily="34" charset="0"/>
            </a:endParaRPr>
          </a:p>
          <a:p>
            <a:pPr marL="0" indent="0">
              <a:buNone/>
            </a:pPr>
            <a:r>
              <a:rPr lang="fr-FR" dirty="0" smtClean="0">
                <a:latin typeface="Arial" panose="020B0604020202020204" pitchFamily="34" charset="0"/>
                <a:cs typeface="Arial" panose="020B0604020202020204" pitchFamily="34" charset="0"/>
              </a:rPr>
              <a:t>Ecrire des commentaires</a:t>
            </a:r>
          </a:p>
          <a:p>
            <a:endParaRPr lang="fr-FR" dirty="0" smtClean="0"/>
          </a:p>
          <a:p>
            <a:endParaRPr lang="fr-FR" dirty="0"/>
          </a:p>
        </p:txBody>
      </p:sp>
    </p:spTree>
    <p:extLst>
      <p:ext uri="{BB962C8B-B14F-4D97-AF65-F5344CB8AC3E}">
        <p14:creationId xmlns:p14="http://schemas.microsoft.com/office/powerpoint/2010/main" val="1570497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smtClean="0">
                <a:solidFill>
                  <a:srgbClr val="7030A0"/>
                </a:solidFill>
                <a:latin typeface="Arial" panose="020B0604020202020204" pitchFamily="34" charset="0"/>
                <a:cs typeface="Arial" panose="020B0604020202020204" pitchFamily="34" charset="0"/>
              </a:rPr>
              <a:t>Partie 3 : python pour le statisticien</a:t>
            </a:r>
            <a:endParaRPr lang="fr-FR" sz="32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59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err="1" smtClean="0">
                <a:latin typeface="Arial" panose="020B0604020202020204" pitchFamily="34" charset="0"/>
                <a:cs typeface="Arial" panose="020B0604020202020204" pitchFamily="34" charset="0"/>
              </a:rPr>
              <a:t>Slicing</a:t>
            </a:r>
            <a:r>
              <a:rPr lang="fr-FR" sz="3200" b="1" dirty="0" smtClean="0">
                <a:latin typeface="Arial" panose="020B0604020202020204" pitchFamily="34" charset="0"/>
                <a:cs typeface="Arial" panose="020B0604020202020204" pitchFamily="34" charset="0"/>
              </a:rPr>
              <a:t> avec </a:t>
            </a:r>
            <a:r>
              <a:rPr lang="fr-FR" sz="3200" b="1" dirty="0" err="1" smtClean="0">
                <a:latin typeface="Arial" panose="020B0604020202020204" pitchFamily="34" charset="0"/>
                <a:cs typeface="Arial" panose="020B0604020202020204" pitchFamily="34" charset="0"/>
              </a:rPr>
              <a:t>Numpy</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700808"/>
            <a:ext cx="3630626" cy="2952000"/>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052736"/>
            <a:ext cx="4570875" cy="5508000"/>
          </a:xfrm>
          <a:prstGeom prst="rect">
            <a:avLst/>
          </a:prstGeom>
        </p:spPr>
      </p:pic>
    </p:spTree>
    <p:extLst>
      <p:ext uri="{BB962C8B-B14F-4D97-AF65-F5344CB8AC3E}">
        <p14:creationId xmlns:p14="http://schemas.microsoft.com/office/powerpoint/2010/main" val="381397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b="1" dirty="0" smtClean="0">
                <a:solidFill>
                  <a:srgbClr val="7030A0"/>
                </a:solidFill>
                <a:latin typeface="Arial" panose="020B0604020202020204" pitchFamily="34" charset="0"/>
                <a:cs typeface="Arial" panose="020B0604020202020204" pitchFamily="34" charset="0"/>
              </a:rPr>
              <a:t>Partie 1 : Pourquoi s’intéresser </a:t>
            </a:r>
            <a:r>
              <a:rPr lang="fr-FR" b="1" dirty="0">
                <a:solidFill>
                  <a:srgbClr val="7030A0"/>
                </a:solidFill>
                <a:latin typeface="Arial" panose="020B0604020202020204" pitchFamily="34" charset="0"/>
                <a:cs typeface="Arial" panose="020B0604020202020204" pitchFamily="34" charset="0"/>
              </a:rPr>
              <a:t>à</a:t>
            </a:r>
            <a:r>
              <a:rPr lang="fr-FR" b="1" dirty="0" smtClean="0">
                <a:solidFill>
                  <a:srgbClr val="7030A0"/>
                </a:solidFill>
                <a:latin typeface="Arial" panose="020B0604020202020204" pitchFamily="34" charset="0"/>
                <a:cs typeface="Arial" panose="020B0604020202020204" pitchFamily="34" charset="0"/>
              </a:rPr>
              <a:t> Python?</a:t>
            </a:r>
            <a:endParaRPr lang="fr-FR"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28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355901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711316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24583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smtClean="0">
                <a:solidFill>
                  <a:srgbClr val="7030A0"/>
                </a:solidFill>
                <a:latin typeface="Arial" panose="020B0604020202020204" pitchFamily="34" charset="0"/>
                <a:cs typeface="Arial" panose="020B0604020202020204" pitchFamily="34" charset="0"/>
              </a:rPr>
              <a:t>Partie 4 : python pour le reste de la data science</a:t>
            </a:r>
            <a:endParaRPr lang="fr-FR" sz="32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445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3573502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fr-FR" sz="3200" b="1" dirty="0" smtClean="0">
                <a:solidFill>
                  <a:srgbClr val="7030A0"/>
                </a:solidFill>
                <a:latin typeface="Arial" panose="020B0604020202020204" pitchFamily="34" charset="0"/>
                <a:cs typeface="Arial" panose="020B0604020202020204" pitchFamily="34" charset="0"/>
              </a:rPr>
              <a:t>Partie 5 : sujets transverses</a:t>
            </a:r>
            <a:endParaRPr lang="fr-FR" sz="3200" b="1" dirty="0">
              <a:solidFill>
                <a:srgbClr val="7030A0"/>
              </a:solidFill>
              <a:latin typeface="Arial" panose="020B0604020202020204" pitchFamily="34" charset="0"/>
              <a:cs typeface="Arial" panose="020B0604020202020204" pitchFamily="34" charset="0"/>
            </a:endParaRPr>
          </a:p>
        </p:txBody>
      </p:sp>
      <p:sp>
        <p:nvSpPr>
          <p:cNvPr id="5" name="Sous-titre 4"/>
          <p:cNvSpPr>
            <a:spLocks noGrp="1"/>
          </p:cNvSpPr>
          <p:nvPr>
            <p:ph type="subTitle" idx="1"/>
          </p:nvPr>
        </p:nvSpPr>
        <p:spPr/>
        <p:txBody>
          <a:bodyPr/>
          <a:lstStyle/>
          <a:p>
            <a:endParaRPr lang="fr-FR"/>
          </a:p>
        </p:txBody>
      </p:sp>
    </p:spTree>
    <p:extLst>
      <p:ext uri="{BB962C8B-B14F-4D97-AF65-F5344CB8AC3E}">
        <p14:creationId xmlns:p14="http://schemas.microsoft.com/office/powerpoint/2010/main" val="1486631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Performances</a:t>
            </a:r>
          </a:p>
          <a:p>
            <a:r>
              <a:rPr lang="fr-FR" dirty="0" err="1" smtClean="0"/>
              <a:t>Parallélisation</a:t>
            </a:r>
            <a:endParaRPr lang="fr-FR" dirty="0" smtClean="0"/>
          </a:p>
          <a:p>
            <a:r>
              <a:rPr lang="fr-FR" dirty="0" smtClean="0"/>
              <a:t>Tests unitaires</a:t>
            </a:r>
          </a:p>
          <a:p>
            <a:r>
              <a:rPr lang="fr-FR" dirty="0" smtClean="0"/>
              <a:t>Gestionnaire de code (</a:t>
            </a:r>
            <a:r>
              <a:rPr lang="fr-FR" dirty="0" err="1" smtClean="0"/>
              <a:t>Git,github</a:t>
            </a:r>
            <a:r>
              <a:rPr lang="fr-FR" dirty="0" smtClean="0"/>
              <a:t>, et </a:t>
            </a:r>
            <a:r>
              <a:rPr lang="fr-FR" dirty="0" err="1" smtClean="0"/>
              <a:t>github</a:t>
            </a:r>
            <a:r>
              <a:rPr lang="fr-FR" dirty="0" smtClean="0"/>
              <a:t> desktop).</a:t>
            </a:r>
            <a:endParaRPr lang="fr-FR" dirty="0"/>
          </a:p>
        </p:txBody>
      </p:sp>
    </p:spTree>
    <p:extLst>
      <p:ext uri="{BB962C8B-B14F-4D97-AF65-F5344CB8AC3E}">
        <p14:creationId xmlns:p14="http://schemas.microsoft.com/office/powerpoint/2010/main" val="1835865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548680"/>
            <a:ext cx="8280000" cy="5703019"/>
          </a:xfrm>
          <a:prstGeom prst="rect">
            <a:avLst/>
          </a:prstGeom>
        </p:spPr>
      </p:pic>
    </p:spTree>
    <p:extLst>
      <p:ext uri="{BB962C8B-B14F-4D97-AF65-F5344CB8AC3E}">
        <p14:creationId xmlns:p14="http://schemas.microsoft.com/office/powerpoint/2010/main" val="3929412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22114"/>
          </a:xfrm>
        </p:spPr>
        <p:txBody>
          <a:bodyPr>
            <a:normAutofit/>
          </a:bodyPr>
          <a:lstStyle/>
          <a:p>
            <a:r>
              <a:rPr lang="fr-FR" sz="3200" b="1" dirty="0" smtClean="0">
                <a:latin typeface="Arial" panose="020B0604020202020204" pitchFamily="34" charset="0"/>
                <a:cs typeface="Arial" panose="020B0604020202020204" pitchFamily="34" charset="0"/>
              </a:rPr>
              <a:t>Pourquoi s’intéresser à Python?</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980728"/>
            <a:ext cx="8435280" cy="5877272"/>
          </a:xfrm>
        </p:spPr>
        <p:txBody>
          <a:bodyPr>
            <a:normAutofit fontScale="85000" lnSpcReduction="20000"/>
          </a:bodyPr>
          <a:lstStyle/>
          <a:p>
            <a:r>
              <a:rPr lang="fr-FR" sz="2800" b="1" dirty="0" smtClean="0">
                <a:latin typeface="Arial" panose="020B0604020202020204" pitchFamily="34" charset="0"/>
                <a:cs typeface="Arial" panose="020B0604020202020204" pitchFamily="34" charset="0"/>
              </a:rPr>
              <a:t>Index TIOBE </a:t>
            </a:r>
          </a:p>
          <a:p>
            <a:pPr lvl="1"/>
            <a:r>
              <a:rPr lang="fr-FR" sz="2100" dirty="0" smtClean="0">
                <a:latin typeface="Arial" panose="020B0604020202020204" pitchFamily="34" charset="0"/>
                <a:cs typeface="Arial" panose="020B0604020202020204" pitchFamily="34" charset="0"/>
              </a:rPr>
              <a:t>Python en 3</a:t>
            </a:r>
            <a:r>
              <a:rPr lang="fr-FR" sz="2100" baseline="30000" dirty="0" smtClean="0">
                <a:latin typeface="Arial" panose="020B0604020202020204" pitchFamily="34" charset="0"/>
                <a:cs typeface="Arial" panose="020B0604020202020204" pitchFamily="34" charset="0"/>
              </a:rPr>
              <a:t>e</a:t>
            </a:r>
            <a:r>
              <a:rPr lang="fr-FR" sz="2100" dirty="0" smtClean="0">
                <a:latin typeface="Arial" panose="020B0604020202020204" pitchFamily="34" charset="0"/>
                <a:cs typeface="Arial" panose="020B0604020202020204" pitchFamily="34" charset="0"/>
              </a:rPr>
              <a:t> place (derrière java et C)</a:t>
            </a:r>
          </a:p>
          <a:p>
            <a:pPr lvl="1"/>
            <a:r>
              <a:rPr lang="fr-FR" sz="2100" dirty="0">
                <a:latin typeface="Arial" panose="020B0604020202020204" pitchFamily="34" charset="0"/>
                <a:cs typeface="Arial" panose="020B0604020202020204" pitchFamily="34" charset="0"/>
              </a:rPr>
              <a:t>Python langage de l'année </a:t>
            </a:r>
            <a:r>
              <a:rPr lang="fr-FR" sz="2100" dirty="0" smtClean="0">
                <a:latin typeface="Arial" panose="020B0604020202020204" pitchFamily="34" charset="0"/>
                <a:cs typeface="Arial" panose="020B0604020202020204" pitchFamily="34" charset="0"/>
              </a:rPr>
              <a:t>2018</a:t>
            </a:r>
            <a:r>
              <a:rPr lang="fr-FR" sz="2100" dirty="0">
                <a:latin typeface="Arial" panose="020B0604020202020204" pitchFamily="34" charset="0"/>
                <a:cs typeface="Arial" panose="020B0604020202020204" pitchFamily="34" charset="0"/>
              </a:rPr>
              <a:t> </a:t>
            </a:r>
            <a:r>
              <a:rPr lang="fr-FR" sz="2100" dirty="0" smtClean="0">
                <a:latin typeface="Arial" panose="020B0604020202020204" pitchFamily="34" charset="0"/>
                <a:cs typeface="Arial" panose="020B0604020202020204" pitchFamily="34" charset="0"/>
              </a:rPr>
              <a:t>: </a:t>
            </a:r>
            <a:r>
              <a:rPr lang="fr-FR" sz="2100" i="1" dirty="0">
                <a:latin typeface="Arial" panose="020B0604020202020204" pitchFamily="34" charset="0"/>
                <a:cs typeface="Arial" panose="020B0604020202020204" pitchFamily="34" charset="0"/>
              </a:rPr>
              <a:t>a gagné le plus de points de classement en 2018 par rapport à tous les autres </a:t>
            </a:r>
            <a:r>
              <a:rPr lang="fr-FR" sz="2100" i="1" dirty="0" smtClean="0">
                <a:latin typeface="Arial" panose="020B0604020202020204" pitchFamily="34" charset="0"/>
                <a:cs typeface="Arial" panose="020B0604020202020204" pitchFamily="34" charset="0"/>
              </a:rPr>
              <a:t>langages</a:t>
            </a:r>
          </a:p>
          <a:p>
            <a:pPr lvl="1"/>
            <a:r>
              <a:rPr lang="fr-FR" sz="2100" dirty="0" smtClean="0">
                <a:latin typeface="Arial" panose="020B0604020202020204" pitchFamily="34" charset="0"/>
                <a:cs typeface="Arial" panose="020B0604020202020204" pitchFamily="34" charset="0"/>
              </a:rPr>
              <a:t>« Depuis </a:t>
            </a:r>
            <a:r>
              <a:rPr lang="fr-FR" sz="2100" dirty="0">
                <a:latin typeface="Arial" panose="020B0604020202020204" pitchFamily="34" charset="0"/>
                <a:cs typeface="Arial" panose="020B0604020202020204" pitchFamily="34" charset="0"/>
              </a:rPr>
              <a:t>près de 20 ans, C, C ++ et Java figurent systématiquement dans le top 3, loin devant le reste du peloton. Python rejoint ces 3 langages maintenant. De nos jours, c’est le langage le plus enseigné dans les universités. Il est numéro un dans le domaine statistique, numéro un en programmation d’IA, numéro un en rédaction de scripts et numéro un en tests de système d’écriture. En outre, Python est également un chef de file de la programmation Web et de l’informatique </a:t>
            </a:r>
            <a:r>
              <a:rPr lang="fr-FR" sz="2100" dirty="0" smtClean="0">
                <a:latin typeface="Arial" panose="020B0604020202020204" pitchFamily="34" charset="0"/>
                <a:cs typeface="Arial" panose="020B0604020202020204" pitchFamily="34" charset="0"/>
              </a:rPr>
              <a:t>scientifique ».</a:t>
            </a:r>
          </a:p>
          <a:p>
            <a:r>
              <a:rPr lang="fr-FR" sz="2800" b="1" dirty="0" smtClean="0">
                <a:latin typeface="Arial" panose="020B0604020202020204" pitchFamily="34" charset="0"/>
                <a:cs typeface="Arial" panose="020B0604020202020204" pitchFamily="34" charset="0"/>
              </a:rPr>
              <a:t>Classement Institute of </a:t>
            </a:r>
            <a:r>
              <a:rPr lang="fr-FR" sz="2800" b="1" dirty="0" err="1" smtClean="0">
                <a:latin typeface="Arial" panose="020B0604020202020204" pitchFamily="34" charset="0"/>
                <a:cs typeface="Arial" panose="020B0604020202020204" pitchFamily="34" charset="0"/>
              </a:rPr>
              <a:t>Electrical</a:t>
            </a:r>
            <a:r>
              <a:rPr lang="fr-FR" sz="2800" b="1" dirty="0" smtClean="0">
                <a:latin typeface="Arial" panose="020B0604020202020204" pitchFamily="34" charset="0"/>
                <a:cs typeface="Arial" panose="020B0604020202020204" pitchFamily="34" charset="0"/>
              </a:rPr>
              <a:t> and Electronics </a:t>
            </a:r>
            <a:r>
              <a:rPr lang="fr-FR" sz="2800" b="1" dirty="0" err="1" smtClean="0">
                <a:latin typeface="Arial" panose="020B0604020202020204" pitchFamily="34" charset="0"/>
                <a:cs typeface="Arial" panose="020B0604020202020204" pitchFamily="34" charset="0"/>
              </a:rPr>
              <a:t>Engineers</a:t>
            </a:r>
            <a:r>
              <a:rPr lang="fr-FR" sz="2800" b="1" dirty="0" smtClean="0">
                <a:latin typeface="Arial" panose="020B0604020202020204" pitchFamily="34" charset="0"/>
                <a:cs typeface="Arial" panose="020B0604020202020204" pitchFamily="34" charset="0"/>
              </a:rPr>
              <a:t>  : python 1</a:t>
            </a:r>
            <a:r>
              <a:rPr lang="fr-FR" sz="2800" b="1" baseline="30000" dirty="0" smtClean="0">
                <a:latin typeface="Arial" panose="020B0604020202020204" pitchFamily="34" charset="0"/>
                <a:cs typeface="Arial" panose="020B0604020202020204" pitchFamily="34" charset="0"/>
              </a:rPr>
              <a:t>er</a:t>
            </a:r>
            <a:r>
              <a:rPr lang="fr-FR" sz="2800" b="1" dirty="0" smtClean="0">
                <a:latin typeface="Arial" panose="020B0604020202020204" pitchFamily="34" charset="0"/>
                <a:cs typeface="Arial" panose="020B0604020202020204" pitchFamily="34" charset="0"/>
              </a:rPr>
              <a:t> (2017,2018)</a:t>
            </a:r>
          </a:p>
          <a:p>
            <a:r>
              <a:rPr lang="fr-FR" sz="2800" b="1" dirty="0">
                <a:latin typeface="Arial" panose="020B0604020202020204" pitchFamily="34" charset="0"/>
                <a:cs typeface="Arial" panose="020B0604020202020204" pitchFamily="34" charset="0"/>
              </a:rPr>
              <a:t>Enquête </a:t>
            </a:r>
            <a:r>
              <a:rPr lang="fr-FR" sz="2800" b="1" dirty="0" err="1" smtClean="0">
                <a:latin typeface="Arial" panose="020B0604020202020204" pitchFamily="34" charset="0"/>
                <a:cs typeface="Arial" panose="020B0604020202020204" pitchFamily="34" charset="0"/>
              </a:rPr>
              <a:t>stackoverflow</a:t>
            </a:r>
            <a:r>
              <a:rPr lang="fr-FR" sz="2800" b="1" dirty="0" smtClean="0">
                <a:latin typeface="Arial" panose="020B0604020202020204" pitchFamily="34" charset="0"/>
                <a:cs typeface="Arial" panose="020B0604020202020204" pitchFamily="34" charset="0"/>
              </a:rPr>
              <a:t> 2018</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Python is the most wanted language for the second year in a row</a:t>
            </a:r>
            <a:r>
              <a:rPr lang="fr-FR" sz="2100" i="1" dirty="0">
                <a:latin typeface="Arial" panose="020B0604020202020204" pitchFamily="34" charset="0"/>
                <a:cs typeface="Arial" panose="020B0604020202020204" pitchFamily="34" charset="0"/>
              </a:rPr>
              <a:t>»</a:t>
            </a:r>
          </a:p>
          <a:p>
            <a:pPr lvl="1"/>
            <a:r>
              <a:rPr lang="fr-FR" sz="2100"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Python has risen in the ranks, surpassing C# this year, much like it surpassed PHP last year. Python has a solid claim to being the fastest-growing major programming language.</a:t>
            </a:r>
            <a:r>
              <a:rPr lang="fr-FR" sz="2100" i="1" dirty="0">
                <a:latin typeface="Arial" panose="020B0604020202020204" pitchFamily="34" charset="0"/>
                <a:cs typeface="Arial" panose="020B0604020202020204" pitchFamily="34" charset="0"/>
              </a:rPr>
              <a:t> » </a:t>
            </a:r>
            <a:r>
              <a:rPr lang="fr-FR" sz="2100" dirty="0">
                <a:latin typeface="Arial" panose="020B0604020202020204" pitchFamily="34" charset="0"/>
                <a:cs typeface="Arial" panose="020B0604020202020204" pitchFamily="34" charset="0"/>
              </a:rPr>
              <a:t>Python est 2</a:t>
            </a:r>
            <a:r>
              <a:rPr lang="fr-FR" sz="2100" baseline="30000" dirty="0">
                <a:latin typeface="Arial" panose="020B0604020202020204" pitchFamily="34" charset="0"/>
                <a:cs typeface="Arial" panose="020B0604020202020204" pitchFamily="34" charset="0"/>
              </a:rPr>
              <a:t>e</a:t>
            </a:r>
            <a:r>
              <a:rPr lang="fr-FR" sz="2100" dirty="0">
                <a:latin typeface="Arial" panose="020B0604020202020204" pitchFamily="34" charset="0"/>
                <a:cs typeface="Arial" panose="020B0604020202020204" pitchFamily="34" charset="0"/>
              </a:rPr>
              <a:t> derrière </a:t>
            </a:r>
            <a:r>
              <a:rPr lang="fr-FR" sz="2100" dirty="0" smtClean="0">
                <a:latin typeface="Arial" panose="020B0604020202020204" pitchFamily="34" charset="0"/>
                <a:cs typeface="Arial" panose="020B0604020202020204" pitchFamily="34" charset="0"/>
              </a:rPr>
              <a:t>Java</a:t>
            </a:r>
            <a:endParaRPr lang="fr-FR" sz="2800" b="1" dirty="0" smtClean="0">
              <a:latin typeface="Arial" panose="020B0604020202020204" pitchFamily="34" charset="0"/>
              <a:cs typeface="Arial" panose="020B0604020202020204" pitchFamily="34" charset="0"/>
            </a:endParaRPr>
          </a:p>
          <a:p>
            <a:r>
              <a:rPr lang="fr-FR" sz="2800" b="1" dirty="0" smtClean="0">
                <a:latin typeface="Arial" panose="020B0604020202020204" pitchFamily="34" charset="0"/>
                <a:cs typeface="Arial" panose="020B0604020202020204" pitchFamily="34" charset="0"/>
              </a:rPr>
              <a:t>Documents de l’éducation nationale pour préparer la réforme du bac </a:t>
            </a:r>
            <a:r>
              <a:rPr lang="fr-FR" sz="2300" b="1" i="1" dirty="0" smtClean="0">
                <a:latin typeface="Arial" panose="020B0604020202020204" pitchFamily="34" charset="0"/>
                <a:cs typeface="Arial" panose="020B0604020202020204" pitchFamily="34" charset="0"/>
              </a:rPr>
              <a:t>« </a:t>
            </a:r>
            <a:r>
              <a:rPr lang="fr-FR" sz="2300" i="1" dirty="0">
                <a:latin typeface="Arial" panose="020B0604020202020204" pitchFamily="34" charset="0"/>
                <a:cs typeface="Arial" panose="020B0604020202020204" pitchFamily="34" charset="0"/>
              </a:rPr>
              <a:t>Au moment de la conception de ce programme, le langage choisi est Python version 3 </a:t>
            </a:r>
            <a:r>
              <a:rPr lang="fr-FR" sz="2300" i="1" dirty="0" smtClean="0">
                <a:latin typeface="Arial" panose="020B0604020202020204" pitchFamily="34" charset="0"/>
                <a:cs typeface="Arial" panose="020B0604020202020204" pitchFamily="34" charset="0"/>
              </a:rPr>
              <a:t> »</a:t>
            </a:r>
            <a:endParaRPr lang="fr-FR" sz="2300" b="1" i="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3488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712" y="1556792"/>
            <a:ext cx="4939502" cy="4525963"/>
          </a:xfrm>
        </p:spPr>
      </p:pic>
    </p:spTree>
    <p:extLst>
      <p:ext uri="{BB962C8B-B14F-4D97-AF65-F5344CB8AC3E}">
        <p14:creationId xmlns:p14="http://schemas.microsoft.com/office/powerpoint/2010/main" val="3180056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24744"/>
            <a:ext cx="8507288" cy="5001419"/>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SAS (</a:t>
            </a:r>
            <a:r>
              <a:rPr lang="fr-FR" sz="2000" dirty="0" smtClean="0">
                <a:latin typeface="Arial" panose="020B0604020202020204" pitchFamily="34" charset="0"/>
                <a:cs typeface="Arial" panose="020B0604020202020204" pitchFamily="34" charset="0"/>
              </a:rPr>
              <a:t>orange)</a:t>
            </a:r>
          </a:p>
          <a:p>
            <a:pPr marL="0" indent="0">
              <a:buNone/>
            </a:pPr>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204864"/>
            <a:ext cx="6686550" cy="4067175"/>
          </a:xfrm>
          <a:prstGeom prst="rect">
            <a:avLst/>
          </a:prstGeom>
        </p:spPr>
      </p:pic>
    </p:spTree>
    <p:extLst>
      <p:ext uri="{BB962C8B-B14F-4D97-AF65-F5344CB8AC3E}">
        <p14:creationId xmlns:p14="http://schemas.microsoft.com/office/powerpoint/2010/main" val="78702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Science Job Report 2017</a:t>
            </a:r>
            <a:endParaRPr lang="fr-FR" sz="3200" b="1" dirty="0">
              <a:latin typeface="Arial" panose="020B0604020202020204" pitchFamily="34" charset="0"/>
              <a:cs typeface="Arial" panose="020B0604020202020204" pitchFamily="34" charset="0"/>
            </a:endParaRPr>
          </a:p>
        </p:txBody>
      </p:sp>
      <p:sp>
        <p:nvSpPr>
          <p:cNvPr id="3" name="Espace réservé du contenu 2"/>
          <p:cNvSpPr>
            <a:spLocks noGrp="1"/>
          </p:cNvSpPr>
          <p:nvPr>
            <p:ph idx="1"/>
          </p:nvPr>
        </p:nvSpPr>
        <p:spPr>
          <a:xfrm>
            <a:off x="457200" y="1196752"/>
            <a:ext cx="8229600" cy="4929411"/>
          </a:xfrm>
        </p:spPr>
        <p:txBody>
          <a:bodyPr/>
          <a:lstStyle/>
          <a:p>
            <a:pPr marL="0" indent="0">
              <a:buNone/>
            </a:pPr>
            <a:r>
              <a:rPr lang="fr-FR" sz="2000" dirty="0">
                <a:latin typeface="Arial" panose="020B0604020202020204" pitchFamily="34" charset="0"/>
                <a:cs typeface="Arial" panose="020B0604020202020204" pitchFamily="34" charset="0"/>
              </a:rPr>
              <a:t>Les tendances des jobs de data science pour R (bleu) et Python (orange</a:t>
            </a:r>
            <a:r>
              <a:rPr lang="fr-FR" sz="2000" dirty="0" smtClean="0">
                <a:latin typeface="Arial" panose="020B0604020202020204" pitchFamily="34" charset="0"/>
                <a:cs typeface="Arial" panose="020B0604020202020204" pitchFamily="34" charset="0"/>
              </a:rPr>
              <a:t>)</a:t>
            </a:r>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276872"/>
            <a:ext cx="6810375" cy="4095750"/>
          </a:xfrm>
          <a:prstGeom prst="rect">
            <a:avLst/>
          </a:prstGeom>
        </p:spPr>
      </p:pic>
    </p:spTree>
    <p:extLst>
      <p:ext uri="{BB962C8B-B14F-4D97-AF65-F5344CB8AC3E}">
        <p14:creationId xmlns:p14="http://schemas.microsoft.com/office/powerpoint/2010/main" val="2417844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1052736"/>
            <a:ext cx="6120000" cy="4925859"/>
          </a:xfrm>
        </p:spPr>
      </p:pic>
    </p:spTree>
    <p:extLst>
      <p:ext uri="{BB962C8B-B14F-4D97-AF65-F5344CB8AC3E}">
        <p14:creationId xmlns:p14="http://schemas.microsoft.com/office/powerpoint/2010/main" val="2102443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latin typeface="Arial" panose="020B0604020202020204" pitchFamily="34" charset="0"/>
                <a:cs typeface="Arial" panose="020B0604020202020204" pitchFamily="34" charset="0"/>
              </a:rPr>
              <a:t>Sondage </a:t>
            </a:r>
            <a:r>
              <a:rPr lang="fr-FR" sz="3200" b="1" dirty="0" err="1" smtClean="0">
                <a:latin typeface="Arial" panose="020B0604020202020204" pitchFamily="34" charset="0"/>
                <a:cs typeface="Arial" panose="020B0604020202020204" pitchFamily="34" charset="0"/>
              </a:rPr>
              <a:t>burtch</a:t>
            </a:r>
            <a:r>
              <a:rPr lang="fr-FR" sz="3200" b="1" dirty="0" smtClean="0">
                <a:latin typeface="Arial" panose="020B0604020202020204" pitchFamily="34" charset="0"/>
                <a:cs typeface="Arial" panose="020B0604020202020204" pitchFamily="34" charset="0"/>
              </a:rPr>
              <a:t> </a:t>
            </a:r>
            <a:r>
              <a:rPr lang="fr-FR" sz="3200" b="1" dirty="0" err="1" smtClean="0">
                <a:latin typeface="Arial" panose="020B0604020202020204" pitchFamily="34" charset="0"/>
                <a:cs typeface="Arial" panose="020B0604020202020204" pitchFamily="34" charset="0"/>
              </a:rPr>
              <a:t>works</a:t>
            </a:r>
            <a:endParaRPr lang="fr-FR" sz="3200" b="1" dirty="0">
              <a:latin typeface="Arial" panose="020B0604020202020204" pitchFamily="34" charset="0"/>
              <a:cs typeface="Arial" panose="020B0604020202020204" pitchFamily="34" charset="0"/>
            </a:endParaRPr>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572000" cy="3571875"/>
          </a:xfr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850" y="3068960"/>
            <a:ext cx="5010150" cy="3486150"/>
          </a:xfrm>
          <a:prstGeom prst="rect">
            <a:avLst/>
          </a:prstGeom>
        </p:spPr>
      </p:pic>
    </p:spTree>
    <p:extLst>
      <p:ext uri="{BB962C8B-B14F-4D97-AF65-F5344CB8AC3E}">
        <p14:creationId xmlns:p14="http://schemas.microsoft.com/office/powerpoint/2010/main" val="3645167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latin typeface="Arial" panose="020B0604020202020204" pitchFamily="34" charset="0"/>
                <a:cs typeface="Arial" panose="020B0604020202020204" pitchFamily="34" charset="0"/>
              </a:rPr>
              <a:t>Pourquoi s’intéresser à Python?</a:t>
            </a:r>
            <a:endParaRPr lang="fr-FR" sz="3200" dirty="0"/>
          </a:p>
        </p:txBody>
      </p:sp>
      <p:sp>
        <p:nvSpPr>
          <p:cNvPr id="3" name="Espace réservé du contenu 2"/>
          <p:cNvSpPr>
            <a:spLocks noGrp="1"/>
          </p:cNvSpPr>
          <p:nvPr>
            <p:ph idx="1"/>
          </p:nvPr>
        </p:nvSpPr>
        <p:spPr/>
        <p:txBody>
          <a:bodyPr>
            <a:noAutofit/>
          </a:bodyPr>
          <a:lstStyle/>
          <a:p>
            <a:r>
              <a:rPr lang="fr-FR" sz="2400" dirty="0" smtClean="0">
                <a:latin typeface="Arial" panose="020B0604020202020204" pitchFamily="34" charset="0"/>
                <a:cs typeface="Arial" panose="020B0604020202020204" pitchFamily="34" charset="0"/>
              </a:rPr>
              <a:t>facile </a:t>
            </a:r>
            <a:r>
              <a:rPr lang="fr-FR" sz="2400" dirty="0">
                <a:latin typeface="Arial" panose="020B0604020202020204" pitchFamily="34" charset="0"/>
                <a:cs typeface="Arial" panose="020B0604020202020204" pitchFamily="34" charset="0"/>
              </a:rPr>
              <a:t>à </a:t>
            </a:r>
            <a:r>
              <a:rPr lang="fr-FR" sz="2400" dirty="0" smtClean="0">
                <a:latin typeface="Arial" panose="020B0604020202020204" pitchFamily="34" charset="0"/>
                <a:cs typeface="Arial" panose="020B0604020202020204" pitchFamily="34" charset="0"/>
              </a:rPr>
              <a:t>apprendre</a:t>
            </a:r>
          </a:p>
          <a:p>
            <a:r>
              <a:rPr lang="fr-FR" sz="2400" dirty="0" smtClean="0">
                <a:latin typeface="Arial" panose="020B0604020202020204" pitchFamily="34" charset="0"/>
                <a:cs typeface="Arial" panose="020B0604020202020204" pitchFamily="34" charset="0"/>
              </a:rPr>
              <a:t>à </a:t>
            </a:r>
            <a:r>
              <a:rPr lang="fr-FR" sz="2400" dirty="0">
                <a:latin typeface="Arial" panose="020B0604020202020204" pitchFamily="34" charset="0"/>
                <a:cs typeface="Arial" panose="020B0604020202020204" pitchFamily="34" charset="0"/>
              </a:rPr>
              <a:t>usage </a:t>
            </a:r>
            <a:r>
              <a:rPr lang="fr-FR" sz="2400" dirty="0" smtClean="0">
                <a:latin typeface="Arial" panose="020B0604020202020204" pitchFamily="34" charset="0"/>
                <a:cs typeface="Arial" panose="020B0604020202020204" pitchFamily="34" charset="0"/>
              </a:rPr>
              <a:t>général : développement « classique », </a:t>
            </a:r>
            <a:r>
              <a:rPr lang="fr-FR" sz="2400" dirty="0" err="1" smtClean="0">
                <a:latin typeface="Arial" panose="020B0604020202020204" pitchFamily="34" charset="0"/>
                <a:cs typeface="Arial" panose="020B0604020202020204" pitchFamily="34" charset="0"/>
              </a:rPr>
              <a:t>datascience</a:t>
            </a:r>
            <a:r>
              <a:rPr lang="fr-FR" sz="2400" dirty="0" smtClean="0">
                <a:latin typeface="Arial" panose="020B0604020202020204" pitchFamily="34" charset="0"/>
                <a:cs typeface="Arial" panose="020B0604020202020204" pitchFamily="34" charset="0"/>
              </a:rPr>
              <a:t>, embarqué, etc.</a:t>
            </a:r>
          </a:p>
          <a:p>
            <a:r>
              <a:rPr lang="fr-FR" sz="2400" dirty="0" smtClean="0">
                <a:latin typeface="Arial" panose="020B0604020202020204" pitchFamily="34" charset="0"/>
                <a:cs typeface="Arial" panose="020B0604020202020204" pitchFamily="34" charset="0"/>
              </a:rPr>
              <a:t>Peu verbeux</a:t>
            </a:r>
          </a:p>
          <a:p>
            <a:r>
              <a:rPr lang="fr-FR" sz="2400" dirty="0">
                <a:latin typeface="Arial" panose="020B0604020202020204" pitchFamily="34" charset="0"/>
                <a:cs typeface="Arial" panose="020B0604020202020204" pitchFamily="34" charset="0"/>
              </a:rPr>
              <a:t>Python dispose de l'un des gestionnaires de paquets les plus matures : </a:t>
            </a:r>
            <a:r>
              <a:rPr lang="fr-FR" sz="2400" dirty="0" err="1" smtClean="0">
                <a:latin typeface="Arial" panose="020B0604020202020204" pitchFamily="34" charset="0"/>
                <a:cs typeface="Arial" panose="020B0604020202020204" pitchFamily="34" charset="0"/>
              </a:rPr>
              <a:t>PyPI</a:t>
            </a:r>
            <a:endParaRPr lang="fr-FR" sz="2400" dirty="0" smtClean="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Python est multiplateforme et open </a:t>
            </a:r>
            <a:r>
              <a:rPr lang="fr-FR" sz="2400" dirty="0" smtClean="0">
                <a:latin typeface="Arial" panose="020B0604020202020204" pitchFamily="34" charset="0"/>
                <a:cs typeface="Arial" panose="020B0604020202020204" pitchFamily="34" charset="0"/>
              </a:rPr>
              <a:t>source</a:t>
            </a:r>
          </a:p>
          <a:p>
            <a:r>
              <a:rPr lang="fr-FR" sz="2400" dirty="0" smtClean="0">
                <a:latin typeface="Arial" panose="020B0604020202020204" pitchFamily="34" charset="0"/>
                <a:cs typeface="Arial" panose="020B0604020202020204" pitchFamily="34" charset="0"/>
              </a:rPr>
              <a:t>Documentation de qualité disponible (même des livres gratuits)</a:t>
            </a:r>
          </a:p>
          <a:p>
            <a:r>
              <a:rPr lang="fr-FR" sz="2400" dirty="0" smtClean="0">
                <a:latin typeface="Arial" panose="020B0604020202020204" pitchFamily="34" charset="0"/>
                <a:cs typeface="Arial" panose="020B0604020202020204" pitchFamily="34" charset="0"/>
              </a:rPr>
              <a:t>Communauté énorme donc aide rapide sur les </a:t>
            </a:r>
            <a:r>
              <a:rPr lang="fr-FR" sz="2400" dirty="0">
                <a:latin typeface="Arial" panose="020B0604020202020204" pitchFamily="34" charset="0"/>
                <a:cs typeface="Arial" panose="020B0604020202020204" pitchFamily="34" charset="0"/>
              </a:rPr>
              <a:t>forums (</a:t>
            </a:r>
            <a:r>
              <a:rPr lang="fr-FR" sz="2400" dirty="0">
                <a:latin typeface="Arial" panose="020B0604020202020204" pitchFamily="34" charset="0"/>
                <a:cs typeface="Arial" panose="020B0604020202020204" pitchFamily="34" charset="0"/>
                <a:hlinkClick r:id="rId2"/>
              </a:rPr>
              <a:t>https://stackoverflow.com</a:t>
            </a:r>
            <a:r>
              <a:rPr lang="fr-FR" sz="2400" dirty="0" smtClean="0">
                <a:latin typeface="Arial" panose="020B0604020202020204" pitchFamily="34" charset="0"/>
                <a:cs typeface="Arial" panose="020B0604020202020204" pitchFamily="34" charset="0"/>
                <a:hlinkClick r:id="rId2"/>
              </a:rPr>
              <a:t>/</a:t>
            </a:r>
            <a:r>
              <a:rPr lang="fr-FR" sz="24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1407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8921</TotalTime>
  <Words>354</Words>
  <Application>Microsoft Office PowerPoint</Application>
  <PresentationFormat>Affichage à l'écran (4:3)</PresentationFormat>
  <Paragraphs>78</Paragraphs>
  <Slides>27</Slides>
  <Notes>0</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Thème Office</vt:lpstr>
      <vt:lpstr>Alternatives à SAS :  Initiation à python</vt:lpstr>
      <vt:lpstr>Partie 1 : Pourquoi s’intéresser à Python?</vt:lpstr>
      <vt:lpstr>Pourquoi s’intéresser à Python?</vt:lpstr>
      <vt:lpstr>Data Science Job Report 2017</vt:lpstr>
      <vt:lpstr>Data Science Job Report 2017</vt:lpstr>
      <vt:lpstr>Data Science Job Report 2017</vt:lpstr>
      <vt:lpstr>Présentation PowerPoint</vt:lpstr>
      <vt:lpstr>Sondage burtch works</vt:lpstr>
      <vt:lpstr>Pourquoi s’intéresser à Python?</vt:lpstr>
      <vt:lpstr>Python pour la datascience : les principales librairies</vt:lpstr>
      <vt:lpstr>Partie 2 : les bases de Python</vt:lpstr>
      <vt:lpstr>Premiers pas</vt:lpstr>
      <vt:lpstr>Introduction à la PPO et aux fonctions</vt:lpstr>
      <vt:lpstr>Programmation récursive : illustration avec le problème des tours de Hanoi</vt:lpstr>
      <vt:lpstr>Structures de données</vt:lpstr>
      <vt:lpstr>Quelques points clés</vt:lpstr>
      <vt:lpstr>Documentation/commentaires</vt:lpstr>
      <vt:lpstr>Partie 3 : python pour le statisticien</vt:lpstr>
      <vt:lpstr>Slicing avec Numpy</vt:lpstr>
      <vt:lpstr>Présentation PowerPoint</vt:lpstr>
      <vt:lpstr>Présentation PowerPoint</vt:lpstr>
      <vt:lpstr>Présentation PowerPoint</vt:lpstr>
      <vt:lpstr>Partie 4 : python pour le reste de la data science</vt:lpstr>
      <vt:lpstr>Présentation PowerPoint</vt:lpstr>
      <vt:lpstr>Partie 5 : sujets transverses</vt:lpstr>
      <vt:lpstr>Présentation PowerPoint</vt:lpstr>
      <vt:lpstr>Présentation PowerPoint</vt:lpstr>
    </vt:vector>
  </TitlesOfParts>
  <Company>Ministere de l'Education Nationale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 linkage : méthodologie et résultats sur un cas concret</dc:title>
  <dc:creator>Administration centrale</dc:creator>
  <cp:lastModifiedBy>Administration centrale</cp:lastModifiedBy>
  <cp:revision>99</cp:revision>
  <dcterms:created xsi:type="dcterms:W3CDTF">2018-11-22T13:29:47Z</dcterms:created>
  <dcterms:modified xsi:type="dcterms:W3CDTF">2019-03-29T09:08:05Z</dcterms:modified>
</cp:coreProperties>
</file>