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7" r:id="rId3"/>
    <p:sldId id="281" r:id="rId4"/>
    <p:sldId id="282" r:id="rId5"/>
    <p:sldId id="283" r:id="rId6"/>
    <p:sldId id="284" r:id="rId7"/>
    <p:sldId id="285" r:id="rId8"/>
    <p:sldId id="286" r:id="rId9"/>
    <p:sldId id="292" r:id="rId10"/>
    <p:sldId id="265" r:id="rId11"/>
    <p:sldId id="273" r:id="rId12"/>
    <p:sldId id="269" r:id="rId13"/>
    <p:sldId id="274" r:id="rId14"/>
    <p:sldId id="270" r:id="rId15"/>
    <p:sldId id="275" r:id="rId16"/>
    <p:sldId id="277" r:id="rId17"/>
    <p:sldId id="267" r:id="rId18"/>
    <p:sldId id="290" r:id="rId19"/>
    <p:sldId id="291"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7" autoAdjust="0"/>
    <p:restoredTop sz="94660"/>
  </p:normalViewPr>
  <p:slideViewPr>
    <p:cSldViewPr snapToGrid="0">
      <p:cViewPr varScale="1">
        <p:scale>
          <a:sx n="74" d="100"/>
          <a:sy n="74" d="100"/>
        </p:scale>
        <p:origin x="5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11/15/2018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83337"/>
            <a:ext cx="9274002" cy="1639510"/>
          </a:xfrm>
        </p:spPr>
        <p:txBody>
          <a:bodyPr>
            <a:normAutofit fontScale="90000"/>
          </a:bodyPr>
          <a:lstStyle/>
          <a:p>
            <a:r>
              <a:rPr lang="en-ZA" sz="3100" dirty="0">
                <a:solidFill>
                  <a:schemeClr val="tx1">
                    <a:lumMod val="65000"/>
                    <a:lumOff val="35000"/>
                  </a:schemeClr>
                </a:solidFill>
                <a:latin typeface="Times New Roman" panose="02020603050405020304" pitchFamily="18" charset="0"/>
                <a:cs typeface="Times New Roman" panose="02020603050405020304" pitchFamily="18" charset="0"/>
              </a:rPr>
              <a:t>Comparison of the performance </a:t>
            </a:r>
            <a:r>
              <a:rPr lang="en-ZA" sz="3100" dirty="0" smtClean="0">
                <a:solidFill>
                  <a:schemeClr val="tx1">
                    <a:lumMod val="65000"/>
                    <a:lumOff val="35000"/>
                  </a:schemeClr>
                </a:solidFill>
                <a:latin typeface="Times New Roman" panose="02020603050405020304" pitchFamily="18" charset="0"/>
                <a:cs typeface="Times New Roman" panose="02020603050405020304" pitchFamily="18" charset="0"/>
              </a:rPr>
              <a:t>of </a:t>
            </a:r>
            <a:r>
              <a:rPr lang="en-ZA" sz="3100" dirty="0">
                <a:solidFill>
                  <a:schemeClr val="tx1">
                    <a:lumMod val="65000"/>
                    <a:lumOff val="35000"/>
                  </a:schemeClr>
                </a:solidFill>
                <a:latin typeface="Times New Roman" panose="02020603050405020304" pitchFamily="18" charset="0"/>
                <a:cs typeface="Times New Roman" panose="02020603050405020304" pitchFamily="18" charset="0"/>
              </a:rPr>
              <a:t>learning algorithms for verification of phishing uniform resource locator (URLs) using machine </a:t>
            </a:r>
            <a:r>
              <a:rPr lang="en-ZA" sz="3100" dirty="0" smtClean="0">
                <a:solidFill>
                  <a:schemeClr val="tx1">
                    <a:lumMod val="65000"/>
                    <a:lumOff val="35000"/>
                  </a:schemeClr>
                </a:solidFill>
                <a:latin typeface="Times New Roman" panose="02020603050405020304" pitchFamily="18" charset="0"/>
                <a:cs typeface="Times New Roman" panose="02020603050405020304" pitchFamily="18" charset="0"/>
              </a:rPr>
              <a:t>learning.</a:t>
            </a:r>
            <a:r>
              <a:rPr lang="en-ZA" sz="3200" dirty="0">
                <a:solidFill>
                  <a:schemeClr val="tx1"/>
                </a:solidFill>
                <a:latin typeface="Times New Roman" panose="02020603050405020304" pitchFamily="18" charset="0"/>
                <a:cs typeface="Times New Roman" panose="02020603050405020304" pitchFamily="18" charset="0"/>
              </a:rPr>
              <a:t/>
            </a:r>
            <a:br>
              <a:rPr lang="en-ZA" sz="3200" dirty="0">
                <a:solidFill>
                  <a:schemeClr val="tx1"/>
                </a:solidFill>
                <a:latin typeface="Times New Roman" panose="02020603050405020304" pitchFamily="18" charset="0"/>
                <a:cs typeface="Times New Roman" panose="02020603050405020304" pitchFamily="18" charset="0"/>
              </a:rPr>
            </a:br>
            <a:endParaRPr lang="en-ZA" dirty="0">
              <a:solidFill>
                <a:schemeClr val="tx1"/>
              </a:solidFill>
            </a:endParaRPr>
          </a:p>
        </p:txBody>
      </p:sp>
      <p:sp>
        <p:nvSpPr>
          <p:cNvPr id="3" name="Content Placeholder 2"/>
          <p:cNvSpPr>
            <a:spLocks noGrp="1"/>
          </p:cNvSpPr>
          <p:nvPr>
            <p:ph idx="1"/>
          </p:nvPr>
        </p:nvSpPr>
        <p:spPr>
          <a:xfrm>
            <a:off x="677334" y="2041451"/>
            <a:ext cx="8596668" cy="4657061"/>
          </a:xfrm>
        </p:spPr>
        <p:txBody>
          <a:bodyPr>
            <a:normAutofit/>
          </a:bodyPr>
          <a:lstStyle/>
          <a:p>
            <a:pPr marL="0" indent="0" algn="ctr">
              <a:buNone/>
            </a:pPr>
            <a:r>
              <a:rPr lang="en-ZA" sz="2400" dirty="0" smtClean="0">
                <a:solidFill>
                  <a:schemeClr val="tx1">
                    <a:lumMod val="65000"/>
                    <a:lumOff val="35000"/>
                  </a:schemeClr>
                </a:solidFill>
                <a:latin typeface="Times New Roman" panose="02020603050405020304" pitchFamily="18" charset="0"/>
                <a:cs typeface="Times New Roman" panose="02020603050405020304" pitchFamily="18" charset="0"/>
              </a:rPr>
              <a:t>By: Loide M </a:t>
            </a:r>
            <a:r>
              <a:rPr lang="en-ZA" sz="2400" dirty="0">
                <a:solidFill>
                  <a:schemeClr val="tx1">
                    <a:lumMod val="65000"/>
                    <a:lumOff val="35000"/>
                  </a:schemeClr>
                </a:solidFill>
                <a:latin typeface="Times New Roman" panose="02020603050405020304" pitchFamily="18" charset="0"/>
                <a:cs typeface="Times New Roman" panose="02020603050405020304" pitchFamily="18" charset="0"/>
              </a:rPr>
              <a:t> Kephas </a:t>
            </a:r>
            <a:endParaRPr lang="en-ZA" sz="2400" dirty="0" smtClean="0">
              <a:solidFill>
                <a:schemeClr val="tx1">
                  <a:lumMod val="65000"/>
                  <a:lumOff val="35000"/>
                </a:schemeClr>
              </a:solidFill>
              <a:latin typeface="Times New Roman" panose="02020603050405020304" pitchFamily="18" charset="0"/>
              <a:cs typeface="Times New Roman" panose="02020603050405020304" pitchFamily="18" charset="0"/>
            </a:endParaRPr>
          </a:p>
          <a:p>
            <a:pPr marL="0" indent="0" algn="ctr">
              <a:buNone/>
            </a:pPr>
            <a:r>
              <a:rPr lang="en-ZA" sz="2400" dirty="0" smtClean="0">
                <a:solidFill>
                  <a:schemeClr val="tx1">
                    <a:lumMod val="65000"/>
                    <a:lumOff val="35000"/>
                  </a:schemeClr>
                </a:solidFill>
                <a:latin typeface="Times New Roman" panose="02020603050405020304" pitchFamily="18" charset="0"/>
                <a:cs typeface="Times New Roman" panose="02020603050405020304" pitchFamily="18" charset="0"/>
              </a:rPr>
              <a:t>Student Number:201401571</a:t>
            </a:r>
          </a:p>
          <a:p>
            <a:pPr marL="0" indent="0" algn="ctr">
              <a:buNone/>
            </a:pPr>
            <a:r>
              <a:rPr lang="en-ZA" sz="2400" dirty="0" smtClean="0">
                <a:solidFill>
                  <a:schemeClr val="tx1">
                    <a:lumMod val="65000"/>
                    <a:lumOff val="35000"/>
                  </a:schemeClr>
                </a:solidFill>
                <a:latin typeface="Times New Roman" panose="02020603050405020304" pitchFamily="18" charset="0"/>
                <a:cs typeface="Times New Roman" panose="02020603050405020304" pitchFamily="18" charset="0"/>
              </a:rPr>
              <a:t>Faculty </a:t>
            </a:r>
            <a:r>
              <a:rPr lang="en-ZA" sz="2400" dirty="0" smtClean="0">
                <a:solidFill>
                  <a:schemeClr val="tx1">
                    <a:lumMod val="65000"/>
                    <a:lumOff val="35000"/>
                  </a:schemeClr>
                </a:solidFill>
                <a:latin typeface="Times New Roman" panose="02020603050405020304" pitchFamily="18" charset="0"/>
                <a:cs typeface="Times New Roman" panose="02020603050405020304" pitchFamily="18" charset="0"/>
              </a:rPr>
              <a:t>of </a:t>
            </a:r>
            <a:r>
              <a:rPr lang="en-ZA" sz="2400" dirty="0" smtClean="0">
                <a:solidFill>
                  <a:schemeClr val="tx1">
                    <a:lumMod val="65000"/>
                    <a:lumOff val="35000"/>
                  </a:schemeClr>
                </a:solidFill>
                <a:latin typeface="Times New Roman" panose="02020603050405020304" pitchFamily="18" charset="0"/>
                <a:cs typeface="Times New Roman" panose="02020603050405020304" pitchFamily="18" charset="0"/>
              </a:rPr>
              <a:t>Science</a:t>
            </a:r>
          </a:p>
          <a:p>
            <a:pPr marL="0" indent="0" algn="ctr">
              <a:buNone/>
            </a:pPr>
            <a:r>
              <a:rPr lang="en-ZA" sz="2400" dirty="0">
                <a:solidFill>
                  <a:schemeClr val="tx1">
                    <a:lumMod val="65000"/>
                    <a:lumOff val="35000"/>
                  </a:schemeClr>
                </a:solidFill>
                <a:latin typeface="Times New Roman" panose="02020603050405020304" pitchFamily="18" charset="0"/>
                <a:cs typeface="Times New Roman" panose="02020603050405020304" pitchFamily="18" charset="0"/>
              </a:rPr>
              <a:t>School of </a:t>
            </a:r>
            <a:r>
              <a:rPr lang="en-ZA" sz="2400" dirty="0" smtClean="0">
                <a:solidFill>
                  <a:schemeClr val="tx1">
                    <a:lumMod val="65000"/>
                    <a:lumOff val="35000"/>
                  </a:schemeClr>
                </a:solidFill>
                <a:latin typeface="Times New Roman" panose="02020603050405020304" pitchFamily="18" charset="0"/>
                <a:cs typeface="Times New Roman" panose="02020603050405020304" pitchFamily="18" charset="0"/>
              </a:rPr>
              <a:t>computing</a:t>
            </a:r>
            <a:endParaRPr lang="en-ZA" sz="2400" dirty="0" smtClean="0">
              <a:solidFill>
                <a:schemeClr val="tx1">
                  <a:lumMod val="65000"/>
                  <a:lumOff val="35000"/>
                </a:schemeClr>
              </a:solidFill>
              <a:latin typeface="Times New Roman" panose="02020603050405020304" pitchFamily="18" charset="0"/>
              <a:cs typeface="Times New Roman" panose="02020603050405020304" pitchFamily="18" charset="0"/>
            </a:endParaRPr>
          </a:p>
          <a:p>
            <a:pPr marL="0" indent="0" algn="ctr">
              <a:buNone/>
            </a:pPr>
            <a:r>
              <a:rPr lang="en-ZA" sz="2400" dirty="0" smtClean="0">
                <a:solidFill>
                  <a:schemeClr val="tx1">
                    <a:lumMod val="65000"/>
                    <a:lumOff val="35000"/>
                  </a:schemeClr>
                </a:solidFill>
                <a:latin typeface="Times New Roman" panose="02020603050405020304" pitchFamily="18" charset="0"/>
                <a:cs typeface="Times New Roman" panose="02020603050405020304" pitchFamily="18" charset="0"/>
              </a:rPr>
              <a:t>Main </a:t>
            </a:r>
            <a:r>
              <a:rPr lang="en-ZA" sz="2400" dirty="0" smtClean="0">
                <a:solidFill>
                  <a:schemeClr val="tx1">
                    <a:lumMod val="65000"/>
                    <a:lumOff val="35000"/>
                  </a:schemeClr>
                </a:solidFill>
                <a:latin typeface="Times New Roman" panose="02020603050405020304" pitchFamily="18" charset="0"/>
                <a:cs typeface="Times New Roman" panose="02020603050405020304" pitchFamily="18" charset="0"/>
              </a:rPr>
              <a:t>supervisor: Mr. G. T. Nhinda</a:t>
            </a:r>
          </a:p>
          <a:p>
            <a:pPr marL="0" indent="0" algn="ctr">
              <a:buNone/>
            </a:pPr>
            <a:r>
              <a:rPr lang="en-ZA" sz="2400" dirty="0" smtClean="0">
                <a:solidFill>
                  <a:schemeClr val="tx1">
                    <a:lumMod val="65000"/>
                    <a:lumOff val="35000"/>
                  </a:schemeClr>
                </a:solidFill>
                <a:latin typeface="Times New Roman" panose="02020603050405020304" pitchFamily="18" charset="0"/>
                <a:cs typeface="Times New Roman" panose="02020603050405020304" pitchFamily="18" charset="0"/>
              </a:rPr>
              <a:t>Co-supervisor: Dr. N. Suresh</a:t>
            </a:r>
          </a:p>
          <a:p>
            <a:pPr marL="0" indent="0" algn="ctr">
              <a:buNone/>
            </a:pPr>
            <a:endParaRPr lang="en-ZA" dirty="0" smtClean="0">
              <a:solidFill>
                <a:schemeClr val="tx1"/>
              </a:solidFill>
            </a:endParaRPr>
          </a:p>
        </p:txBody>
      </p:sp>
    </p:spTree>
    <p:extLst>
      <p:ext uri="{BB962C8B-B14F-4D97-AF65-F5344CB8AC3E}">
        <p14:creationId xmlns:p14="http://schemas.microsoft.com/office/powerpoint/2010/main" val="5295897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5256"/>
          </a:xfrm>
        </p:spPr>
        <p:txBody>
          <a:bodyPr>
            <a:normAutofit fontScale="90000"/>
          </a:bodyPr>
          <a:lstStyle/>
          <a:p>
            <a:r>
              <a:rPr lang="en-ZA" dirty="0">
                <a:latin typeface="Times New Roman" panose="02020603050405020304" pitchFamily="18" charset="0"/>
                <a:cs typeface="Times New Roman" panose="02020603050405020304" pitchFamily="18" charset="0"/>
              </a:rPr>
              <a:t>Prototype models training and testing </a:t>
            </a:r>
            <a:r>
              <a:rPr lang="en-ZA" dirty="0" smtClean="0">
                <a:latin typeface="Times New Roman" panose="02020603050405020304" pitchFamily="18" charset="0"/>
                <a:cs typeface="Times New Roman" panose="02020603050405020304" pitchFamily="18" charset="0"/>
              </a:rPr>
              <a:t>results</a:t>
            </a:r>
            <a:r>
              <a:rPr lang="en-ZA" dirty="0" smtClean="0">
                <a:solidFill>
                  <a:schemeClr val="tx1"/>
                </a:solidFill>
                <a:latin typeface="Times New Roman" panose="02020603050405020304" pitchFamily="18" charset="0"/>
                <a:cs typeface="Times New Roman" panose="02020603050405020304" pitchFamily="18" charset="0"/>
              </a:rPr>
              <a:t/>
            </a:r>
            <a:br>
              <a:rPr lang="en-ZA" dirty="0" smtClean="0">
                <a:solidFill>
                  <a:schemeClr val="tx1"/>
                </a:solidFill>
                <a:latin typeface="Times New Roman" panose="02020603050405020304" pitchFamily="18" charset="0"/>
                <a:cs typeface="Times New Roman" panose="02020603050405020304" pitchFamily="18" charset="0"/>
              </a:rPr>
            </a:br>
            <a:r>
              <a:rPr lang="en-ZA" dirty="0" smtClean="0">
                <a:solidFill>
                  <a:schemeClr val="tx1"/>
                </a:solidFill>
                <a:latin typeface="Times New Roman" panose="02020603050405020304" pitchFamily="18" charset="0"/>
                <a:cs typeface="Times New Roman" panose="02020603050405020304" pitchFamily="18" charset="0"/>
              </a:rPr>
              <a:t/>
            </a:r>
            <a:br>
              <a:rPr lang="en-ZA" dirty="0" smtClean="0">
                <a:solidFill>
                  <a:schemeClr val="tx1"/>
                </a:solidFill>
                <a:latin typeface="Times New Roman" panose="02020603050405020304" pitchFamily="18" charset="0"/>
                <a:cs typeface="Times New Roman" panose="02020603050405020304" pitchFamily="18" charset="0"/>
              </a:rPr>
            </a:br>
            <a:r>
              <a:rPr lang="en-ZA" sz="2800" dirty="0" smtClean="0">
                <a:latin typeface="Times New Roman" panose="02020603050405020304" pitchFamily="18" charset="0"/>
                <a:cs typeface="Times New Roman" panose="02020603050405020304" pitchFamily="18" charset="0"/>
              </a:rPr>
              <a:t>Logistic </a:t>
            </a:r>
            <a:r>
              <a:rPr lang="en-ZA" sz="2800" dirty="0">
                <a:latin typeface="Times New Roman" panose="02020603050405020304" pitchFamily="18" charset="0"/>
                <a:cs typeface="Times New Roman" panose="02020603050405020304" pitchFamily="18" charset="0"/>
              </a:rPr>
              <a:t>regression </a:t>
            </a:r>
            <a:r>
              <a:rPr lang="en-ZA" sz="2800" dirty="0" smtClean="0">
                <a:latin typeface="Times New Roman" panose="02020603050405020304" pitchFamily="18" charset="0"/>
                <a:cs typeface="Times New Roman" panose="02020603050405020304" pitchFamily="18" charset="0"/>
              </a:rPr>
              <a:t> results</a:t>
            </a:r>
            <a:endParaRPr lang="en-ZA" sz="2800"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rotWithShape="1">
          <a:blip r:embed="rId2"/>
          <a:srcRect l="45635" t="32856" r="8414" b="43471"/>
          <a:stretch/>
        </p:blipFill>
        <p:spPr>
          <a:xfrm>
            <a:off x="4267245" y="2160256"/>
            <a:ext cx="5602310" cy="1790164"/>
          </a:xfrm>
          <a:prstGeom prst="rect">
            <a:avLst/>
          </a:prstGeom>
        </p:spPr>
      </p:pic>
      <p:pic>
        <p:nvPicPr>
          <p:cNvPr id="9" name="Content Placeholder 3"/>
          <p:cNvPicPr>
            <a:picLocks noGrp="1" noChangeAspect="1"/>
          </p:cNvPicPr>
          <p:nvPr>
            <p:ph idx="1"/>
          </p:nvPr>
        </p:nvPicPr>
        <p:blipFill rotWithShape="1">
          <a:blip r:embed="rId3"/>
          <a:srcRect l="37619" t="37905" r="29735" b="6351"/>
          <a:stretch/>
        </p:blipFill>
        <p:spPr>
          <a:xfrm>
            <a:off x="404456" y="2160256"/>
            <a:ext cx="4043094" cy="3881437"/>
          </a:xfrm>
          <a:prstGeom prst="rect">
            <a:avLst/>
          </a:prstGeom>
        </p:spPr>
      </p:pic>
      <p:pic>
        <p:nvPicPr>
          <p:cNvPr id="10" name="Picture 9"/>
          <p:cNvPicPr>
            <a:picLocks noChangeAspect="1"/>
          </p:cNvPicPr>
          <p:nvPr/>
        </p:nvPicPr>
        <p:blipFill rotWithShape="1">
          <a:blip r:embed="rId4"/>
          <a:srcRect l="45845" t="34922" r="16655" b="50611"/>
          <a:stretch/>
        </p:blipFill>
        <p:spPr>
          <a:xfrm>
            <a:off x="4702002" y="4180276"/>
            <a:ext cx="4572000" cy="991674"/>
          </a:xfrm>
          <a:prstGeom prst="rect">
            <a:avLst/>
          </a:prstGeom>
        </p:spPr>
      </p:pic>
      <p:sp>
        <p:nvSpPr>
          <p:cNvPr id="6" name="TextBox 5"/>
          <p:cNvSpPr txBox="1"/>
          <p:nvPr/>
        </p:nvSpPr>
        <p:spPr>
          <a:xfrm>
            <a:off x="6027313" y="1790924"/>
            <a:ext cx="2485623" cy="369332"/>
          </a:xfrm>
          <a:prstGeom prst="rect">
            <a:avLst/>
          </a:prstGeom>
          <a:noFill/>
        </p:spPr>
        <p:txBody>
          <a:bodyPr wrap="square" rtlCol="0">
            <a:spAutoFit/>
          </a:bodyPr>
          <a:lstStyle/>
          <a:p>
            <a:r>
              <a:rPr lang="en-ZA" dirty="0" smtClean="0">
                <a:latin typeface="Times New Roman" panose="02020603050405020304" pitchFamily="18" charset="0"/>
                <a:cs typeface="Times New Roman" panose="02020603050405020304" pitchFamily="18" charset="0"/>
              </a:rPr>
              <a:t>Classification report</a:t>
            </a:r>
            <a:endParaRPr lang="en-Z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15046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smtClean="0">
                <a:latin typeface="Times New Roman" panose="02020603050405020304" pitchFamily="18" charset="0"/>
                <a:cs typeface="Times New Roman" panose="02020603050405020304" pitchFamily="18" charset="0"/>
              </a:rPr>
              <a:t>Logistic regression ROC curve</a:t>
            </a:r>
            <a:endParaRPr lang="en-ZA" dirty="0">
              <a:solidFill>
                <a:schemeClr val="tx1">
                  <a:lumMod val="65000"/>
                  <a:lumOff val="35000"/>
                </a:schemeClr>
              </a:solidFill>
            </a:endParaRPr>
          </a:p>
        </p:txBody>
      </p:sp>
      <p:sp>
        <p:nvSpPr>
          <p:cNvPr id="3" name="Content Placeholder 2"/>
          <p:cNvSpPr>
            <a:spLocks noGrp="1"/>
          </p:cNvSpPr>
          <p:nvPr>
            <p:ph idx="1"/>
          </p:nvPr>
        </p:nvSpPr>
        <p:spPr/>
        <p:txBody>
          <a:bodyPr/>
          <a:lstStyle/>
          <a:p>
            <a:r>
              <a:rPr lang="en-ZA" dirty="0" smtClean="0"/>
              <a:t>The image show the area under curve/receiver operation characteristic</a:t>
            </a:r>
            <a:endParaRPr lang="en-ZA" dirty="0"/>
          </a:p>
        </p:txBody>
      </p:sp>
      <p:pic>
        <p:nvPicPr>
          <p:cNvPr id="5" name="Picture 4"/>
          <p:cNvPicPr>
            <a:picLocks noChangeAspect="1"/>
          </p:cNvPicPr>
          <p:nvPr/>
        </p:nvPicPr>
        <p:blipFill rotWithShape="1">
          <a:blip r:embed="rId2"/>
          <a:srcRect l="37712" t="42626" r="23944" b="10027"/>
          <a:stretch/>
        </p:blipFill>
        <p:spPr>
          <a:xfrm>
            <a:off x="2382592" y="2795886"/>
            <a:ext cx="4675031" cy="3245476"/>
          </a:xfrm>
          <a:prstGeom prst="rect">
            <a:avLst/>
          </a:prstGeom>
        </p:spPr>
      </p:pic>
    </p:spTree>
    <p:extLst>
      <p:ext uri="{BB962C8B-B14F-4D97-AF65-F5344CB8AC3E}">
        <p14:creationId xmlns:p14="http://schemas.microsoft.com/office/powerpoint/2010/main" val="11727893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latin typeface="Times New Roman" panose="02020603050405020304" pitchFamily="18" charset="0"/>
                <a:cs typeface="Times New Roman" panose="02020603050405020304" pitchFamily="18" charset="0"/>
              </a:rPr>
              <a:t>Decision Tree </a:t>
            </a:r>
            <a:r>
              <a:rPr lang="en-ZA" dirty="0" smtClean="0">
                <a:latin typeface="Times New Roman" panose="02020603050405020304" pitchFamily="18" charset="0"/>
                <a:cs typeface="Times New Roman" panose="02020603050405020304" pitchFamily="18" charset="0"/>
              </a:rPr>
              <a:t>results</a:t>
            </a:r>
            <a:endParaRPr lang="en-ZA" dirty="0"/>
          </a:p>
        </p:txBody>
      </p:sp>
      <p:pic>
        <p:nvPicPr>
          <p:cNvPr id="9" name="Picture 8"/>
          <p:cNvPicPr>
            <a:picLocks noChangeAspect="1"/>
          </p:cNvPicPr>
          <p:nvPr/>
        </p:nvPicPr>
        <p:blipFill rotWithShape="1">
          <a:blip r:embed="rId2"/>
          <a:srcRect l="33592" t="28159" r="40000" b="25058"/>
          <a:stretch/>
        </p:blipFill>
        <p:spPr>
          <a:xfrm>
            <a:off x="850006" y="2690738"/>
            <a:ext cx="3219718" cy="3206839"/>
          </a:xfrm>
          <a:prstGeom prst="rect">
            <a:avLst/>
          </a:prstGeom>
        </p:spPr>
      </p:pic>
      <p:pic>
        <p:nvPicPr>
          <p:cNvPr id="3" name="Content Placeholder 2"/>
          <p:cNvPicPr>
            <a:picLocks noGrp="1" noChangeAspect="1"/>
          </p:cNvPicPr>
          <p:nvPr>
            <p:ph idx="1"/>
          </p:nvPr>
        </p:nvPicPr>
        <p:blipFill>
          <a:blip r:embed="rId3"/>
          <a:stretch>
            <a:fillRect/>
          </a:stretch>
        </p:blipFill>
        <p:spPr>
          <a:xfrm>
            <a:off x="5562499" y="2134951"/>
            <a:ext cx="2536156" cy="499915"/>
          </a:xfrm>
          <a:prstGeom prst="rect">
            <a:avLst/>
          </a:prstGeom>
        </p:spPr>
      </p:pic>
      <p:pic>
        <p:nvPicPr>
          <p:cNvPr id="13" name="Picture 12"/>
          <p:cNvPicPr>
            <a:picLocks noChangeAspect="1"/>
          </p:cNvPicPr>
          <p:nvPr/>
        </p:nvPicPr>
        <p:blipFill rotWithShape="1">
          <a:blip r:embed="rId4"/>
          <a:srcRect l="46902" t="55026" r="9788" b="20549"/>
          <a:stretch/>
        </p:blipFill>
        <p:spPr>
          <a:xfrm>
            <a:off x="3993664" y="2690738"/>
            <a:ext cx="5280338" cy="1674254"/>
          </a:xfrm>
          <a:prstGeom prst="rect">
            <a:avLst/>
          </a:prstGeom>
        </p:spPr>
      </p:pic>
      <p:pic>
        <p:nvPicPr>
          <p:cNvPr id="14" name="Picture 13"/>
          <p:cNvPicPr>
            <a:picLocks noChangeAspect="1"/>
          </p:cNvPicPr>
          <p:nvPr/>
        </p:nvPicPr>
        <p:blipFill rotWithShape="1">
          <a:blip r:embed="rId5"/>
          <a:srcRect l="45950" t="40746" r="3134" b="48920"/>
          <a:stretch/>
        </p:blipFill>
        <p:spPr>
          <a:xfrm>
            <a:off x="4038740" y="4359721"/>
            <a:ext cx="5190186" cy="914289"/>
          </a:xfrm>
          <a:prstGeom prst="rect">
            <a:avLst/>
          </a:prstGeom>
        </p:spPr>
      </p:pic>
    </p:spTree>
    <p:extLst>
      <p:ext uri="{BB962C8B-B14F-4D97-AF65-F5344CB8AC3E}">
        <p14:creationId xmlns:p14="http://schemas.microsoft.com/office/powerpoint/2010/main" val="34849944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9803"/>
          </a:xfrm>
        </p:spPr>
        <p:txBody>
          <a:bodyPr>
            <a:normAutofit fontScale="90000"/>
          </a:bodyPr>
          <a:lstStyle/>
          <a:p>
            <a:r>
              <a:rPr lang="en-ZA" dirty="0">
                <a:latin typeface="Times New Roman" panose="02020603050405020304" pitchFamily="18" charset="0"/>
                <a:cs typeface="Times New Roman" panose="02020603050405020304" pitchFamily="18" charset="0"/>
              </a:rPr>
              <a:t>Decision Tree ROC Curve</a:t>
            </a:r>
            <a:r>
              <a:rPr lang="en-ZA" dirty="0"/>
              <a:t/>
            </a:r>
            <a:br>
              <a:rPr lang="en-ZA" dirty="0"/>
            </a:br>
            <a:endParaRPr lang="en-ZA" dirty="0">
              <a:solidFill>
                <a:schemeClr val="tx1">
                  <a:lumMod val="65000"/>
                  <a:lumOff val="35000"/>
                </a:schemeClr>
              </a:solidFill>
            </a:endParaRPr>
          </a:p>
        </p:txBody>
      </p:sp>
      <p:sp>
        <p:nvSpPr>
          <p:cNvPr id="7" name="Content Placeholder 6"/>
          <p:cNvSpPr>
            <a:spLocks noGrp="1"/>
          </p:cNvSpPr>
          <p:nvPr>
            <p:ph idx="1"/>
          </p:nvPr>
        </p:nvSpPr>
        <p:spPr/>
        <p:txBody>
          <a:bodyPr/>
          <a:lstStyle/>
          <a:p>
            <a:r>
              <a:rPr lang="en-ZA" dirty="0"/>
              <a:t>The image show the area under curve/receiver operation </a:t>
            </a:r>
            <a:r>
              <a:rPr lang="en-ZA" dirty="0" smtClean="0"/>
              <a:t>characteristic</a:t>
            </a:r>
            <a:endParaRPr lang="en-ZA" dirty="0"/>
          </a:p>
          <a:p>
            <a:pPr marL="0" indent="0">
              <a:buNone/>
            </a:pPr>
            <a:endParaRPr lang="en-ZA" dirty="0"/>
          </a:p>
        </p:txBody>
      </p:sp>
      <p:pic>
        <p:nvPicPr>
          <p:cNvPr id="8" name="Picture 7"/>
          <p:cNvPicPr>
            <a:picLocks noChangeAspect="1"/>
          </p:cNvPicPr>
          <p:nvPr/>
        </p:nvPicPr>
        <p:blipFill rotWithShape="1">
          <a:blip r:embed="rId2"/>
          <a:srcRect l="38345" t="40747" r="24578" b="12094"/>
          <a:stretch/>
        </p:blipFill>
        <p:spPr>
          <a:xfrm>
            <a:off x="2472744" y="2692853"/>
            <a:ext cx="4958365" cy="3232599"/>
          </a:xfrm>
          <a:prstGeom prst="rect">
            <a:avLst/>
          </a:prstGeom>
        </p:spPr>
      </p:pic>
      <p:sp>
        <p:nvSpPr>
          <p:cNvPr id="5" name="Title 1"/>
          <p:cNvSpPr txBox="1">
            <a:spLocks/>
          </p:cNvSpPr>
          <p:nvPr/>
        </p:nvSpPr>
        <p:spPr>
          <a:xfrm>
            <a:off x="677334" y="609600"/>
            <a:ext cx="8596668" cy="575256"/>
          </a:xfrm>
          <a:prstGeom prst="rect">
            <a:avLst/>
          </a:prstGeom>
        </p:spPr>
        <p:txBody>
          <a:bodyPr vert="horz" lIns="91440" tIns="45720" rIns="91440" bIns="45720" rtlCol="0" anchor="t">
            <a:normAutofit fontScale="90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ZA" dirty="0" smtClean="0">
                <a:solidFill>
                  <a:schemeClr val="tx1">
                    <a:lumMod val="65000"/>
                    <a:lumOff val="35000"/>
                  </a:schemeClr>
                </a:solidFill>
              </a:rPr>
              <a:t> </a:t>
            </a:r>
            <a:endParaRPr lang="en-ZA" dirty="0"/>
          </a:p>
        </p:txBody>
      </p:sp>
    </p:spTree>
    <p:extLst>
      <p:ext uri="{BB962C8B-B14F-4D97-AF65-F5344CB8AC3E}">
        <p14:creationId xmlns:p14="http://schemas.microsoft.com/office/powerpoint/2010/main" val="13167445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9940"/>
            <a:ext cx="8596668" cy="844460"/>
          </a:xfrm>
        </p:spPr>
        <p:txBody>
          <a:bodyPr>
            <a:normAutofit fontScale="90000"/>
          </a:bodyPr>
          <a:lstStyle/>
          <a:p>
            <a:r>
              <a:rPr lang="en-ZA" dirty="0" smtClean="0">
                <a:latin typeface="Times New Roman" panose="02020603050405020304" pitchFamily="18" charset="0"/>
                <a:cs typeface="Times New Roman" panose="02020603050405020304" pitchFamily="18" charset="0"/>
              </a:rPr>
              <a:t>Naïve Bayesian results</a:t>
            </a:r>
            <a:r>
              <a:rPr lang="en-ZA" dirty="0"/>
              <a:t/>
            </a:r>
            <a:br>
              <a:rPr lang="en-ZA" dirty="0"/>
            </a:br>
            <a:r>
              <a:rPr lang="en-ZA" dirty="0" smtClean="0">
                <a:solidFill>
                  <a:schemeClr val="tx1">
                    <a:lumMod val="65000"/>
                    <a:lumOff val="35000"/>
                  </a:schemeClr>
                </a:solidFill>
              </a:rPr>
              <a:t> </a:t>
            </a:r>
            <a:endParaRPr lang="en-ZA" dirty="0">
              <a:solidFill>
                <a:schemeClr val="tx1">
                  <a:lumMod val="65000"/>
                  <a:lumOff val="35000"/>
                </a:schemeClr>
              </a:solidFill>
            </a:endParaRPr>
          </a:p>
        </p:txBody>
      </p:sp>
      <p:pic>
        <p:nvPicPr>
          <p:cNvPr id="11" name="Picture 10"/>
          <p:cNvPicPr>
            <a:picLocks noChangeAspect="1"/>
          </p:cNvPicPr>
          <p:nvPr/>
        </p:nvPicPr>
        <p:blipFill rotWithShape="1">
          <a:blip r:embed="rId2"/>
          <a:srcRect l="38344" t="40020" r="33663" b="7587"/>
          <a:stretch/>
        </p:blipFill>
        <p:spPr>
          <a:xfrm>
            <a:off x="677334" y="1891091"/>
            <a:ext cx="3412901" cy="3591339"/>
          </a:xfrm>
          <a:prstGeom prst="rect">
            <a:avLst/>
          </a:prstGeom>
        </p:spPr>
      </p:pic>
      <p:pic>
        <p:nvPicPr>
          <p:cNvPr id="12" name="Picture 11"/>
          <p:cNvPicPr>
            <a:picLocks noChangeAspect="1"/>
          </p:cNvPicPr>
          <p:nvPr/>
        </p:nvPicPr>
        <p:blipFill rotWithShape="1">
          <a:blip r:embed="rId3"/>
          <a:srcRect l="46585" t="47323" r="9154" b="28440"/>
          <a:stretch/>
        </p:blipFill>
        <p:spPr>
          <a:xfrm>
            <a:off x="4250027" y="2012505"/>
            <a:ext cx="5396249" cy="1661376"/>
          </a:xfrm>
          <a:prstGeom prst="rect">
            <a:avLst/>
          </a:prstGeom>
        </p:spPr>
      </p:pic>
      <p:pic>
        <p:nvPicPr>
          <p:cNvPr id="14" name="Picture 13"/>
          <p:cNvPicPr>
            <a:picLocks noChangeAspect="1"/>
          </p:cNvPicPr>
          <p:nvPr/>
        </p:nvPicPr>
        <p:blipFill rotWithShape="1">
          <a:blip r:embed="rId4"/>
          <a:srcRect l="45634" t="52583" r="18239" b="35956"/>
          <a:stretch/>
        </p:blipFill>
        <p:spPr>
          <a:xfrm>
            <a:off x="4975668" y="4134119"/>
            <a:ext cx="4404575" cy="785611"/>
          </a:xfrm>
          <a:prstGeom prst="rect">
            <a:avLst/>
          </a:prstGeom>
        </p:spPr>
      </p:pic>
      <p:sp>
        <p:nvSpPr>
          <p:cNvPr id="3" name="TextBox 2"/>
          <p:cNvSpPr txBox="1"/>
          <p:nvPr/>
        </p:nvSpPr>
        <p:spPr>
          <a:xfrm>
            <a:off x="5769735" y="1596980"/>
            <a:ext cx="2485623" cy="369332"/>
          </a:xfrm>
          <a:prstGeom prst="rect">
            <a:avLst/>
          </a:prstGeom>
          <a:noFill/>
        </p:spPr>
        <p:txBody>
          <a:bodyPr wrap="square" rtlCol="0">
            <a:spAutoFit/>
          </a:bodyPr>
          <a:lstStyle/>
          <a:p>
            <a:r>
              <a:rPr lang="en-ZA" dirty="0" smtClean="0">
                <a:latin typeface="Times New Roman" panose="02020603050405020304" pitchFamily="18" charset="0"/>
                <a:cs typeface="Times New Roman" panose="02020603050405020304" pitchFamily="18" charset="0"/>
              </a:rPr>
              <a:t>Classification report</a:t>
            </a:r>
            <a:endParaRPr lang="en-Z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44545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5408"/>
          </a:xfrm>
        </p:spPr>
        <p:txBody>
          <a:bodyPr/>
          <a:lstStyle/>
          <a:p>
            <a:r>
              <a:rPr lang="en-ZA" dirty="0">
                <a:latin typeface="Times New Roman" panose="02020603050405020304" pitchFamily="18" charset="0"/>
                <a:cs typeface="Times New Roman" panose="02020603050405020304" pitchFamily="18" charset="0"/>
              </a:rPr>
              <a:t>Naïve Bayesian </a:t>
            </a:r>
            <a:r>
              <a:rPr lang="en-ZA" dirty="0" smtClean="0">
                <a:latin typeface="Times New Roman" panose="02020603050405020304" pitchFamily="18" charset="0"/>
                <a:cs typeface="Times New Roman" panose="02020603050405020304" pitchFamily="18" charset="0"/>
              </a:rPr>
              <a:t>ROC curve</a:t>
            </a:r>
            <a:endParaRPr lang="en-ZA" dirty="0">
              <a:solidFill>
                <a:schemeClr val="tx1">
                  <a:lumMod val="65000"/>
                  <a:lumOff val="35000"/>
                </a:schemeClr>
              </a:solidFill>
            </a:endParaRPr>
          </a:p>
        </p:txBody>
      </p:sp>
      <p:sp>
        <p:nvSpPr>
          <p:cNvPr id="3" name="Content Placeholder 2"/>
          <p:cNvSpPr>
            <a:spLocks noGrp="1"/>
          </p:cNvSpPr>
          <p:nvPr>
            <p:ph idx="1"/>
          </p:nvPr>
        </p:nvSpPr>
        <p:spPr>
          <a:xfrm>
            <a:off x="677334" y="1532587"/>
            <a:ext cx="8596668" cy="4508776"/>
          </a:xfrm>
        </p:spPr>
        <p:txBody>
          <a:bodyPr/>
          <a:lstStyle/>
          <a:p>
            <a:r>
              <a:rPr lang="en-ZA" dirty="0"/>
              <a:t>The image show the area under curve/receiver operation </a:t>
            </a:r>
            <a:r>
              <a:rPr lang="en-ZA" dirty="0" smtClean="0"/>
              <a:t>characteristic</a:t>
            </a:r>
            <a:endParaRPr lang="en-ZA" dirty="0"/>
          </a:p>
          <a:p>
            <a:endParaRPr lang="en-ZA" dirty="0"/>
          </a:p>
        </p:txBody>
      </p:sp>
      <p:pic>
        <p:nvPicPr>
          <p:cNvPr id="5" name="Picture 4"/>
          <p:cNvPicPr>
            <a:picLocks noChangeAspect="1"/>
          </p:cNvPicPr>
          <p:nvPr/>
        </p:nvPicPr>
        <p:blipFill rotWithShape="1">
          <a:blip r:embed="rId2"/>
          <a:srcRect l="37711" t="30413" r="23838" b="22804"/>
          <a:stretch/>
        </p:blipFill>
        <p:spPr>
          <a:xfrm>
            <a:off x="2242524" y="2409520"/>
            <a:ext cx="5959302" cy="3631843"/>
          </a:xfrm>
          <a:prstGeom prst="rect">
            <a:avLst/>
          </a:prstGeom>
        </p:spPr>
      </p:pic>
    </p:spTree>
    <p:extLst>
      <p:ext uri="{BB962C8B-B14F-4D97-AF65-F5344CB8AC3E}">
        <p14:creationId xmlns:p14="http://schemas.microsoft.com/office/powerpoint/2010/main" val="23571017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5256"/>
          </a:xfrm>
        </p:spPr>
        <p:txBody>
          <a:bodyPr>
            <a:normAutofit fontScale="90000"/>
          </a:bodyPr>
          <a:lstStyle/>
          <a:p>
            <a:r>
              <a:rPr lang="en-ZA" dirty="0" smtClean="0">
                <a:solidFill>
                  <a:schemeClr val="tx1">
                    <a:lumMod val="65000"/>
                    <a:lumOff val="35000"/>
                  </a:schemeClr>
                </a:solidFill>
              </a:rPr>
              <a:t> </a:t>
            </a:r>
            <a:r>
              <a:rPr lang="en-ZA" dirty="0" smtClean="0">
                <a:latin typeface="Times New Roman" panose="02020603050405020304" pitchFamily="18" charset="0"/>
                <a:cs typeface="Times New Roman" panose="02020603050405020304" pitchFamily="18" charset="0"/>
              </a:rPr>
              <a:t>Discussion of the Results obtained</a:t>
            </a:r>
            <a:endParaRPr lang="en-ZA" dirty="0"/>
          </a:p>
        </p:txBody>
      </p:sp>
      <p:sp>
        <p:nvSpPr>
          <p:cNvPr id="3" name="Content Placeholder 2"/>
          <p:cNvSpPr>
            <a:spLocks noGrp="1"/>
          </p:cNvSpPr>
          <p:nvPr>
            <p:ph idx="1"/>
          </p:nvPr>
        </p:nvSpPr>
        <p:spPr>
          <a:xfrm>
            <a:off x="677334" y="1313645"/>
            <a:ext cx="8596668" cy="5447763"/>
          </a:xfrm>
        </p:spPr>
        <p:txBody>
          <a:bodyPr>
            <a:normAutofit/>
          </a:bodyPr>
          <a:lstStyle/>
          <a:p>
            <a:pPr algn="just"/>
            <a:r>
              <a:rPr lang="en-ZA" sz="2400" dirty="0" smtClean="0">
                <a:latin typeface="Times New Roman" panose="02020603050405020304" pitchFamily="18" charset="0"/>
                <a:cs typeface="Times New Roman" panose="02020603050405020304" pitchFamily="18" charset="0"/>
              </a:rPr>
              <a:t>Testing of the models involved determining how well the models </a:t>
            </a:r>
            <a:r>
              <a:rPr lang="en-ZA" sz="2400" dirty="0" smtClean="0">
                <a:latin typeface="Times New Roman" panose="02020603050405020304" pitchFamily="18" charset="0"/>
                <a:cs typeface="Times New Roman" panose="02020603050405020304" pitchFamily="18" charset="0"/>
              </a:rPr>
              <a:t>were able </a:t>
            </a:r>
            <a:r>
              <a:rPr lang="en-ZA" sz="2400" dirty="0" smtClean="0">
                <a:latin typeface="Times New Roman" panose="02020603050405020304" pitchFamily="18" charset="0"/>
                <a:cs typeface="Times New Roman" panose="02020603050405020304" pitchFamily="18" charset="0"/>
              </a:rPr>
              <a:t>to  verify/classify the </a:t>
            </a:r>
            <a:r>
              <a:rPr lang="en-ZA" sz="2400" dirty="0" smtClean="0">
                <a:latin typeface="Times New Roman" panose="02020603050405020304" pitchFamily="18" charset="0"/>
                <a:cs typeface="Times New Roman" panose="02020603050405020304" pitchFamily="18" charset="0"/>
              </a:rPr>
              <a:t>URLs.</a:t>
            </a:r>
            <a:endParaRPr lang="en-ZA" sz="2400" dirty="0" smtClean="0">
              <a:latin typeface="Times New Roman" panose="02020603050405020304" pitchFamily="18" charset="0"/>
              <a:cs typeface="Times New Roman" panose="02020603050405020304" pitchFamily="18" charset="0"/>
            </a:endParaRPr>
          </a:p>
          <a:p>
            <a:pPr algn="just"/>
            <a:r>
              <a:rPr lang="en-ZA" sz="2400" dirty="0" smtClean="0">
                <a:latin typeface="Times New Roman" panose="02020603050405020304" pitchFamily="18" charset="0"/>
                <a:cs typeface="Times New Roman" panose="02020603050405020304" pitchFamily="18" charset="0"/>
              </a:rPr>
              <a:t>The performance of the models were measured by giving each model a set of test URLs and the number of correct and incorrect results were recorded using a confusion matrix. In addition, classification report and area under the cure (AUC)/ receiver operating characteristic curve(ROC) was also used to show the results.</a:t>
            </a:r>
          </a:p>
          <a:p>
            <a:pPr algn="just"/>
            <a:r>
              <a:rPr lang="en-ZA" sz="2400" dirty="0" smtClean="0">
                <a:latin typeface="Times New Roman" panose="02020603050405020304" pitchFamily="18" charset="0"/>
                <a:cs typeface="Times New Roman" panose="02020603050405020304" pitchFamily="18" charset="0"/>
              </a:rPr>
              <a:t>Naïve Bayesian model was identified as the suitable model with the accuracy of 99% as compare to Logistic regression with 97% and Decision tree with 86% accuracy.</a:t>
            </a:r>
          </a:p>
          <a:p>
            <a:pPr marL="0" indent="0" algn="just">
              <a:buNone/>
            </a:pPr>
            <a:endParaRPr lang="en-Z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92459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6428"/>
          </a:xfrm>
        </p:spPr>
        <p:txBody>
          <a:bodyPr/>
          <a:lstStyle/>
          <a:p>
            <a:r>
              <a:rPr lang="en-ZA" dirty="0" smtClean="0">
                <a:latin typeface="Times New Roman" panose="02020603050405020304" pitchFamily="18" charset="0"/>
                <a:cs typeface="Times New Roman" panose="02020603050405020304" pitchFamily="18" charset="0"/>
              </a:rPr>
              <a:t>Conclusion</a:t>
            </a:r>
            <a:endParaRPr lang="en-ZA" dirty="0">
              <a:solidFill>
                <a:schemeClr val="tx1">
                  <a:lumMod val="65000"/>
                  <a:lumOff val="35000"/>
                </a:schemeClr>
              </a:solidFill>
            </a:endParaRPr>
          </a:p>
        </p:txBody>
      </p:sp>
      <p:sp>
        <p:nvSpPr>
          <p:cNvPr id="3" name="Content Placeholder 2"/>
          <p:cNvSpPr>
            <a:spLocks noGrp="1"/>
          </p:cNvSpPr>
          <p:nvPr>
            <p:ph idx="1"/>
          </p:nvPr>
        </p:nvSpPr>
        <p:spPr>
          <a:xfrm>
            <a:off x="677333" y="1616150"/>
            <a:ext cx="9123489" cy="2994488"/>
          </a:xfrm>
        </p:spPr>
        <p:txBody>
          <a:bodyPr>
            <a:normAutofit/>
          </a:bodyPr>
          <a:lstStyle/>
          <a:p>
            <a:pPr algn="just"/>
            <a:r>
              <a:rPr lang="en-ZA" sz="2400" dirty="0" smtClean="0">
                <a:latin typeface="Times New Roman" panose="02020603050405020304" pitchFamily="18" charset="0"/>
                <a:cs typeface="Times New Roman" panose="02020603050405020304" pitchFamily="18" charset="0"/>
              </a:rPr>
              <a:t>The models were developed, trained, tested and the result were compared, thus the researcher </a:t>
            </a:r>
            <a:r>
              <a:rPr lang="en-ZA" sz="2400" dirty="0" smtClean="0">
                <a:latin typeface="Times New Roman" panose="02020603050405020304" pitchFamily="18" charset="0"/>
                <a:cs typeface="Times New Roman" panose="02020603050405020304" pitchFamily="18" charset="0"/>
              </a:rPr>
              <a:t>met </a:t>
            </a:r>
            <a:r>
              <a:rPr lang="en-ZA" sz="2400" dirty="0" smtClean="0">
                <a:latin typeface="Times New Roman" panose="02020603050405020304" pitchFamily="18" charset="0"/>
                <a:cs typeface="Times New Roman" panose="02020603050405020304" pitchFamily="18" charset="0"/>
              </a:rPr>
              <a:t>the research objectives.</a:t>
            </a:r>
          </a:p>
          <a:p>
            <a:pPr algn="just"/>
            <a:r>
              <a:rPr lang="en-ZA" sz="2400" dirty="0" smtClean="0">
                <a:latin typeface="Times New Roman" panose="02020603050405020304" pitchFamily="18" charset="0"/>
                <a:cs typeface="Times New Roman" panose="02020603050405020304" pitchFamily="18" charset="0"/>
              </a:rPr>
              <a:t>The study was significant as it </a:t>
            </a:r>
            <a:r>
              <a:rPr lang="en-ZA" sz="2400" dirty="0">
                <a:latin typeface="Times New Roman" panose="02020603050405020304" pitchFamily="18" charset="0"/>
                <a:cs typeface="Times New Roman" panose="02020603050405020304" pitchFamily="18" charset="0"/>
              </a:rPr>
              <a:t>provide a better understanding on two or more machine learning algorithms that could be employed to verify and confirm </a:t>
            </a:r>
            <a:r>
              <a:rPr lang="en-ZA" sz="2400" dirty="0" smtClean="0">
                <a:latin typeface="Times New Roman" panose="02020603050405020304" pitchFamily="18" charset="0"/>
                <a:cs typeface="Times New Roman" panose="02020603050405020304" pitchFamily="18" charset="0"/>
              </a:rPr>
              <a:t>legitimate and</a:t>
            </a:r>
            <a:r>
              <a:rPr lang="en-ZA" sz="2400" dirty="0">
                <a:latin typeface="Times New Roman" panose="02020603050405020304" pitchFamily="18" charset="0"/>
                <a:cs typeface="Times New Roman" panose="02020603050405020304" pitchFamily="18" charset="0"/>
              </a:rPr>
              <a:t> </a:t>
            </a:r>
            <a:r>
              <a:rPr lang="en-ZA" sz="2400" dirty="0" smtClean="0">
                <a:latin typeface="Times New Roman" panose="02020603050405020304" pitchFamily="18" charset="0"/>
                <a:cs typeface="Times New Roman" panose="02020603050405020304" pitchFamily="18" charset="0"/>
              </a:rPr>
              <a:t>phishing</a:t>
            </a:r>
            <a:r>
              <a:rPr lang="en-ZA" sz="2400" dirty="0" smtClean="0">
                <a:latin typeface="Times New Roman" panose="02020603050405020304" pitchFamily="18" charset="0"/>
                <a:cs typeface="Times New Roman" panose="02020603050405020304" pitchFamily="18" charset="0"/>
              </a:rPr>
              <a:t> </a:t>
            </a:r>
            <a:r>
              <a:rPr lang="en-ZA" sz="2400" dirty="0" smtClean="0">
                <a:latin typeface="Times New Roman" panose="02020603050405020304" pitchFamily="18" charset="0"/>
                <a:cs typeface="Times New Roman" panose="02020603050405020304" pitchFamily="18" charset="0"/>
              </a:rPr>
              <a:t>URLs </a:t>
            </a:r>
            <a:r>
              <a:rPr lang="en-ZA" sz="2400" dirty="0">
                <a:latin typeface="Times New Roman" panose="02020603050405020304" pitchFamily="18" charset="0"/>
                <a:cs typeface="Times New Roman" panose="02020603050405020304" pitchFamily="18" charset="0"/>
              </a:rPr>
              <a:t>in the cyberspace</a:t>
            </a:r>
            <a:r>
              <a:rPr lang="en-ZA" sz="2400" dirty="0" smtClean="0">
                <a:latin typeface="Times New Roman" panose="02020603050405020304" pitchFamily="18" charset="0"/>
                <a:cs typeface="Times New Roman" panose="02020603050405020304" pitchFamily="18" charset="0"/>
              </a:rPr>
              <a:t>.</a:t>
            </a:r>
            <a:endParaRPr lang="en-ZA"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04099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701" y="270456"/>
            <a:ext cx="8911687" cy="599383"/>
          </a:xfrm>
        </p:spPr>
        <p:txBody>
          <a:bodyPr>
            <a:normAutofit fontScale="90000"/>
          </a:bodyPr>
          <a:lstStyle/>
          <a:p>
            <a:r>
              <a:rPr lang="en-ZA" dirty="0" smtClean="0">
                <a:latin typeface="Times New Roman" panose="02020603050405020304" pitchFamily="18" charset="0"/>
                <a:cs typeface="Times New Roman" panose="02020603050405020304" pitchFamily="18" charset="0"/>
              </a:rPr>
              <a:t>Challenges and  Future work</a:t>
            </a:r>
            <a:endParaRPr lang="en-ZA"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7881" y="869839"/>
            <a:ext cx="9981127" cy="5988161"/>
          </a:xfrm>
        </p:spPr>
        <p:txBody>
          <a:bodyPr>
            <a:normAutofit fontScale="92500" lnSpcReduction="10000"/>
          </a:bodyPr>
          <a:lstStyle/>
          <a:p>
            <a:pPr algn="just"/>
            <a:r>
              <a:rPr lang="en-ZA" sz="2400" dirty="0">
                <a:latin typeface="Times New Roman" panose="02020603050405020304" pitchFamily="18" charset="0"/>
                <a:cs typeface="Times New Roman" panose="02020603050405020304" pitchFamily="18" charset="0"/>
              </a:rPr>
              <a:t>Only one data set is used for both training and testing.</a:t>
            </a:r>
          </a:p>
          <a:p>
            <a:pPr algn="just"/>
            <a:r>
              <a:rPr lang="en-ZA" sz="2400" dirty="0">
                <a:latin typeface="Times New Roman" panose="02020603050405020304" pitchFamily="18" charset="0"/>
                <a:cs typeface="Times New Roman" panose="02020603050405020304" pitchFamily="18" charset="0"/>
              </a:rPr>
              <a:t>Assembling the program to do the actual work of training and testing the models.</a:t>
            </a:r>
          </a:p>
          <a:p>
            <a:pPr algn="just"/>
            <a:r>
              <a:rPr lang="en-ZA" sz="2400" dirty="0">
                <a:latin typeface="Times New Roman" panose="02020603050405020304" pitchFamily="18" charset="0"/>
                <a:cs typeface="Times New Roman" panose="02020603050405020304" pitchFamily="18" charset="0"/>
              </a:rPr>
              <a:t>Overfitting with Decision Tree</a:t>
            </a:r>
          </a:p>
          <a:p>
            <a:pPr algn="just"/>
            <a:r>
              <a:rPr lang="en-ZA" sz="2400" dirty="0">
                <a:latin typeface="Times New Roman" panose="02020603050405020304" pitchFamily="18" charset="0"/>
                <a:cs typeface="Times New Roman" panose="02020603050405020304" pitchFamily="18" charset="0"/>
              </a:rPr>
              <a:t>Graphing area under the curve/receiver operating characteristic , precision and Recall</a:t>
            </a:r>
          </a:p>
          <a:p>
            <a:pPr algn="just"/>
            <a:r>
              <a:rPr lang="en-ZA" sz="2400" dirty="0">
                <a:latin typeface="Times New Roman" panose="02020603050405020304" pitchFamily="18" charset="0"/>
                <a:cs typeface="Times New Roman" panose="02020603050405020304" pitchFamily="18" charset="0"/>
              </a:rPr>
              <a:t>This is resolved by utilising the libraries and documentation provided by Scikit-learn.</a:t>
            </a:r>
          </a:p>
          <a:p>
            <a:pPr marL="0" indent="0">
              <a:buNone/>
            </a:pPr>
            <a:r>
              <a:rPr lang="en-ZA" sz="2400" dirty="0" smtClean="0">
                <a:latin typeface="Times New Roman" panose="02020603050405020304" pitchFamily="18" charset="0"/>
                <a:cs typeface="Times New Roman" panose="02020603050405020304" pitchFamily="18" charset="0"/>
              </a:rPr>
              <a:t>Future Works</a:t>
            </a:r>
          </a:p>
          <a:p>
            <a:r>
              <a:rPr lang="en-ZA" sz="2400" dirty="0">
                <a:latin typeface="Times New Roman" panose="02020603050405020304" pitchFamily="18" charset="0"/>
                <a:cs typeface="Times New Roman" panose="02020603050405020304" pitchFamily="18" charset="0"/>
              </a:rPr>
              <a:t>It would be interesting to investigate what makes each of the model perform the way they do, which may be form the score each model had achieved in predicting URLs, or resources used, time and computational power during training and testing.</a:t>
            </a:r>
          </a:p>
          <a:p>
            <a:r>
              <a:rPr lang="en-ZA" sz="2400" dirty="0">
                <a:latin typeface="Times New Roman" panose="02020603050405020304" pitchFamily="18" charset="0"/>
                <a:cs typeface="Times New Roman" panose="02020603050405020304" pitchFamily="18" charset="0"/>
              </a:rPr>
              <a:t>Investigation on the impact of feature extraction</a:t>
            </a:r>
            <a:r>
              <a:rPr lang="en-ZA" sz="2400" dirty="0" smtClean="0">
                <a:latin typeface="Times New Roman" panose="02020603050405020304" pitchFamily="18" charset="0"/>
                <a:cs typeface="Times New Roman" panose="02020603050405020304" pitchFamily="18" charset="0"/>
              </a:rPr>
              <a:t>.</a:t>
            </a:r>
          </a:p>
          <a:p>
            <a:r>
              <a:rPr lang="en-ZA" sz="2400" dirty="0" smtClean="0">
                <a:latin typeface="Times New Roman" panose="02020603050405020304" pitchFamily="18" charset="0"/>
                <a:cs typeface="Times New Roman" panose="02020603050405020304" pitchFamily="18" charset="0"/>
              </a:rPr>
              <a:t>This </a:t>
            </a:r>
            <a:r>
              <a:rPr lang="en-ZA" sz="2400" dirty="0">
                <a:latin typeface="Times New Roman" panose="02020603050405020304" pitchFamily="18" charset="0"/>
                <a:cs typeface="Times New Roman" panose="02020603050405020304" pitchFamily="18" charset="0"/>
              </a:rPr>
              <a:t>algorithms </a:t>
            </a:r>
            <a:r>
              <a:rPr lang="en-ZA" sz="2400" dirty="0" smtClean="0">
                <a:latin typeface="Times New Roman" panose="02020603050405020304" pitchFamily="18" charset="0"/>
                <a:cs typeface="Times New Roman" panose="02020603050405020304" pitchFamily="18" charset="0"/>
              </a:rPr>
              <a:t>were </a:t>
            </a:r>
            <a:r>
              <a:rPr lang="en-ZA" sz="2400" dirty="0">
                <a:latin typeface="Times New Roman" panose="02020603050405020304" pitchFamily="18" charset="0"/>
                <a:cs typeface="Times New Roman" panose="02020603050405020304" pitchFamily="18" charset="0"/>
              </a:rPr>
              <a:t>tested </a:t>
            </a:r>
            <a:r>
              <a:rPr lang="en-ZA" sz="2400" dirty="0" smtClean="0">
                <a:latin typeface="Times New Roman" panose="02020603050405020304" pitchFamily="18" charset="0"/>
                <a:cs typeface="Times New Roman" panose="02020603050405020304" pitchFamily="18" charset="0"/>
              </a:rPr>
              <a:t>with </a:t>
            </a:r>
            <a:r>
              <a:rPr lang="en-ZA" sz="2400" dirty="0">
                <a:latin typeface="Times New Roman" panose="02020603050405020304" pitchFamily="18" charset="0"/>
                <a:cs typeface="Times New Roman" panose="02020603050405020304" pitchFamily="18" charset="0"/>
              </a:rPr>
              <a:t>standard </a:t>
            </a:r>
            <a:r>
              <a:rPr lang="en-ZA" sz="2400" dirty="0" smtClean="0">
                <a:latin typeface="Times New Roman" panose="02020603050405020304" pitchFamily="18" charset="0"/>
                <a:cs typeface="Times New Roman" panose="02020603050405020304" pitchFamily="18" charset="0"/>
              </a:rPr>
              <a:t>dataset, therefore they </a:t>
            </a:r>
            <a:r>
              <a:rPr lang="en-ZA" sz="2400" dirty="0">
                <a:latin typeface="Times New Roman" panose="02020603050405020304" pitchFamily="18" charset="0"/>
                <a:cs typeface="Times New Roman" panose="02020603050405020304" pitchFamily="18" charset="0"/>
              </a:rPr>
              <a:t>can be tested </a:t>
            </a:r>
            <a:r>
              <a:rPr lang="en-ZA" sz="2400" dirty="0" smtClean="0">
                <a:latin typeface="Times New Roman" panose="02020603050405020304" pitchFamily="18" charset="0"/>
                <a:cs typeface="Times New Roman" panose="02020603050405020304" pitchFamily="18" charset="0"/>
              </a:rPr>
              <a:t>with </a:t>
            </a:r>
            <a:r>
              <a:rPr lang="en-ZA" sz="2400" dirty="0">
                <a:latin typeface="Times New Roman" panose="02020603050405020304" pitchFamily="18" charset="0"/>
                <a:cs typeface="Times New Roman" panose="02020603050405020304" pitchFamily="18" charset="0"/>
              </a:rPr>
              <a:t>newer </a:t>
            </a:r>
            <a:r>
              <a:rPr lang="en-ZA" sz="2400" dirty="0" smtClean="0">
                <a:latin typeface="Times New Roman" panose="02020603050405020304" pitchFamily="18" charset="0"/>
                <a:cs typeface="Times New Roman" panose="02020603050405020304" pitchFamily="18" charset="0"/>
              </a:rPr>
              <a:t>dataset in the future.</a:t>
            </a:r>
            <a:endParaRPr lang="en-ZA" sz="2400" dirty="0">
              <a:latin typeface="Times New Roman" panose="02020603050405020304" pitchFamily="18" charset="0"/>
              <a:cs typeface="Times New Roman" panose="02020603050405020304" pitchFamily="18" charset="0"/>
            </a:endParaRPr>
          </a:p>
          <a:p>
            <a:r>
              <a:rPr lang="en-ZA" sz="2400" dirty="0" smtClean="0">
                <a:latin typeface="Times New Roman" panose="02020603050405020304" pitchFamily="18" charset="0"/>
                <a:cs typeface="Times New Roman" panose="02020603050405020304" pitchFamily="18" charset="0"/>
              </a:rPr>
              <a:t>Spear </a:t>
            </a:r>
            <a:r>
              <a:rPr lang="en-ZA" sz="2400" dirty="0">
                <a:latin typeface="Times New Roman" panose="02020603050405020304" pitchFamily="18" charset="0"/>
                <a:cs typeface="Times New Roman" panose="02020603050405020304" pitchFamily="18" charset="0"/>
              </a:rPr>
              <a:t>phishing Attack</a:t>
            </a:r>
          </a:p>
          <a:p>
            <a:pPr marL="0" indent="0">
              <a:buNone/>
            </a:pPr>
            <a:endParaRPr lang="en-ZA" sz="2000" dirty="0"/>
          </a:p>
        </p:txBody>
      </p:sp>
    </p:spTree>
    <p:extLst>
      <p:ext uri="{BB962C8B-B14F-4D97-AF65-F5344CB8AC3E}">
        <p14:creationId xmlns:p14="http://schemas.microsoft.com/office/powerpoint/2010/main" val="3401749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953" y="0"/>
            <a:ext cx="8911687" cy="592428"/>
          </a:xfrm>
        </p:spPr>
        <p:txBody>
          <a:bodyPr>
            <a:normAutofit fontScale="90000"/>
          </a:bodyPr>
          <a:lstStyle/>
          <a:p>
            <a:r>
              <a:rPr lang="en-ZA" sz="4400"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334850" y="850006"/>
            <a:ext cx="9894753" cy="5859887"/>
          </a:xfrm>
        </p:spPr>
        <p:txBody>
          <a:bodyPr>
            <a:noAutofit/>
          </a:bodyPr>
          <a:lstStyle/>
          <a:p>
            <a:r>
              <a:rPr lang="en-ZA" dirty="0">
                <a:latin typeface="Times New Roman" panose="02020603050405020304" pitchFamily="18" charset="0"/>
                <a:cs typeface="Times New Roman" panose="02020603050405020304" pitchFamily="18" charset="0"/>
              </a:rPr>
              <a:t>[1]	S. </a:t>
            </a:r>
            <a:r>
              <a:rPr lang="en-ZA" dirty="0" err="1">
                <a:latin typeface="Times New Roman" panose="02020603050405020304" pitchFamily="18" charset="0"/>
                <a:cs typeface="Times New Roman" panose="02020603050405020304" pitchFamily="18" charset="0"/>
              </a:rPr>
              <a:t>Marchal</a:t>
            </a:r>
            <a:r>
              <a:rPr lang="en-ZA" dirty="0">
                <a:latin typeface="Times New Roman" panose="02020603050405020304" pitchFamily="18" charset="0"/>
                <a:cs typeface="Times New Roman" panose="02020603050405020304" pitchFamily="18" charset="0"/>
              </a:rPr>
              <a:t>, J. François, R. State, and T. Engel, “</a:t>
            </a:r>
            <a:r>
              <a:rPr lang="en-ZA" dirty="0" err="1">
                <a:latin typeface="Times New Roman" panose="02020603050405020304" pitchFamily="18" charset="0"/>
                <a:cs typeface="Times New Roman" panose="02020603050405020304" pitchFamily="18" charset="0"/>
              </a:rPr>
              <a:t>PhishStorm</a:t>
            </a:r>
            <a:r>
              <a:rPr lang="en-ZA" dirty="0">
                <a:latin typeface="Times New Roman" panose="02020603050405020304" pitchFamily="18" charset="0"/>
                <a:cs typeface="Times New Roman" panose="02020603050405020304" pitchFamily="18" charset="0"/>
              </a:rPr>
              <a:t>: Detecting Phishing With </a:t>
            </a:r>
            <a:r>
              <a:rPr lang="en-ZA" dirty="0" smtClean="0">
                <a:latin typeface="Times New Roman" panose="02020603050405020304" pitchFamily="18" charset="0"/>
                <a:cs typeface="Times New Roman" panose="02020603050405020304" pitchFamily="18" charset="0"/>
              </a:rPr>
              <a:t>  Streaming </a:t>
            </a:r>
            <a:r>
              <a:rPr lang="en-ZA" dirty="0">
                <a:latin typeface="Times New Roman" panose="02020603050405020304" pitchFamily="18" charset="0"/>
                <a:cs typeface="Times New Roman" panose="02020603050405020304" pitchFamily="18" charset="0"/>
              </a:rPr>
              <a:t>Analytics,” </a:t>
            </a:r>
            <a:r>
              <a:rPr lang="en-ZA" i="1" dirty="0">
                <a:latin typeface="Times New Roman" panose="02020603050405020304" pitchFamily="18" charset="0"/>
                <a:cs typeface="Times New Roman" panose="02020603050405020304" pitchFamily="18" charset="0"/>
              </a:rPr>
              <a:t>IEEE Trans. </a:t>
            </a:r>
            <a:r>
              <a:rPr lang="en-ZA" i="1" dirty="0" err="1">
                <a:latin typeface="Times New Roman" panose="02020603050405020304" pitchFamily="18" charset="0"/>
                <a:cs typeface="Times New Roman" panose="02020603050405020304" pitchFamily="18" charset="0"/>
              </a:rPr>
              <a:t>Netw</a:t>
            </a:r>
            <a:r>
              <a:rPr lang="en-ZA" i="1" dirty="0">
                <a:latin typeface="Times New Roman" panose="02020603050405020304" pitchFamily="18" charset="0"/>
                <a:cs typeface="Times New Roman" panose="02020603050405020304" pitchFamily="18" charset="0"/>
              </a:rPr>
              <a:t>. Serv. </a:t>
            </a:r>
            <a:r>
              <a:rPr lang="en-ZA" i="1" dirty="0" err="1">
                <a:latin typeface="Times New Roman" panose="02020603050405020304" pitchFamily="18" charset="0"/>
                <a:cs typeface="Times New Roman" panose="02020603050405020304" pitchFamily="18" charset="0"/>
              </a:rPr>
              <a:t>Manag</a:t>
            </a:r>
            <a:r>
              <a:rPr lang="en-ZA" i="1" dirty="0">
                <a:latin typeface="Times New Roman" panose="02020603050405020304" pitchFamily="18" charset="0"/>
                <a:cs typeface="Times New Roman" panose="02020603050405020304" pitchFamily="18" charset="0"/>
              </a:rPr>
              <a:t>.</a:t>
            </a:r>
            <a:r>
              <a:rPr lang="en-ZA" dirty="0">
                <a:latin typeface="Times New Roman" panose="02020603050405020304" pitchFamily="18" charset="0"/>
                <a:cs typeface="Times New Roman" panose="02020603050405020304" pitchFamily="18" charset="0"/>
              </a:rPr>
              <a:t>, vol. 11, no. 4, pp. 458–471, Dec. 2014.</a:t>
            </a:r>
          </a:p>
          <a:p>
            <a:r>
              <a:rPr lang="en-ZA" dirty="0">
                <a:latin typeface="Times New Roman" panose="02020603050405020304" pitchFamily="18" charset="0"/>
                <a:cs typeface="Times New Roman" panose="02020603050405020304" pitchFamily="18" charset="0"/>
              </a:rPr>
              <a:t>[2]	P. D. </a:t>
            </a:r>
            <a:r>
              <a:rPr lang="en-ZA" dirty="0" err="1">
                <a:latin typeface="Times New Roman" panose="02020603050405020304" pitchFamily="18" charset="0"/>
                <a:cs typeface="Times New Roman" panose="02020603050405020304" pitchFamily="18" charset="0"/>
              </a:rPr>
              <a:t>Dudhe</a:t>
            </a:r>
            <a:r>
              <a:rPr lang="en-ZA" dirty="0">
                <a:latin typeface="Times New Roman" panose="02020603050405020304" pitchFamily="18" charset="0"/>
                <a:cs typeface="Times New Roman" panose="02020603050405020304" pitchFamily="18" charset="0"/>
              </a:rPr>
              <a:t> and P. L. </a:t>
            </a:r>
            <a:r>
              <a:rPr lang="en-ZA" dirty="0" err="1">
                <a:latin typeface="Times New Roman" panose="02020603050405020304" pitchFamily="18" charset="0"/>
                <a:cs typeface="Times New Roman" panose="02020603050405020304" pitchFamily="18" charset="0"/>
              </a:rPr>
              <a:t>Ramteke</a:t>
            </a:r>
            <a:r>
              <a:rPr lang="en-ZA" dirty="0">
                <a:latin typeface="Times New Roman" panose="02020603050405020304" pitchFamily="18" charset="0"/>
                <a:cs typeface="Times New Roman" panose="02020603050405020304" pitchFamily="18" charset="0"/>
              </a:rPr>
              <a:t>, “Detection of Websites Based on Phishing Websites Characteristics,” vol. 3, no. 4, p. 7, 2007.</a:t>
            </a:r>
          </a:p>
          <a:p>
            <a:r>
              <a:rPr lang="en-ZA" dirty="0" smtClean="0">
                <a:latin typeface="Times New Roman" panose="02020603050405020304" pitchFamily="18" charset="0"/>
                <a:cs typeface="Times New Roman" panose="02020603050405020304" pitchFamily="18" charset="0"/>
              </a:rPr>
              <a:t>[3]</a:t>
            </a:r>
            <a:r>
              <a:rPr lang="en-ZA" dirty="0">
                <a:latin typeface="Times New Roman" panose="02020603050405020304" pitchFamily="18" charset="0"/>
                <a:cs typeface="Times New Roman" panose="02020603050405020304" pitchFamily="18" charset="0"/>
              </a:rPr>
              <a:t>	N. E. S. Reporter, “Cybercrime a threat to national security – </a:t>
            </a:r>
            <a:r>
              <a:rPr lang="en-ZA" dirty="0" err="1">
                <a:latin typeface="Times New Roman" panose="02020603050405020304" pitchFamily="18" charset="0"/>
                <a:cs typeface="Times New Roman" panose="02020603050405020304" pitchFamily="18" charset="0"/>
              </a:rPr>
              <a:t>Shanghala</a:t>
            </a:r>
            <a:r>
              <a:rPr lang="en-ZA" dirty="0">
                <a:latin typeface="Times New Roman" panose="02020603050405020304" pitchFamily="18" charset="0"/>
                <a:cs typeface="Times New Roman" panose="02020603050405020304" pitchFamily="18" charset="0"/>
              </a:rPr>
              <a:t>,” </a:t>
            </a:r>
            <a:r>
              <a:rPr lang="en-ZA" i="1" dirty="0">
                <a:latin typeface="Times New Roman" panose="02020603050405020304" pitchFamily="18" charset="0"/>
                <a:cs typeface="Times New Roman" panose="02020603050405020304" pitchFamily="18" charset="0"/>
              </a:rPr>
              <a:t>New Era Newspaper Namibia</a:t>
            </a:r>
            <a:r>
              <a:rPr lang="en-ZA" dirty="0">
                <a:latin typeface="Times New Roman" panose="02020603050405020304" pitchFamily="18" charset="0"/>
                <a:cs typeface="Times New Roman" panose="02020603050405020304" pitchFamily="18" charset="0"/>
              </a:rPr>
              <a:t>, 15-May-2018. </a:t>
            </a:r>
            <a:endParaRPr lang="en-ZA" dirty="0" smtClean="0">
              <a:latin typeface="Times New Roman" panose="02020603050405020304" pitchFamily="18" charset="0"/>
              <a:cs typeface="Times New Roman" panose="02020603050405020304" pitchFamily="18" charset="0"/>
            </a:endParaRPr>
          </a:p>
          <a:p>
            <a:r>
              <a:rPr lang="en-ZA" dirty="0" smtClean="0">
                <a:latin typeface="Times New Roman" panose="02020603050405020304" pitchFamily="18" charset="0"/>
                <a:cs typeface="Times New Roman" panose="02020603050405020304" pitchFamily="18" charset="0"/>
              </a:rPr>
              <a:t>[</a:t>
            </a:r>
            <a:r>
              <a:rPr lang="en-ZA" dirty="0">
                <a:latin typeface="Times New Roman" panose="02020603050405020304" pitchFamily="18" charset="0"/>
                <a:cs typeface="Times New Roman" panose="02020603050405020304" pitchFamily="18" charset="0"/>
              </a:rPr>
              <a:t>4</a:t>
            </a:r>
            <a:r>
              <a:rPr lang="en-ZA" dirty="0" smtClean="0">
                <a:latin typeface="Times New Roman" panose="02020603050405020304" pitchFamily="18" charset="0"/>
                <a:cs typeface="Times New Roman" panose="02020603050405020304" pitchFamily="18" charset="0"/>
              </a:rPr>
              <a:t>]</a:t>
            </a:r>
            <a:r>
              <a:rPr lang="en-ZA" dirty="0">
                <a:latin typeface="Times New Roman" panose="02020603050405020304" pitchFamily="18" charset="0"/>
                <a:cs typeface="Times New Roman" panose="02020603050405020304" pitchFamily="18" charset="0"/>
              </a:rPr>
              <a:t>	R. B. Basnet and A. H. Sung, “Mining Web to Detect Phishing URLs,” in </a:t>
            </a:r>
            <a:r>
              <a:rPr lang="en-ZA" i="1" dirty="0">
                <a:latin typeface="Times New Roman" panose="02020603050405020304" pitchFamily="18" charset="0"/>
                <a:cs typeface="Times New Roman" panose="02020603050405020304" pitchFamily="18" charset="0"/>
              </a:rPr>
              <a:t>2012 11th International Conference on Machine Learning and Applications</a:t>
            </a:r>
            <a:r>
              <a:rPr lang="en-ZA" dirty="0">
                <a:latin typeface="Times New Roman" panose="02020603050405020304" pitchFamily="18" charset="0"/>
                <a:cs typeface="Times New Roman" panose="02020603050405020304" pitchFamily="18" charset="0"/>
              </a:rPr>
              <a:t>, 2012, vol. 1, pp. 568–573.</a:t>
            </a:r>
          </a:p>
          <a:p>
            <a:r>
              <a:rPr lang="en-ZA" dirty="0" smtClean="0">
                <a:latin typeface="Times New Roman" panose="02020603050405020304" pitchFamily="18" charset="0"/>
                <a:cs typeface="Times New Roman" panose="02020603050405020304" pitchFamily="18" charset="0"/>
              </a:rPr>
              <a:t>[5]</a:t>
            </a:r>
            <a:r>
              <a:rPr lang="en-ZA" dirty="0">
                <a:latin typeface="Times New Roman" panose="02020603050405020304" pitchFamily="18" charset="0"/>
                <a:cs typeface="Times New Roman" panose="02020603050405020304" pitchFamily="18" charset="0"/>
              </a:rPr>
              <a:t>	N. A. </a:t>
            </a:r>
            <a:r>
              <a:rPr lang="en-ZA" dirty="0" err="1">
                <a:latin typeface="Times New Roman" panose="02020603050405020304" pitchFamily="18" charset="0"/>
                <a:cs typeface="Times New Roman" panose="02020603050405020304" pitchFamily="18" charset="0"/>
              </a:rPr>
              <a:t>Azeez</a:t>
            </a:r>
            <a:r>
              <a:rPr lang="en-ZA" dirty="0">
                <a:latin typeface="Times New Roman" panose="02020603050405020304" pitchFamily="18" charset="0"/>
                <a:cs typeface="Times New Roman" panose="02020603050405020304" pitchFamily="18" charset="0"/>
              </a:rPr>
              <a:t> and A. </a:t>
            </a:r>
            <a:r>
              <a:rPr lang="en-ZA" dirty="0" err="1">
                <a:latin typeface="Times New Roman" panose="02020603050405020304" pitchFamily="18" charset="0"/>
                <a:cs typeface="Times New Roman" panose="02020603050405020304" pitchFamily="18" charset="0"/>
              </a:rPr>
              <a:t>Oluwatosin</a:t>
            </a:r>
            <a:r>
              <a:rPr lang="en-ZA" dirty="0">
                <a:latin typeface="Times New Roman" panose="02020603050405020304" pitchFamily="18" charset="0"/>
                <a:cs typeface="Times New Roman" panose="02020603050405020304" pitchFamily="18" charset="0"/>
              </a:rPr>
              <a:t>, “</a:t>
            </a:r>
            <a:r>
              <a:rPr lang="en-ZA" dirty="0" err="1">
                <a:latin typeface="Times New Roman" panose="02020603050405020304" pitchFamily="18" charset="0"/>
                <a:cs typeface="Times New Roman" panose="02020603050405020304" pitchFamily="18" charset="0"/>
              </a:rPr>
              <a:t>CyberProtector</a:t>
            </a:r>
            <a:r>
              <a:rPr lang="en-ZA" dirty="0">
                <a:latin typeface="Times New Roman" panose="02020603050405020304" pitchFamily="18" charset="0"/>
                <a:cs typeface="Times New Roman" panose="02020603050405020304" pitchFamily="18" charset="0"/>
              </a:rPr>
              <a:t>: Identifying Compromised URLs in Electronic Mails with Bayesian Classification,” in </a:t>
            </a:r>
            <a:r>
              <a:rPr lang="en-ZA" i="1" dirty="0">
                <a:latin typeface="Times New Roman" panose="02020603050405020304" pitchFamily="18" charset="0"/>
                <a:cs typeface="Times New Roman" panose="02020603050405020304" pitchFamily="18" charset="0"/>
              </a:rPr>
              <a:t>2016 International Conference on Computational Science and Computational Intelligence (CSCI)</a:t>
            </a:r>
            <a:r>
              <a:rPr lang="en-ZA" dirty="0">
                <a:latin typeface="Times New Roman" panose="02020603050405020304" pitchFamily="18" charset="0"/>
                <a:cs typeface="Times New Roman" panose="02020603050405020304" pitchFamily="18" charset="0"/>
              </a:rPr>
              <a:t>, 2016, pp. 959–965</a:t>
            </a:r>
            <a:r>
              <a:rPr lang="en-ZA" dirty="0" smtClean="0">
                <a:latin typeface="Times New Roman" panose="02020603050405020304" pitchFamily="18" charset="0"/>
                <a:cs typeface="Times New Roman" panose="02020603050405020304" pitchFamily="18" charset="0"/>
              </a:rPr>
              <a:t>.</a:t>
            </a:r>
          </a:p>
          <a:p>
            <a:r>
              <a:rPr lang="en-ZA" dirty="0" smtClean="0">
                <a:latin typeface="Times New Roman" panose="02020603050405020304" pitchFamily="18" charset="0"/>
                <a:cs typeface="Times New Roman" panose="02020603050405020304" pitchFamily="18" charset="0"/>
              </a:rPr>
              <a:t>[6]</a:t>
            </a:r>
            <a:r>
              <a:rPr lang="en-ZA" dirty="0">
                <a:latin typeface="Times New Roman" panose="02020603050405020304" pitchFamily="18" charset="0"/>
                <a:cs typeface="Times New Roman" panose="02020603050405020304" pitchFamily="18" charset="0"/>
              </a:rPr>
              <a:t>	B. E. and T. K., “Phishing URL Detection: A Machine Learning and Web Mining-based Approach,” </a:t>
            </a:r>
            <a:r>
              <a:rPr lang="en-ZA" i="1" dirty="0">
                <a:latin typeface="Times New Roman" panose="02020603050405020304" pitchFamily="18" charset="0"/>
                <a:cs typeface="Times New Roman" panose="02020603050405020304" pitchFamily="18" charset="0"/>
              </a:rPr>
              <a:t>Int. J. </a:t>
            </a:r>
            <a:r>
              <a:rPr lang="en-ZA" i="1" dirty="0" err="1">
                <a:latin typeface="Times New Roman" panose="02020603050405020304" pitchFamily="18" charset="0"/>
                <a:cs typeface="Times New Roman" panose="02020603050405020304" pitchFamily="18" charset="0"/>
              </a:rPr>
              <a:t>Comput</a:t>
            </a:r>
            <a:r>
              <a:rPr lang="en-ZA" i="1" dirty="0">
                <a:latin typeface="Times New Roman" panose="02020603050405020304" pitchFamily="18" charset="0"/>
                <a:cs typeface="Times New Roman" panose="02020603050405020304" pitchFamily="18" charset="0"/>
              </a:rPr>
              <a:t>. Appl.</a:t>
            </a:r>
            <a:r>
              <a:rPr lang="en-ZA" dirty="0">
                <a:latin typeface="Times New Roman" panose="02020603050405020304" pitchFamily="18" charset="0"/>
                <a:cs typeface="Times New Roman" panose="02020603050405020304" pitchFamily="18" charset="0"/>
              </a:rPr>
              <a:t>, vol. 123, no. 13, pp. 46–50, Aug. 2015.</a:t>
            </a:r>
          </a:p>
          <a:p>
            <a:r>
              <a:rPr lang="en-ZA" dirty="0" smtClean="0">
                <a:latin typeface="Times New Roman" panose="02020603050405020304" pitchFamily="18" charset="0"/>
                <a:cs typeface="Times New Roman" panose="02020603050405020304" pitchFamily="18" charset="0"/>
              </a:rPr>
              <a:t>[7]</a:t>
            </a:r>
            <a:r>
              <a:rPr lang="en-ZA" dirty="0">
                <a:latin typeface="Times New Roman" panose="02020603050405020304" pitchFamily="18" charset="0"/>
                <a:cs typeface="Times New Roman" panose="02020603050405020304" pitchFamily="18" charset="0"/>
              </a:rPr>
              <a:t>	J. Ma, L. K. Saul, S. Savage, and G. M. </a:t>
            </a:r>
            <a:r>
              <a:rPr lang="en-ZA" dirty="0" err="1">
                <a:latin typeface="Times New Roman" panose="02020603050405020304" pitchFamily="18" charset="0"/>
                <a:cs typeface="Times New Roman" panose="02020603050405020304" pitchFamily="18" charset="0"/>
              </a:rPr>
              <a:t>Voelker</a:t>
            </a:r>
            <a:r>
              <a:rPr lang="en-ZA" dirty="0">
                <a:latin typeface="Times New Roman" panose="02020603050405020304" pitchFamily="18" charset="0"/>
                <a:cs typeface="Times New Roman" panose="02020603050405020304" pitchFamily="18" charset="0"/>
              </a:rPr>
              <a:t>, “Beyond blacklists: learning to detect malicious web sites from suspicious URLs,” 2009, p. 1245.</a:t>
            </a:r>
          </a:p>
          <a:p>
            <a:pPr marL="0" indent="0">
              <a:buNone/>
            </a:pPr>
            <a:endParaRPr lang="en-ZA" sz="2000" dirty="0"/>
          </a:p>
          <a:p>
            <a:pPr marL="0" indent="0">
              <a:buNone/>
            </a:pPr>
            <a:endParaRPr lang="en-ZA"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9177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25238"/>
          </a:xfrm>
        </p:spPr>
        <p:txBody>
          <a:bodyPr>
            <a:normAutofit fontScale="90000"/>
          </a:bodyPr>
          <a:lstStyle/>
          <a:p>
            <a:r>
              <a:rPr lang="en-ZA" dirty="0" smtClean="0">
                <a:latin typeface="Times New Roman" panose="02020603050405020304" pitchFamily="18" charset="0"/>
                <a:cs typeface="Times New Roman" panose="02020603050405020304" pitchFamily="18" charset="0"/>
              </a:rPr>
              <a:t>Outline</a:t>
            </a:r>
            <a:endParaRPr lang="en-ZA" dirty="0">
              <a:solidFill>
                <a:schemeClr val="tx1">
                  <a:lumMod val="65000"/>
                  <a:lumOff val="35000"/>
                </a:schemeClr>
              </a:solidFill>
            </a:endParaRPr>
          </a:p>
        </p:txBody>
      </p:sp>
      <p:sp>
        <p:nvSpPr>
          <p:cNvPr id="3" name="Content Placeholder 2"/>
          <p:cNvSpPr>
            <a:spLocks noGrp="1"/>
          </p:cNvSpPr>
          <p:nvPr>
            <p:ph idx="1"/>
          </p:nvPr>
        </p:nvSpPr>
        <p:spPr>
          <a:xfrm>
            <a:off x="677334" y="837127"/>
            <a:ext cx="8596668" cy="5859887"/>
          </a:xfrm>
        </p:spPr>
        <p:txBody>
          <a:bodyPr>
            <a:noAutofit/>
          </a:bodyPr>
          <a:lstStyle/>
          <a:p>
            <a:r>
              <a:rPr lang="en-ZA" sz="2400" dirty="0" smtClean="0">
                <a:latin typeface="Times New Roman" panose="02020603050405020304" pitchFamily="18" charset="0"/>
                <a:cs typeface="Times New Roman" panose="02020603050405020304" pitchFamily="18" charset="0"/>
              </a:rPr>
              <a:t>Introduction</a:t>
            </a:r>
            <a:endParaRPr lang="en-ZA" sz="2400" dirty="0" smtClean="0">
              <a:latin typeface="Times New Roman" panose="02020603050405020304" pitchFamily="18" charset="0"/>
              <a:cs typeface="Times New Roman" panose="02020603050405020304" pitchFamily="18" charset="0"/>
            </a:endParaRPr>
          </a:p>
          <a:p>
            <a:r>
              <a:rPr lang="en-ZA" sz="2400" dirty="0" smtClean="0">
                <a:latin typeface="Times New Roman" panose="02020603050405020304" pitchFamily="18" charset="0"/>
                <a:cs typeface="Times New Roman" panose="02020603050405020304" pitchFamily="18" charset="0"/>
              </a:rPr>
              <a:t>Problem  statement (s)</a:t>
            </a:r>
          </a:p>
          <a:p>
            <a:r>
              <a:rPr lang="en-ZA" sz="2400" dirty="0" smtClean="0">
                <a:latin typeface="Times New Roman" panose="02020603050405020304" pitchFamily="18" charset="0"/>
                <a:cs typeface="Times New Roman" panose="02020603050405020304" pitchFamily="18" charset="0"/>
              </a:rPr>
              <a:t>Research objectives</a:t>
            </a:r>
          </a:p>
          <a:p>
            <a:r>
              <a:rPr lang="en-ZA" sz="2400" dirty="0" smtClean="0">
                <a:latin typeface="Times New Roman" panose="02020603050405020304" pitchFamily="18" charset="0"/>
                <a:cs typeface="Times New Roman" panose="02020603050405020304" pitchFamily="18" charset="0"/>
              </a:rPr>
              <a:t>Motivation</a:t>
            </a:r>
          </a:p>
          <a:p>
            <a:r>
              <a:rPr lang="en-ZA" sz="2400" dirty="0" smtClean="0">
                <a:latin typeface="Times New Roman" panose="02020603050405020304" pitchFamily="18" charset="0"/>
                <a:cs typeface="Times New Roman" panose="02020603050405020304" pitchFamily="18" charset="0"/>
              </a:rPr>
              <a:t>Literature Review</a:t>
            </a:r>
          </a:p>
          <a:p>
            <a:r>
              <a:rPr lang="en-ZA" sz="2400" dirty="0" smtClean="0">
                <a:latin typeface="Times New Roman" panose="02020603050405020304" pitchFamily="18" charset="0"/>
                <a:cs typeface="Times New Roman" panose="02020603050405020304" pitchFamily="18" charset="0"/>
              </a:rPr>
              <a:t>Methodology ( Research and Development</a:t>
            </a:r>
            <a:r>
              <a:rPr lang="en-ZA" sz="2400" dirty="0" smtClean="0">
                <a:latin typeface="Times New Roman" panose="02020603050405020304" pitchFamily="18" charset="0"/>
                <a:cs typeface="Times New Roman" panose="02020603050405020304" pitchFamily="18" charset="0"/>
              </a:rPr>
              <a:t>)</a:t>
            </a:r>
          </a:p>
          <a:p>
            <a:r>
              <a:rPr lang="en-ZA" sz="2400" dirty="0">
                <a:latin typeface="Times New Roman" panose="02020603050405020304" pitchFamily="18" charset="0"/>
                <a:cs typeface="Times New Roman" panose="02020603050405020304" pitchFamily="18" charset="0"/>
              </a:rPr>
              <a:t>Screen short of my </a:t>
            </a:r>
            <a:r>
              <a:rPr lang="en-ZA" sz="2400" dirty="0" smtClean="0">
                <a:latin typeface="Times New Roman" panose="02020603050405020304" pitchFamily="18" charset="0"/>
                <a:cs typeface="Times New Roman" panose="02020603050405020304" pitchFamily="18" charset="0"/>
              </a:rPr>
              <a:t>work</a:t>
            </a:r>
            <a:endParaRPr lang="en-ZA" sz="2400" dirty="0" smtClean="0">
              <a:latin typeface="Times New Roman" panose="02020603050405020304" pitchFamily="18" charset="0"/>
              <a:cs typeface="Times New Roman" panose="02020603050405020304" pitchFamily="18" charset="0"/>
            </a:endParaRPr>
          </a:p>
          <a:p>
            <a:r>
              <a:rPr lang="en-ZA" sz="2400" dirty="0" smtClean="0">
                <a:latin typeface="Times New Roman" panose="02020603050405020304" pitchFamily="18" charset="0"/>
                <a:cs typeface="Times New Roman" panose="02020603050405020304" pitchFamily="18" charset="0"/>
              </a:rPr>
              <a:t>Discussion of the Results obtained</a:t>
            </a:r>
          </a:p>
          <a:p>
            <a:r>
              <a:rPr lang="en-ZA" sz="2400" dirty="0" smtClean="0">
                <a:latin typeface="Times New Roman" panose="02020603050405020304" pitchFamily="18" charset="0"/>
                <a:cs typeface="Times New Roman" panose="02020603050405020304" pitchFamily="18" charset="0"/>
              </a:rPr>
              <a:t>Conclusion</a:t>
            </a:r>
            <a:endParaRPr lang="en-ZA" sz="2400" dirty="0" smtClean="0">
              <a:latin typeface="Times New Roman" panose="02020603050405020304" pitchFamily="18" charset="0"/>
              <a:cs typeface="Times New Roman" panose="02020603050405020304" pitchFamily="18" charset="0"/>
            </a:endParaRPr>
          </a:p>
          <a:p>
            <a:r>
              <a:rPr lang="en-ZA" sz="2400" dirty="0" smtClean="0">
                <a:latin typeface="Times New Roman" panose="02020603050405020304" pitchFamily="18" charset="0"/>
                <a:cs typeface="Times New Roman" panose="02020603050405020304" pitchFamily="18" charset="0"/>
              </a:rPr>
              <a:t>Challenges and future works</a:t>
            </a:r>
          </a:p>
          <a:p>
            <a:r>
              <a:rPr lang="en-ZA" sz="2400" dirty="0">
                <a:latin typeface="Times New Roman" panose="02020603050405020304" pitchFamily="18" charset="0"/>
                <a:cs typeface="Times New Roman" panose="02020603050405020304" pitchFamily="18" charset="0"/>
              </a:rPr>
              <a:t>References</a:t>
            </a:r>
          </a:p>
          <a:p>
            <a:endParaRPr lang="en-Z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02838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660" y="474864"/>
            <a:ext cx="5334000" cy="315231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035640" y="3889419"/>
            <a:ext cx="4726546" cy="2215991"/>
          </a:xfrm>
          <a:prstGeom prst="rect">
            <a:avLst/>
          </a:prstGeom>
          <a:noFill/>
        </p:spPr>
        <p:txBody>
          <a:bodyPr wrap="square" rtlCol="0">
            <a:spAutoFit/>
          </a:bodyPr>
          <a:lstStyle/>
          <a:p>
            <a:r>
              <a:rPr lang="en-ZA" sz="4000" dirty="0" smtClean="0">
                <a:latin typeface="Times New Roman" panose="02020603050405020304" pitchFamily="18" charset="0"/>
                <a:cs typeface="Times New Roman" panose="02020603050405020304" pitchFamily="18" charset="0"/>
              </a:rPr>
              <a:t>Any Question, Comment or Suggestion</a:t>
            </a:r>
          </a:p>
          <a:p>
            <a:endParaRPr lang="en-ZA" dirty="0"/>
          </a:p>
        </p:txBody>
      </p:sp>
    </p:spTree>
    <p:extLst>
      <p:ext uri="{BB962C8B-B14F-4D97-AF65-F5344CB8AC3E}">
        <p14:creationId xmlns:p14="http://schemas.microsoft.com/office/powerpoint/2010/main" val="19561164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8961" y="161544"/>
            <a:ext cx="8911687" cy="863692"/>
          </a:xfrm>
        </p:spPr>
        <p:txBody>
          <a:bodyPr>
            <a:normAutofit/>
          </a:bodyPr>
          <a:lstStyle/>
          <a:p>
            <a:r>
              <a:rPr lang="en-ZA" sz="4400"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244700" y="1025236"/>
            <a:ext cx="9572781" cy="5832764"/>
          </a:xfrm>
        </p:spPr>
        <p:txBody>
          <a:bodyPr>
            <a:noAutofit/>
          </a:bodyPr>
          <a:lstStyle/>
          <a:p>
            <a:pPr algn="just">
              <a:lnSpc>
                <a:spcPct val="150000"/>
              </a:lnSpc>
            </a:pPr>
            <a:r>
              <a:rPr lang="en-ZA" sz="2100" dirty="0">
                <a:latin typeface="Times New Roman" panose="02020603050405020304" pitchFamily="18" charset="0"/>
                <a:cs typeface="Times New Roman" panose="02020603050405020304" pitchFamily="18" charset="0"/>
              </a:rPr>
              <a:t>Phishing is an online criminal act that occurs when a malicious webpage mimics as a legitimate webpage so as to acquire sensitive information from the user [1</a:t>
            </a:r>
            <a:r>
              <a:rPr lang="en-ZA" sz="2100" dirty="0" smtClean="0">
                <a:latin typeface="Times New Roman" panose="02020603050405020304" pitchFamily="18" charset="0"/>
                <a:cs typeface="Times New Roman" panose="02020603050405020304" pitchFamily="18" charset="0"/>
              </a:rPr>
              <a:t>].</a:t>
            </a:r>
          </a:p>
          <a:p>
            <a:pPr algn="just">
              <a:lnSpc>
                <a:spcPct val="150000"/>
              </a:lnSpc>
            </a:pPr>
            <a:r>
              <a:rPr lang="en-ZA" sz="2000" dirty="0">
                <a:latin typeface="Times New Roman" panose="02020603050405020304" pitchFamily="18" charset="0"/>
                <a:cs typeface="Times New Roman" panose="02020603050405020304" pitchFamily="18" charset="0"/>
              </a:rPr>
              <a:t>Phishing attack have been on the rise and performing certain action such as hovering or clicking on malicious URLs may cause unsuspecting internet user to fall victim of  scams or identity </a:t>
            </a:r>
            <a:r>
              <a:rPr lang="en-ZA" sz="2000" dirty="0" smtClean="0">
                <a:latin typeface="Times New Roman" panose="02020603050405020304" pitchFamily="18" charset="0"/>
                <a:cs typeface="Times New Roman" panose="02020603050405020304" pitchFamily="18" charset="0"/>
              </a:rPr>
              <a:t>theft </a:t>
            </a:r>
            <a:r>
              <a:rPr lang="en-ZA" sz="2000" dirty="0">
                <a:latin typeface="Times New Roman" panose="02020603050405020304" pitchFamily="18" charset="0"/>
                <a:cs typeface="Times New Roman" panose="02020603050405020304" pitchFamily="18" charset="0"/>
              </a:rPr>
              <a:t>[2</a:t>
            </a:r>
            <a:r>
              <a:rPr lang="en-ZA" sz="2000" dirty="0" smtClean="0">
                <a:latin typeface="Times New Roman" panose="02020603050405020304" pitchFamily="18" charset="0"/>
                <a:cs typeface="Times New Roman" panose="02020603050405020304" pitchFamily="18" charset="0"/>
              </a:rPr>
              <a:t>].</a:t>
            </a:r>
            <a:endParaRPr lang="en-ZA" sz="2100" dirty="0" smtClean="0">
              <a:latin typeface="Times New Roman" panose="02020603050405020304" pitchFamily="18" charset="0"/>
              <a:cs typeface="Times New Roman" panose="02020603050405020304" pitchFamily="18" charset="0"/>
            </a:endParaRPr>
          </a:p>
          <a:p>
            <a:pPr algn="just">
              <a:lnSpc>
                <a:spcPct val="150000"/>
              </a:lnSpc>
            </a:pPr>
            <a:r>
              <a:rPr lang="en-ZA" sz="2100" dirty="0" smtClean="0">
                <a:latin typeface="Times New Roman" panose="02020603050405020304" pitchFamily="18" charset="0"/>
                <a:cs typeface="Times New Roman" panose="02020603050405020304" pitchFamily="18" charset="0"/>
              </a:rPr>
              <a:t>Detecting </a:t>
            </a:r>
            <a:r>
              <a:rPr lang="en-ZA" sz="2100" dirty="0">
                <a:latin typeface="Times New Roman" panose="02020603050405020304" pitchFamily="18" charset="0"/>
                <a:cs typeface="Times New Roman" panose="02020603050405020304" pitchFamily="18" charset="0"/>
              </a:rPr>
              <a:t>phishing websites is one of the crucial problems facing the internet community because of its high impact on the day-to-day online transactions performed. </a:t>
            </a:r>
            <a:endParaRPr lang="en-ZA" sz="2100" dirty="0" smtClean="0">
              <a:latin typeface="Times New Roman" panose="02020603050405020304" pitchFamily="18" charset="0"/>
              <a:cs typeface="Times New Roman" panose="02020603050405020304" pitchFamily="18" charset="0"/>
            </a:endParaRPr>
          </a:p>
          <a:p>
            <a:pPr algn="just"/>
            <a:r>
              <a:rPr lang="en-ZA" sz="2000" dirty="0" smtClean="0">
                <a:latin typeface="Times New Roman" panose="02020603050405020304" pitchFamily="18" charset="0"/>
                <a:cs typeface="Times New Roman" panose="02020603050405020304" pitchFamily="18" charset="0"/>
              </a:rPr>
              <a:t>The </a:t>
            </a:r>
            <a:r>
              <a:rPr lang="en-ZA" sz="2000" dirty="0">
                <a:latin typeface="Times New Roman" panose="02020603050405020304" pitchFamily="18" charset="0"/>
                <a:cs typeface="Times New Roman" panose="02020603050405020304" pitchFamily="18" charset="0"/>
              </a:rPr>
              <a:t>main function of these prototype is to gain a better understanding on the performance of the </a:t>
            </a:r>
            <a:r>
              <a:rPr lang="en-ZA" sz="2000" dirty="0" smtClean="0">
                <a:latin typeface="Times New Roman" panose="02020603050405020304" pitchFamily="18" charset="0"/>
                <a:cs typeface="Times New Roman" panose="02020603050405020304" pitchFamily="18" charset="0"/>
              </a:rPr>
              <a:t>three </a:t>
            </a:r>
            <a:r>
              <a:rPr lang="en-ZA" sz="2000" dirty="0">
                <a:latin typeface="Times New Roman" panose="02020603050405020304" pitchFamily="18" charset="0"/>
                <a:cs typeface="Times New Roman" panose="02020603050405020304" pitchFamily="18" charset="0"/>
              </a:rPr>
              <a:t>learning algorithms, based on the information gathered.</a:t>
            </a:r>
          </a:p>
          <a:p>
            <a:pPr marL="0" indent="0">
              <a:buNone/>
            </a:pPr>
            <a:endParaRPr lang="en-ZA"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1769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40775"/>
            <a:ext cx="8911687" cy="715293"/>
          </a:xfrm>
        </p:spPr>
        <p:txBody>
          <a:bodyPr>
            <a:normAutofit fontScale="90000"/>
          </a:bodyPr>
          <a:lstStyle/>
          <a:p>
            <a:r>
              <a:rPr lang="en-ZA" sz="4400" dirty="0" smtClean="0">
                <a:latin typeface="Times New Roman" panose="02020603050405020304" pitchFamily="18" charset="0"/>
                <a:cs typeface="Times New Roman" panose="02020603050405020304" pitchFamily="18" charset="0"/>
              </a:rPr>
              <a:t>Problem statement(s)</a:t>
            </a:r>
            <a:r>
              <a:rPr lang="en-ZA" dirty="0">
                <a:latin typeface="Times New Roman" panose="02020603050405020304" pitchFamily="18" charset="0"/>
                <a:cs typeface="Times New Roman" panose="02020603050405020304" pitchFamily="18" charset="0"/>
              </a:rPr>
              <a:t/>
            </a:r>
            <a:br>
              <a:rPr lang="en-ZA" dirty="0">
                <a:latin typeface="Times New Roman" panose="02020603050405020304" pitchFamily="18" charset="0"/>
                <a:cs typeface="Times New Roman" panose="02020603050405020304" pitchFamily="18" charset="0"/>
              </a:rPr>
            </a:br>
            <a:endParaRPr lang="en-ZA" dirty="0"/>
          </a:p>
        </p:txBody>
      </p:sp>
      <p:sp>
        <p:nvSpPr>
          <p:cNvPr id="3" name="Content Placeholder 2"/>
          <p:cNvSpPr>
            <a:spLocks noGrp="1"/>
          </p:cNvSpPr>
          <p:nvPr>
            <p:ph idx="1"/>
          </p:nvPr>
        </p:nvSpPr>
        <p:spPr>
          <a:xfrm>
            <a:off x="231819" y="1281449"/>
            <a:ext cx="9469750" cy="5628067"/>
          </a:xfrm>
        </p:spPr>
        <p:txBody>
          <a:bodyPr>
            <a:normAutofit fontScale="92500" lnSpcReduction="10000"/>
          </a:bodyPr>
          <a:lstStyle/>
          <a:p>
            <a:pPr algn="just"/>
            <a:r>
              <a:rPr lang="en-ZA" sz="2400" dirty="0">
                <a:latin typeface="Times New Roman" panose="02020603050405020304" pitchFamily="18" charset="0"/>
                <a:cs typeface="Times New Roman" panose="02020603050405020304" pitchFamily="18" charset="0"/>
              </a:rPr>
              <a:t>The fast growth and progress of phishing techniques create several challenge in web security.</a:t>
            </a:r>
          </a:p>
          <a:p>
            <a:pPr algn="just"/>
            <a:r>
              <a:rPr lang="en-ZA" sz="2400" dirty="0">
                <a:latin typeface="Times New Roman" panose="02020603050405020304" pitchFamily="18" charset="0"/>
                <a:cs typeface="Times New Roman" panose="02020603050405020304" pitchFamily="18" charset="0"/>
              </a:rPr>
              <a:t>Security analysts throughout the world are constantly challenged by the phishing community as new and advanced methods are developed each day</a:t>
            </a:r>
            <a:r>
              <a:rPr lang="en-ZA" sz="2400" dirty="0" smtClean="0">
                <a:latin typeface="Times New Roman" panose="02020603050405020304" pitchFamily="18" charset="0"/>
                <a:cs typeface="Times New Roman" panose="02020603050405020304" pitchFamily="18" charset="0"/>
              </a:rPr>
              <a:t>.</a:t>
            </a:r>
          </a:p>
          <a:p>
            <a:pPr algn="just"/>
            <a:r>
              <a:rPr lang="en-ZA" sz="2400" dirty="0" smtClean="0">
                <a:latin typeface="Times New Roman" panose="02020603050405020304" pitchFamily="18" charset="0"/>
                <a:cs typeface="Times New Roman" panose="02020603050405020304" pitchFamily="18" charset="0"/>
              </a:rPr>
              <a:t>Namibia </a:t>
            </a:r>
            <a:r>
              <a:rPr lang="en-ZA" sz="2400" dirty="0">
                <a:latin typeface="Times New Roman" panose="02020603050405020304" pitchFamily="18" charset="0"/>
                <a:cs typeface="Times New Roman" panose="02020603050405020304" pitchFamily="18" charset="0"/>
              </a:rPr>
              <a:t>has experienced its own share in cyber-attacks in the ream of electronic banking transactions which prompt the Namibia government </a:t>
            </a:r>
            <a:r>
              <a:rPr lang="en-ZA" sz="2400" dirty="0" smtClean="0">
                <a:latin typeface="Times New Roman" panose="02020603050405020304" pitchFamily="18" charset="0"/>
                <a:cs typeface="Times New Roman" panose="02020603050405020304" pitchFamily="18" charset="0"/>
              </a:rPr>
              <a:t>to come </a:t>
            </a:r>
            <a:r>
              <a:rPr lang="en-ZA" sz="2400" dirty="0">
                <a:latin typeface="Times New Roman" panose="02020603050405020304" pitchFamily="18" charset="0"/>
                <a:cs typeface="Times New Roman" panose="02020603050405020304" pitchFamily="18" charset="0"/>
              </a:rPr>
              <a:t>up with a draft bill on electronic transactions and </a:t>
            </a:r>
            <a:r>
              <a:rPr lang="en-ZA" sz="2400" dirty="0" smtClean="0">
                <a:latin typeface="Times New Roman" panose="02020603050405020304" pitchFamily="18" charset="0"/>
                <a:cs typeface="Times New Roman" panose="02020603050405020304" pitchFamily="18" charset="0"/>
              </a:rPr>
              <a:t>cybercrime </a:t>
            </a:r>
            <a:r>
              <a:rPr lang="en-ZA" sz="2400" dirty="0" smtClean="0">
                <a:latin typeface="Times New Roman" panose="02020603050405020304" pitchFamily="18" charset="0"/>
                <a:cs typeface="Times New Roman" panose="02020603050405020304" pitchFamily="18" charset="0"/>
              </a:rPr>
              <a:t>[3]. </a:t>
            </a:r>
            <a:endParaRPr lang="en-ZA" sz="2400" dirty="0" smtClean="0">
              <a:latin typeface="Times New Roman" panose="02020603050405020304" pitchFamily="18" charset="0"/>
              <a:cs typeface="Times New Roman" panose="02020603050405020304" pitchFamily="18" charset="0"/>
            </a:endParaRPr>
          </a:p>
          <a:p>
            <a:pPr algn="just"/>
            <a:r>
              <a:rPr lang="en-ZA" sz="2400" dirty="0">
                <a:latin typeface="Times New Roman" panose="02020603050405020304" pitchFamily="18" charset="0"/>
                <a:cs typeface="Times New Roman" panose="02020603050405020304" pitchFamily="18" charset="0"/>
              </a:rPr>
              <a:t>D</a:t>
            </a:r>
            <a:r>
              <a:rPr lang="en-ZA" sz="2400" dirty="0" smtClean="0">
                <a:latin typeface="Times New Roman" panose="02020603050405020304" pitchFamily="18" charset="0"/>
                <a:cs typeface="Times New Roman" panose="02020603050405020304" pitchFamily="18" charset="0"/>
              </a:rPr>
              <a:t>espite </a:t>
            </a:r>
            <a:r>
              <a:rPr lang="en-ZA" sz="2400" dirty="0">
                <a:latin typeface="Times New Roman" panose="02020603050405020304" pitchFamily="18" charset="0"/>
                <a:cs typeface="Times New Roman" panose="02020603050405020304" pitchFamily="18" charset="0"/>
              </a:rPr>
              <a:t>a number of solutions to mitigate phishing by previous researchers, there is still no conclusive solution to phishing </a:t>
            </a:r>
            <a:r>
              <a:rPr lang="en-ZA" sz="2400" dirty="0" smtClean="0">
                <a:latin typeface="Times New Roman" panose="02020603050405020304" pitchFamily="18" charset="0"/>
                <a:cs typeface="Times New Roman" panose="02020603050405020304" pitchFamily="18" charset="0"/>
              </a:rPr>
              <a:t>attacks particularly in the universities environment, and university of Namibia (UNAM) </a:t>
            </a:r>
            <a:r>
              <a:rPr lang="en-ZA" sz="2400" dirty="0">
                <a:latin typeface="Times New Roman" panose="02020603050405020304" pitchFamily="18" charset="0"/>
                <a:cs typeface="Times New Roman" panose="02020603050405020304" pitchFamily="18" charset="0"/>
              </a:rPr>
              <a:t>is not an </a:t>
            </a:r>
            <a:r>
              <a:rPr lang="en-ZA" sz="2400" dirty="0" smtClean="0">
                <a:latin typeface="Times New Roman" panose="02020603050405020304" pitchFamily="18" charset="0"/>
                <a:cs typeface="Times New Roman" panose="02020603050405020304" pitchFamily="18" charset="0"/>
              </a:rPr>
              <a:t>exception.</a:t>
            </a:r>
          </a:p>
          <a:p>
            <a:pPr algn="just"/>
            <a:r>
              <a:rPr lang="en-ZA" sz="2400" dirty="0" smtClean="0">
                <a:latin typeface="Times New Roman" panose="02020603050405020304" pitchFamily="18" charset="0"/>
                <a:cs typeface="Times New Roman" panose="02020603050405020304" pitchFamily="18" charset="0"/>
              </a:rPr>
              <a:t>Currently at UNAM there is Cyberoam in place, but very little study is been done on the performance study.</a:t>
            </a:r>
          </a:p>
          <a:p>
            <a:pPr algn="just"/>
            <a:r>
              <a:rPr lang="en-ZA" sz="2400" dirty="0" smtClean="0">
                <a:latin typeface="Times New Roman" panose="02020603050405020304" pitchFamily="18" charset="0"/>
                <a:cs typeface="Times New Roman" panose="02020603050405020304" pitchFamily="18" charset="0"/>
              </a:rPr>
              <a:t>Hence the mail server still receive phishing URL’s and (IT) infrastructure department staff, had to warn the users not to open such emails.</a:t>
            </a:r>
            <a:endParaRPr lang="en-Z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9336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latin typeface="Times New Roman" panose="02020603050405020304" pitchFamily="18" charset="0"/>
                <a:cs typeface="Times New Roman" panose="02020603050405020304" pitchFamily="18" charset="0"/>
              </a:rPr>
              <a:t>Motivation</a:t>
            </a:r>
            <a:endParaRPr lang="en-ZA"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2276" y="1815922"/>
            <a:ext cx="9212173" cy="4172574"/>
          </a:xfrm>
        </p:spPr>
        <p:txBody>
          <a:bodyPr>
            <a:normAutofit/>
          </a:bodyPr>
          <a:lstStyle/>
          <a:p>
            <a:pPr algn="just"/>
            <a:r>
              <a:rPr lang="en-ZA" sz="2400" dirty="0">
                <a:latin typeface="Times New Roman" panose="02020603050405020304" pitchFamily="18" charset="0"/>
                <a:cs typeface="Times New Roman" panose="02020603050405020304" pitchFamily="18" charset="0"/>
              </a:rPr>
              <a:t>The researcher herself had received spam emails claiming she won a huge amount of money and to </a:t>
            </a:r>
            <a:r>
              <a:rPr lang="en-ZA" sz="2400" dirty="0" smtClean="0">
                <a:latin typeface="Times New Roman" panose="02020603050405020304" pitchFamily="18" charset="0"/>
                <a:cs typeface="Times New Roman" panose="02020603050405020304" pitchFamily="18" charset="0"/>
              </a:rPr>
              <a:t>click on the provided</a:t>
            </a:r>
            <a:r>
              <a:rPr lang="en-ZA" sz="2400" dirty="0" smtClean="0">
                <a:latin typeface="Times New Roman" panose="02020603050405020304" pitchFamily="18" charset="0"/>
                <a:cs typeface="Times New Roman" panose="02020603050405020304" pitchFamily="18" charset="0"/>
              </a:rPr>
              <a:t> links.</a:t>
            </a:r>
            <a:endParaRPr lang="en-ZA" sz="2400" dirty="0" smtClean="0">
              <a:latin typeface="Times New Roman" panose="02020603050405020304" pitchFamily="18" charset="0"/>
              <a:cs typeface="Times New Roman" panose="02020603050405020304" pitchFamily="18" charset="0"/>
            </a:endParaRPr>
          </a:p>
          <a:p>
            <a:pPr algn="just"/>
            <a:r>
              <a:rPr lang="en-ZA" sz="2400" dirty="0" smtClean="0">
                <a:latin typeface="Times New Roman" panose="02020603050405020304" pitchFamily="18" charset="0"/>
                <a:cs typeface="Times New Roman" panose="02020603050405020304" pitchFamily="18" charset="0"/>
              </a:rPr>
              <a:t>The researcher also found out that staff members from </a:t>
            </a:r>
            <a:r>
              <a:rPr lang="en-ZA" sz="2400" dirty="0" smtClean="0">
                <a:latin typeface="Times New Roman" panose="02020603050405020304" pitchFamily="18" charset="0"/>
                <a:cs typeface="Times New Roman" panose="02020603050405020304" pitchFamily="18" charset="0"/>
              </a:rPr>
              <a:t>the University of Namibia </a:t>
            </a:r>
            <a:r>
              <a:rPr lang="en-ZA" sz="2400" dirty="0" smtClean="0">
                <a:latin typeface="Times New Roman" panose="02020603050405020304" pitchFamily="18" charset="0"/>
                <a:cs typeface="Times New Roman" panose="02020603050405020304" pitchFamily="18" charset="0"/>
              </a:rPr>
              <a:t>had been receiving emails from computer centre about phishing URLs.</a:t>
            </a:r>
          </a:p>
          <a:p>
            <a:pPr algn="just"/>
            <a:r>
              <a:rPr lang="en-ZA" sz="2400" dirty="0" smtClean="0">
                <a:latin typeface="Times New Roman" panose="02020603050405020304" pitchFamily="18" charset="0"/>
                <a:cs typeface="Times New Roman" panose="02020603050405020304" pitchFamily="18" charset="0"/>
              </a:rPr>
              <a:t> So the researcher believes that suspicious URLs in the cyberspace continue to pose a threat, which gives room to improve the existing systems by doing more research. </a:t>
            </a:r>
          </a:p>
          <a:p>
            <a:endParaRPr lang="en-ZA" sz="2400" dirty="0"/>
          </a:p>
        </p:txBody>
      </p:sp>
    </p:spTree>
    <p:extLst>
      <p:ext uri="{BB962C8B-B14F-4D97-AF65-F5344CB8AC3E}">
        <p14:creationId xmlns:p14="http://schemas.microsoft.com/office/powerpoint/2010/main" val="3420808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693" y="76855"/>
            <a:ext cx="8911687" cy="1280890"/>
          </a:xfrm>
        </p:spPr>
        <p:txBody>
          <a:bodyPr>
            <a:normAutofit/>
          </a:bodyPr>
          <a:lstStyle/>
          <a:p>
            <a:r>
              <a:rPr lang="en-ZA" sz="4400" dirty="0">
                <a:latin typeface="Times New Roman" panose="02020603050405020304" pitchFamily="18" charset="0"/>
                <a:cs typeface="Times New Roman" panose="02020603050405020304" pitchFamily="18" charset="0"/>
              </a:rPr>
              <a:t>Objectives of the study</a:t>
            </a:r>
          </a:p>
        </p:txBody>
      </p:sp>
      <p:sp>
        <p:nvSpPr>
          <p:cNvPr id="3" name="Content Placeholder 2"/>
          <p:cNvSpPr>
            <a:spLocks noGrp="1"/>
          </p:cNvSpPr>
          <p:nvPr>
            <p:ph idx="1"/>
          </p:nvPr>
        </p:nvSpPr>
        <p:spPr>
          <a:xfrm>
            <a:off x="432809" y="1357745"/>
            <a:ext cx="9564976" cy="5237019"/>
          </a:xfrm>
        </p:spPr>
        <p:txBody>
          <a:bodyPr>
            <a:noAutofit/>
          </a:bodyPr>
          <a:lstStyle/>
          <a:p>
            <a:pPr marL="0" indent="0" algn="just">
              <a:buNone/>
            </a:pPr>
            <a:r>
              <a:rPr lang="en-ZA" sz="2100" dirty="0">
                <a:latin typeface="Times New Roman" panose="02020603050405020304" pitchFamily="18" charset="0"/>
                <a:cs typeface="Times New Roman" panose="02020603050405020304" pitchFamily="18" charset="0"/>
              </a:rPr>
              <a:t>The main objective of this </a:t>
            </a:r>
            <a:r>
              <a:rPr lang="en-ZA" sz="2100" dirty="0" smtClean="0">
                <a:latin typeface="Times New Roman" panose="02020603050405020304" pitchFamily="18" charset="0"/>
                <a:cs typeface="Times New Roman" panose="02020603050405020304" pitchFamily="18" charset="0"/>
              </a:rPr>
              <a:t>study:</a:t>
            </a:r>
          </a:p>
          <a:p>
            <a:pPr algn="just"/>
            <a:r>
              <a:rPr lang="en-ZA" sz="2600" dirty="0" smtClean="0">
                <a:latin typeface="Times New Roman" panose="02020603050405020304" pitchFamily="18" charset="0"/>
                <a:cs typeface="Times New Roman" panose="02020603050405020304" pitchFamily="18" charset="0"/>
              </a:rPr>
              <a:t>To evaluate the performance of learning algorithms for verification of phishing URLs using machine learning.</a:t>
            </a:r>
          </a:p>
          <a:p>
            <a:pPr marL="0" indent="0" algn="just">
              <a:buNone/>
            </a:pPr>
            <a:r>
              <a:rPr lang="en-ZA" sz="2100" dirty="0" smtClean="0">
                <a:latin typeface="Times New Roman" panose="02020603050405020304" pitchFamily="18" charset="0"/>
                <a:cs typeface="Times New Roman" panose="02020603050405020304" pitchFamily="18" charset="0"/>
              </a:rPr>
              <a:t>The sub-objectives </a:t>
            </a:r>
            <a:r>
              <a:rPr lang="en-ZA" sz="2100" dirty="0">
                <a:latin typeface="Times New Roman" panose="02020603050405020304" pitchFamily="18" charset="0"/>
                <a:cs typeface="Times New Roman" panose="02020603050405020304" pitchFamily="18" charset="0"/>
              </a:rPr>
              <a:t>of the study</a:t>
            </a:r>
            <a:r>
              <a:rPr lang="en-ZA" sz="2100" dirty="0" smtClean="0">
                <a:latin typeface="Times New Roman" panose="02020603050405020304" pitchFamily="18" charset="0"/>
                <a:cs typeface="Times New Roman" panose="02020603050405020304" pitchFamily="18" charset="0"/>
              </a:rPr>
              <a:t>:</a:t>
            </a:r>
            <a:endParaRPr lang="en-ZA" sz="2100" dirty="0">
              <a:latin typeface="Times New Roman" panose="02020603050405020304" pitchFamily="18" charset="0"/>
              <a:cs typeface="Times New Roman" panose="02020603050405020304" pitchFamily="18" charset="0"/>
            </a:endParaRPr>
          </a:p>
          <a:p>
            <a:pPr lvl="1" algn="just"/>
            <a:r>
              <a:rPr lang="en-ZA" sz="2400" dirty="0" smtClean="0">
                <a:latin typeface="Times New Roman" panose="02020603050405020304" pitchFamily="18" charset="0"/>
                <a:cs typeface="Times New Roman" panose="02020603050405020304" pitchFamily="18" charset="0"/>
              </a:rPr>
              <a:t>To </a:t>
            </a:r>
            <a:r>
              <a:rPr lang="en-ZA" sz="2400" dirty="0">
                <a:latin typeface="Times New Roman" panose="02020603050405020304" pitchFamily="18" charset="0"/>
                <a:cs typeface="Times New Roman" panose="02020603050405020304" pitchFamily="18" charset="0"/>
              </a:rPr>
              <a:t>determine which of the three algorithms is suitable for predicting phishing URLs.</a:t>
            </a:r>
          </a:p>
          <a:p>
            <a:pPr lvl="1" algn="just"/>
            <a:r>
              <a:rPr lang="en-ZA" sz="2400" dirty="0">
                <a:latin typeface="Times New Roman" panose="02020603050405020304" pitchFamily="18" charset="0"/>
                <a:cs typeface="Times New Roman" panose="02020603050405020304" pitchFamily="18" charset="0"/>
              </a:rPr>
              <a:t>To use standard metrics for measuring the performance of the learning algorithms (Naïve Bayes classifier, Decision Tree and Logistic Regression) to benchmark the performance of the algorithms.</a:t>
            </a:r>
          </a:p>
          <a:p>
            <a:pPr lvl="1" algn="just"/>
            <a:r>
              <a:rPr lang="en-ZA" sz="2400" dirty="0">
                <a:latin typeface="Times New Roman" panose="02020603050405020304" pitchFamily="18" charset="0"/>
                <a:cs typeface="Times New Roman" panose="02020603050405020304" pitchFamily="18" charset="0"/>
              </a:rPr>
              <a:t>To evaluate each algorithmic model from the perspective of accuracy</a:t>
            </a:r>
            <a:r>
              <a:rPr lang="en-ZA" sz="2400" dirty="0"/>
              <a:t>,</a:t>
            </a:r>
            <a:r>
              <a:rPr lang="en-ZA" sz="2400" dirty="0">
                <a:latin typeface="Times New Roman" panose="02020603050405020304" pitchFamily="18" charset="0"/>
                <a:cs typeface="Times New Roman" panose="02020603050405020304" pitchFamily="18" charset="0"/>
              </a:rPr>
              <a:t> precision, recall and F-measure and receiver operating characteristic/ area under the curve.</a:t>
            </a:r>
          </a:p>
        </p:txBody>
      </p:sp>
    </p:spTree>
    <p:extLst>
      <p:ext uri="{BB962C8B-B14F-4D97-AF65-F5344CB8AC3E}">
        <p14:creationId xmlns:p14="http://schemas.microsoft.com/office/powerpoint/2010/main" val="6872822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7922" y="298918"/>
            <a:ext cx="8911687" cy="718513"/>
          </a:xfrm>
        </p:spPr>
        <p:txBody>
          <a:bodyPr/>
          <a:lstStyle/>
          <a:p>
            <a:r>
              <a:rPr lang="en-ZA" dirty="0" smtClean="0">
                <a:latin typeface="Times New Roman" panose="02020603050405020304" pitchFamily="18" charset="0"/>
                <a:cs typeface="Times New Roman" panose="02020603050405020304" pitchFamily="18" charset="0"/>
              </a:rPr>
              <a:t>Literature Review</a:t>
            </a:r>
            <a:endParaRPr lang="en-ZA"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5032" y="1352281"/>
            <a:ext cx="9315204" cy="5270535"/>
          </a:xfrm>
        </p:spPr>
        <p:txBody>
          <a:bodyPr>
            <a:normAutofit/>
          </a:bodyPr>
          <a:lstStyle/>
          <a:p>
            <a:pPr algn="just"/>
            <a:r>
              <a:rPr lang="en-ZA" sz="2400" dirty="0">
                <a:latin typeface="Times New Roman" panose="02020603050405020304" pitchFamily="18" charset="0"/>
                <a:cs typeface="Times New Roman" panose="02020603050405020304" pitchFamily="18" charset="0"/>
              </a:rPr>
              <a:t>Basnet and sung </a:t>
            </a:r>
            <a:r>
              <a:rPr lang="en-ZA" sz="2400" dirty="0" smtClean="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 </a:t>
            </a:r>
            <a:r>
              <a:rPr lang="en-ZA" sz="2400" dirty="0">
                <a:latin typeface="Times New Roman" panose="02020603050405020304" pitchFamily="18" charset="0"/>
                <a:cs typeface="Times New Roman" panose="02020603050405020304" pitchFamily="18" charset="0"/>
              </a:rPr>
              <a:t>proposed a novel approach for classifying </a:t>
            </a:r>
            <a:r>
              <a:rPr lang="en-ZA" sz="2400" dirty="0" smtClean="0">
                <a:latin typeface="Times New Roman" panose="02020603050405020304" pitchFamily="18" charset="0"/>
                <a:cs typeface="Times New Roman" panose="02020603050405020304" pitchFamily="18" charset="0"/>
              </a:rPr>
              <a:t>legitimate and </a:t>
            </a:r>
            <a:r>
              <a:rPr lang="en-ZA" sz="2400" dirty="0">
                <a:latin typeface="Times New Roman" panose="02020603050405020304" pitchFamily="18" charset="0"/>
                <a:cs typeface="Times New Roman" panose="02020603050405020304" pitchFamily="18" charset="0"/>
              </a:rPr>
              <a:t>malicious </a:t>
            </a:r>
            <a:r>
              <a:rPr lang="en-ZA" sz="2400" dirty="0" smtClean="0">
                <a:latin typeface="Times New Roman" panose="02020603050405020304" pitchFamily="18" charset="0"/>
                <a:cs typeface="Times New Roman" panose="02020603050405020304" pitchFamily="18" charset="0"/>
              </a:rPr>
              <a:t>URLs </a:t>
            </a:r>
            <a:r>
              <a:rPr lang="en-ZA" sz="2400" dirty="0">
                <a:latin typeface="Times New Roman" panose="02020603050405020304" pitchFamily="18" charset="0"/>
                <a:cs typeface="Times New Roman" panose="02020603050405020304" pitchFamily="18" charset="0"/>
              </a:rPr>
              <a:t>using supervised learning across the features from various web services. </a:t>
            </a:r>
          </a:p>
          <a:p>
            <a:pPr algn="just"/>
            <a:r>
              <a:rPr lang="en-US" sz="2400" dirty="0">
                <a:latin typeface="Times New Roman" panose="02020603050405020304" pitchFamily="18" charset="0"/>
                <a:cs typeface="Times New Roman" panose="02020603050405020304" pitchFamily="18" charset="0"/>
              </a:rPr>
              <a:t>Azeez and Oluwatosin </a:t>
            </a:r>
            <a:r>
              <a:rPr lang="en-ZA" sz="2400" dirty="0" smtClean="0">
                <a:latin typeface="Times New Roman" panose="02020603050405020304" pitchFamily="18" charset="0"/>
                <a:cs typeface="Times New Roman" panose="02020603050405020304" pitchFamily="18" charset="0"/>
              </a:rPr>
              <a:t>[5]</a:t>
            </a:r>
            <a:r>
              <a:rPr lang="en-US" sz="2400" dirty="0">
                <a:latin typeface="Times New Roman" panose="02020603050405020304" pitchFamily="18" charset="0"/>
                <a:cs typeface="Times New Roman" panose="02020603050405020304" pitchFamily="18" charset="0"/>
              </a:rPr>
              <a:t>, explored on how malicious link in emails can be detected from lexical and host-based features of their URLs to protect users from identity theft attacks using Naïve Bayesian classifier. </a:t>
            </a:r>
            <a:endParaRPr lang="en-US" sz="2400" dirty="0" smtClean="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E and K </a:t>
            </a:r>
            <a:r>
              <a:rPr lang="en-ZA" sz="2400" dirty="0" smtClean="0">
                <a:latin typeface="Times New Roman" panose="02020603050405020304" pitchFamily="18" charset="0"/>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 proposed a system that uses lexical features WHOIS features, PageRank and Alexa Rank and </a:t>
            </a:r>
            <a:r>
              <a:rPr lang="en-US" sz="2400" dirty="0" err="1">
                <a:latin typeface="Times New Roman" panose="02020603050405020304" pitchFamily="18" charset="0"/>
                <a:cs typeface="Times New Roman" panose="02020603050405020304" pitchFamily="18" charset="0"/>
              </a:rPr>
              <a:t>PhishTank</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-based </a:t>
            </a:r>
            <a:r>
              <a:rPr lang="en-US" sz="2400" dirty="0">
                <a:latin typeface="Times New Roman" panose="02020603050405020304" pitchFamily="18" charset="0"/>
                <a:cs typeface="Times New Roman" panose="02020603050405020304" pitchFamily="18" charset="0"/>
              </a:rPr>
              <a:t>features </a:t>
            </a:r>
            <a:r>
              <a:rPr lang="en-US" sz="2400" dirty="0" smtClean="0">
                <a:latin typeface="Times New Roman" panose="02020603050405020304" pitchFamily="18" charset="0"/>
                <a:cs typeface="Times New Roman" panose="02020603050405020304" pitchFamily="18" charset="0"/>
              </a:rPr>
              <a:t>on </a:t>
            </a:r>
            <a:r>
              <a:rPr lang="en-US" sz="2400" dirty="0">
                <a:latin typeface="Times New Roman" panose="02020603050405020304" pitchFamily="18" charset="0"/>
                <a:cs typeface="Times New Roman" panose="02020603050405020304" pitchFamily="18" charset="0"/>
              </a:rPr>
              <a:t>random </a:t>
            </a:r>
            <a:r>
              <a:rPr lang="en-US" sz="2400" dirty="0" smtClean="0">
                <a:latin typeface="Times New Roman" panose="02020603050405020304" pitchFamily="18" charset="0"/>
                <a:cs typeface="Times New Roman" panose="02020603050405020304" pitchFamily="18" charset="0"/>
              </a:rPr>
              <a:t>forest and content-based </a:t>
            </a:r>
            <a:r>
              <a:rPr lang="en-US" sz="2400" dirty="0">
                <a:latin typeface="Times New Roman" panose="02020603050405020304" pitchFamily="18" charset="0"/>
                <a:cs typeface="Times New Roman" panose="02020603050405020304" pitchFamily="18" charset="0"/>
              </a:rPr>
              <a:t>algorithms to classify phishing URLs. </a:t>
            </a:r>
            <a:endParaRPr lang="en-US" sz="2400" dirty="0" smtClean="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Ma et al. </a:t>
            </a:r>
            <a:r>
              <a:rPr lang="en-ZA" sz="2400" dirty="0" smtClean="0">
                <a:latin typeface="Times New Roman" panose="02020603050405020304" pitchFamily="18" charset="0"/>
                <a:cs typeface="Times New Roman" panose="02020603050405020304" pitchFamily="18" charset="0"/>
              </a:rPr>
              <a:t>[7]</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explore an online learning approach for classifying URLs automatically as either malicious or benign, based on supervised learning across both lexical and host-based features. </a:t>
            </a:r>
          </a:p>
        </p:txBody>
      </p:sp>
    </p:spTree>
    <p:extLst>
      <p:ext uri="{BB962C8B-B14F-4D97-AF65-F5344CB8AC3E}">
        <p14:creationId xmlns:p14="http://schemas.microsoft.com/office/powerpoint/2010/main" val="7299690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1865" y="0"/>
            <a:ext cx="4129847" cy="831203"/>
          </a:xfrm>
        </p:spPr>
        <p:txBody>
          <a:bodyPr>
            <a:normAutofit/>
          </a:bodyPr>
          <a:lstStyle/>
          <a:p>
            <a:r>
              <a:rPr lang="en-ZA" sz="4400" dirty="0">
                <a:latin typeface="Times New Roman" panose="02020603050405020304" pitchFamily="18" charset="0"/>
                <a:cs typeface="Times New Roman" panose="02020603050405020304" pitchFamily="18" charset="0"/>
              </a:rPr>
              <a:t>Methodology</a:t>
            </a:r>
          </a:p>
        </p:txBody>
      </p:sp>
      <p:sp>
        <p:nvSpPr>
          <p:cNvPr id="3" name="Content Placeholder 2"/>
          <p:cNvSpPr>
            <a:spLocks noGrp="1"/>
          </p:cNvSpPr>
          <p:nvPr>
            <p:ph idx="1"/>
          </p:nvPr>
        </p:nvSpPr>
        <p:spPr>
          <a:xfrm>
            <a:off x="1661373" y="1146221"/>
            <a:ext cx="5280339" cy="5615188"/>
          </a:xfrm>
        </p:spPr>
        <p:txBody>
          <a:bodyPr>
            <a:normAutofit fontScale="85000" lnSpcReduction="20000"/>
          </a:bodyPr>
          <a:lstStyle/>
          <a:p>
            <a:pPr marL="0" indent="0">
              <a:buNone/>
            </a:pPr>
            <a:r>
              <a:rPr lang="en-ZA" sz="2400" dirty="0">
                <a:latin typeface="Times New Roman" panose="02020603050405020304" pitchFamily="18" charset="0"/>
                <a:cs typeface="Times New Roman" panose="02020603050405020304" pitchFamily="18" charset="0"/>
              </a:rPr>
              <a:t>Research approach</a:t>
            </a:r>
          </a:p>
          <a:p>
            <a:r>
              <a:rPr lang="en-ZA" sz="2400" dirty="0" smtClean="0">
                <a:latin typeface="Times New Roman" panose="02020603050405020304" pitchFamily="18" charset="0"/>
                <a:cs typeface="Times New Roman" panose="02020603050405020304" pitchFamily="18" charset="0"/>
              </a:rPr>
              <a:t>Quantitative method with experimental </a:t>
            </a:r>
            <a:r>
              <a:rPr lang="en-ZA" sz="2400" dirty="0">
                <a:latin typeface="Times New Roman" panose="02020603050405020304" pitchFamily="18" charset="0"/>
                <a:cs typeface="Times New Roman" panose="02020603050405020304" pitchFamily="18" charset="0"/>
              </a:rPr>
              <a:t>research</a:t>
            </a:r>
          </a:p>
          <a:p>
            <a:pPr marL="0" indent="0">
              <a:buNone/>
            </a:pPr>
            <a:r>
              <a:rPr lang="en-ZA" sz="2400" dirty="0">
                <a:latin typeface="Times New Roman" panose="02020603050405020304" pitchFamily="18" charset="0"/>
                <a:cs typeface="Times New Roman" panose="02020603050405020304" pitchFamily="18" charset="0"/>
              </a:rPr>
              <a:t>Population</a:t>
            </a:r>
          </a:p>
          <a:p>
            <a:r>
              <a:rPr lang="en-ZA" sz="2400" dirty="0">
                <a:latin typeface="Times New Roman" panose="02020603050405020304" pitchFamily="18" charset="0"/>
                <a:cs typeface="Times New Roman" panose="02020603050405020304" pitchFamily="18" charset="0"/>
              </a:rPr>
              <a:t>Legitimate and Phishing URLs</a:t>
            </a:r>
          </a:p>
          <a:p>
            <a:pPr marL="0" indent="0">
              <a:buNone/>
            </a:pPr>
            <a:r>
              <a:rPr lang="en-ZA" sz="2400" dirty="0">
                <a:latin typeface="Times New Roman" panose="02020603050405020304" pitchFamily="18" charset="0"/>
                <a:cs typeface="Times New Roman" panose="02020603050405020304" pitchFamily="18" charset="0"/>
              </a:rPr>
              <a:t>Sample size</a:t>
            </a:r>
          </a:p>
          <a:p>
            <a:r>
              <a:rPr lang="en-ZA" sz="2400" dirty="0">
                <a:latin typeface="Times New Roman" panose="02020603050405020304" pitchFamily="18" charset="0"/>
                <a:cs typeface="Times New Roman" panose="02020603050405020304" pitchFamily="18" charset="0"/>
              </a:rPr>
              <a:t>Dataset consist of 7030 URLs</a:t>
            </a:r>
          </a:p>
          <a:p>
            <a:pPr marL="0" indent="0">
              <a:buNone/>
            </a:pPr>
            <a:r>
              <a:rPr lang="en-ZA" sz="2400" dirty="0">
                <a:latin typeface="Times New Roman" panose="02020603050405020304" pitchFamily="18" charset="0"/>
                <a:cs typeface="Times New Roman" panose="02020603050405020304" pitchFamily="18" charset="0"/>
              </a:rPr>
              <a:t>Sampling technique</a:t>
            </a:r>
          </a:p>
          <a:p>
            <a:r>
              <a:rPr lang="en-ZA" sz="2400" dirty="0">
                <a:latin typeface="Times New Roman" panose="02020603050405020304" pitchFamily="18" charset="0"/>
                <a:cs typeface="Times New Roman" panose="02020603050405020304" pitchFamily="18" charset="0"/>
              </a:rPr>
              <a:t>Purposive sampling</a:t>
            </a:r>
          </a:p>
          <a:p>
            <a:pPr marL="0" indent="0">
              <a:buNone/>
            </a:pPr>
            <a:r>
              <a:rPr lang="en-ZA" sz="2400" dirty="0">
                <a:latin typeface="Times New Roman" panose="02020603050405020304" pitchFamily="18" charset="0"/>
                <a:cs typeface="Times New Roman" panose="02020603050405020304" pitchFamily="18" charset="0"/>
              </a:rPr>
              <a:t>Data collection method</a:t>
            </a:r>
          </a:p>
          <a:p>
            <a:r>
              <a:rPr lang="en-ZA" sz="2400" dirty="0">
                <a:latin typeface="Times New Roman" panose="02020603050405020304" pitchFamily="18" charset="0"/>
                <a:cs typeface="Times New Roman" panose="02020603050405020304" pitchFamily="18" charset="0"/>
              </a:rPr>
              <a:t>Manually captured</a:t>
            </a:r>
          </a:p>
          <a:p>
            <a:r>
              <a:rPr lang="en-ZA" sz="2400" dirty="0">
                <a:latin typeface="Times New Roman" panose="02020603050405020304" pitchFamily="18" charset="0"/>
                <a:cs typeface="Times New Roman" panose="02020603050405020304" pitchFamily="18" charset="0"/>
              </a:rPr>
              <a:t>Downloaded from GitHub repository</a:t>
            </a:r>
          </a:p>
          <a:p>
            <a:pPr marL="0" indent="0">
              <a:buNone/>
            </a:pPr>
            <a:r>
              <a:rPr lang="en-ZA" sz="2400" dirty="0">
                <a:latin typeface="Times New Roman" panose="02020603050405020304" pitchFamily="18" charset="0"/>
                <a:cs typeface="Times New Roman" panose="02020603050405020304" pitchFamily="18" charset="0"/>
              </a:rPr>
              <a:t>Data analysis</a:t>
            </a:r>
          </a:p>
          <a:p>
            <a:r>
              <a:rPr lang="en-ZA" sz="2400" dirty="0">
                <a:latin typeface="Times New Roman" panose="02020603050405020304" pitchFamily="18" charset="0"/>
                <a:cs typeface="Times New Roman" panose="02020603050405020304" pitchFamily="18" charset="0"/>
              </a:rPr>
              <a:t>Confusion matrix</a:t>
            </a:r>
          </a:p>
          <a:p>
            <a:r>
              <a:rPr lang="en-ZA" sz="2400" dirty="0">
                <a:latin typeface="Times New Roman" panose="02020603050405020304" pitchFamily="18" charset="0"/>
                <a:cs typeface="Times New Roman" panose="02020603050405020304" pitchFamily="18" charset="0"/>
              </a:rPr>
              <a:t>Classification report</a:t>
            </a:r>
          </a:p>
        </p:txBody>
      </p:sp>
    </p:spTree>
    <p:extLst>
      <p:ext uri="{BB962C8B-B14F-4D97-AF65-F5344CB8AC3E}">
        <p14:creationId xmlns:p14="http://schemas.microsoft.com/office/powerpoint/2010/main" val="12303005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7325"/>
            <a:ext cx="8596668" cy="691166"/>
          </a:xfrm>
        </p:spPr>
        <p:txBody>
          <a:bodyPr>
            <a:normAutofit/>
          </a:bodyPr>
          <a:lstStyle/>
          <a:p>
            <a:r>
              <a:rPr lang="en-ZA" dirty="0" smtClean="0">
                <a:latin typeface="Times New Roman" panose="02020603050405020304" pitchFamily="18" charset="0"/>
                <a:cs typeface="Times New Roman" panose="02020603050405020304" pitchFamily="18" charset="0"/>
              </a:rPr>
              <a:t>Software development Methodology</a:t>
            </a:r>
            <a:endParaRPr lang="en-ZA" dirty="0"/>
          </a:p>
        </p:txBody>
      </p:sp>
      <p:sp>
        <p:nvSpPr>
          <p:cNvPr id="3" name="Content Placeholder 2"/>
          <p:cNvSpPr>
            <a:spLocks noGrp="1"/>
          </p:cNvSpPr>
          <p:nvPr>
            <p:ph idx="1"/>
          </p:nvPr>
        </p:nvSpPr>
        <p:spPr>
          <a:xfrm>
            <a:off x="399245" y="1043190"/>
            <a:ext cx="8874757" cy="5692462"/>
          </a:xfrm>
        </p:spPr>
        <p:txBody>
          <a:bodyPr>
            <a:normAutofit/>
          </a:bodyPr>
          <a:lstStyle/>
          <a:p>
            <a:pPr marL="0" indent="0" algn="just">
              <a:buNone/>
            </a:pPr>
            <a:r>
              <a:rPr lang="en-ZA" dirty="0">
                <a:latin typeface="Times New Roman" panose="02020603050405020304" pitchFamily="18" charset="0"/>
                <a:cs typeface="Times New Roman" panose="02020603050405020304" pitchFamily="18" charset="0"/>
              </a:rPr>
              <a:t>Methodology: Personal Extreme Programing (PXP)</a:t>
            </a:r>
          </a:p>
          <a:p>
            <a:pPr marL="0" indent="0" algn="just">
              <a:buNone/>
            </a:pPr>
            <a:r>
              <a:rPr lang="en-ZA" dirty="0">
                <a:latin typeface="Times New Roman" panose="02020603050405020304" pitchFamily="18" charset="0"/>
                <a:cs typeface="Times New Roman" panose="02020603050405020304" pitchFamily="18" charset="0"/>
              </a:rPr>
              <a:t>Requirements</a:t>
            </a:r>
          </a:p>
          <a:p>
            <a:pPr algn="just"/>
            <a:r>
              <a:rPr lang="en-ZA" dirty="0">
                <a:latin typeface="Times New Roman" panose="02020603050405020304" pitchFamily="18" charset="0"/>
                <a:cs typeface="Times New Roman" panose="02020603050405020304" pitchFamily="18" charset="0"/>
              </a:rPr>
              <a:t>Literature Review</a:t>
            </a:r>
          </a:p>
          <a:p>
            <a:pPr algn="just"/>
            <a:r>
              <a:rPr lang="en-ZA" dirty="0">
                <a:latin typeface="Times New Roman" panose="02020603050405020304" pitchFamily="18" charset="0"/>
                <a:cs typeface="Times New Roman" panose="02020603050405020304" pitchFamily="18" charset="0"/>
              </a:rPr>
              <a:t>Experiment </a:t>
            </a:r>
          </a:p>
          <a:p>
            <a:pPr algn="just"/>
            <a:r>
              <a:rPr lang="en-ZA" dirty="0">
                <a:latin typeface="Times New Roman" panose="02020603050405020304" pitchFamily="18" charset="0"/>
                <a:cs typeface="Times New Roman" panose="02020603050405020304" pitchFamily="18" charset="0"/>
              </a:rPr>
              <a:t>Observation</a:t>
            </a:r>
          </a:p>
          <a:p>
            <a:pPr marL="0" indent="0" algn="just">
              <a:buNone/>
            </a:pPr>
            <a:r>
              <a:rPr lang="en-ZA" dirty="0">
                <a:latin typeface="Times New Roman" panose="02020603050405020304" pitchFamily="18" charset="0"/>
                <a:cs typeface="Times New Roman" panose="02020603050405020304" pitchFamily="18" charset="0"/>
              </a:rPr>
              <a:t>Design and development</a:t>
            </a:r>
          </a:p>
          <a:p>
            <a:pPr algn="just"/>
            <a:r>
              <a:rPr lang="en-ZA" dirty="0">
                <a:latin typeface="Times New Roman" panose="02020603050405020304" pitchFamily="18" charset="0"/>
                <a:cs typeface="Times New Roman" panose="02020603050405020304" pitchFamily="18" charset="0"/>
              </a:rPr>
              <a:t>Models where designed, developed, trained and tested in iterations. In addition, the models were trained and tested until they are able to verify/classify URLS.</a:t>
            </a:r>
          </a:p>
          <a:p>
            <a:pPr marL="0" indent="0" algn="just">
              <a:buNone/>
            </a:pPr>
            <a:r>
              <a:rPr lang="en-ZA" dirty="0">
                <a:latin typeface="Times New Roman" panose="02020603050405020304" pitchFamily="18" charset="0"/>
                <a:cs typeface="Times New Roman" panose="02020603050405020304" pitchFamily="18" charset="0"/>
              </a:rPr>
              <a:t>Testing</a:t>
            </a:r>
          </a:p>
          <a:p>
            <a:pPr algn="just"/>
            <a:r>
              <a:rPr lang="en-ZA" dirty="0">
                <a:latin typeface="Times New Roman" panose="02020603050405020304" pitchFamily="18" charset="0"/>
                <a:cs typeface="Times New Roman" panose="02020603050405020304" pitchFamily="18" charset="0"/>
              </a:rPr>
              <a:t>Integration testing of the prototype was done by testing how parts of the model work together.</a:t>
            </a:r>
          </a:p>
          <a:p>
            <a:pPr marL="0" indent="0" algn="just">
              <a:buNone/>
            </a:pPr>
            <a:r>
              <a:rPr lang="en-ZA" dirty="0">
                <a:latin typeface="Times New Roman" panose="02020603050405020304" pitchFamily="18" charset="0"/>
                <a:cs typeface="Times New Roman" panose="02020603050405020304" pitchFamily="18" charset="0"/>
              </a:rPr>
              <a:t>Software development toolkit</a:t>
            </a:r>
          </a:p>
          <a:p>
            <a:pPr algn="just"/>
            <a:r>
              <a:rPr lang="en-ZA" dirty="0" smtClean="0">
                <a:latin typeface="Times New Roman" panose="02020603050405020304" pitchFamily="18" charset="0"/>
                <a:cs typeface="Times New Roman" panose="02020603050405020304" pitchFamily="18" charset="0"/>
              </a:rPr>
              <a:t>Anaconda3, </a:t>
            </a:r>
            <a:r>
              <a:rPr lang="en-ZA" dirty="0">
                <a:latin typeface="Times New Roman" panose="02020603050405020304" pitchFamily="18" charset="0"/>
                <a:cs typeface="Times New Roman" panose="02020603050405020304" pitchFamily="18" charset="0"/>
              </a:rPr>
              <a:t>python, Jupyterlab, Numpy, Scikit-learn, Pandas, Matplotlib</a:t>
            </a:r>
          </a:p>
          <a:p>
            <a:endParaRPr lang="en-ZA" dirty="0"/>
          </a:p>
        </p:txBody>
      </p:sp>
    </p:spTree>
    <p:extLst>
      <p:ext uri="{BB962C8B-B14F-4D97-AF65-F5344CB8AC3E}">
        <p14:creationId xmlns:p14="http://schemas.microsoft.com/office/powerpoint/2010/main" val="99107769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2454</TotalTime>
  <Words>1174</Words>
  <Application>Microsoft Office PowerPoint</Application>
  <PresentationFormat>Widescreen</PresentationFormat>
  <Paragraphs>113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Times New Roman</vt:lpstr>
      <vt:lpstr>Trebuchet MS</vt:lpstr>
      <vt:lpstr>Wingdings 3</vt:lpstr>
      <vt:lpstr>Facet</vt:lpstr>
      <vt:lpstr>Comparison of the performance of learning algorithms for verification of phishing uniform resource locator (URLs) using machine learning. </vt:lpstr>
      <vt:lpstr>Outline</vt:lpstr>
      <vt:lpstr>Introduction</vt:lpstr>
      <vt:lpstr>Problem statement(s) </vt:lpstr>
      <vt:lpstr>Motivation</vt:lpstr>
      <vt:lpstr>Objectives of the study</vt:lpstr>
      <vt:lpstr>Literature Review</vt:lpstr>
      <vt:lpstr>Methodology</vt:lpstr>
      <vt:lpstr>Software development Methodology</vt:lpstr>
      <vt:lpstr>Prototype models training and testing results  Logistic regression  results</vt:lpstr>
      <vt:lpstr>Logistic regression ROC curve</vt:lpstr>
      <vt:lpstr>Decision Tree results</vt:lpstr>
      <vt:lpstr>Decision Tree ROC Curve </vt:lpstr>
      <vt:lpstr>Naïve Bayesian results  </vt:lpstr>
      <vt:lpstr>Naïve Bayesian ROC curve</vt:lpstr>
      <vt:lpstr> Discussion of the Results obtained</vt:lpstr>
      <vt:lpstr>Conclusion</vt:lpstr>
      <vt:lpstr>Challenges and  Future work</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the performance of three learning algorithms for verification of phishing uniform resource locator (URLs) using machine learning technique.</dc:title>
  <dc:creator>Hileny Frans</dc:creator>
  <cp:lastModifiedBy>Hileny Frans</cp:lastModifiedBy>
  <cp:revision>149</cp:revision>
  <dcterms:created xsi:type="dcterms:W3CDTF">2018-11-05T07:47:07Z</dcterms:created>
  <dcterms:modified xsi:type="dcterms:W3CDTF">2018-11-15T10:12:43Z</dcterms:modified>
</cp:coreProperties>
</file>