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5" r:id="rId3"/>
    <p:sldId id="256" r:id="rId4"/>
    <p:sldId id="283" r:id="rId6"/>
    <p:sldId id="284" r:id="rId7"/>
    <p:sldId id="288" r:id="rId8"/>
    <p:sldId id="289" r:id="rId9"/>
    <p:sldId id="292" r:id="rId10"/>
    <p:sldId id="291" r:id="rId11"/>
    <p:sldId id="279" r:id="rId12"/>
    <p:sldId id="286" r:id="rId13"/>
    <p:sldId id="298" r:id="rId14"/>
    <p:sldId id="299" r:id="rId15"/>
    <p:sldId id="282" r:id="rId16"/>
    <p:sldId id="262" r:id="rId17"/>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92" d="100"/>
          <a:sy n="92" d="100"/>
        </p:scale>
        <p:origin x="90" y="252"/>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Content Placeholder 2"/>
          <p:cNvSpPr>
            <a:spLocks noGrp="1"/>
          </p:cNvSpPr>
          <p:nvPr>
            <p:ph idx="1"/>
          </p:nvPr>
        </p:nvSpPr>
        <p:spPr bwMode="auto"/>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endParaRPr lang="en-US"/>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endParaRPr lang="en-US"/>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panose="020B0604020202020204"/>
              <a:buNone/>
              <a:defRPr sz="1200">
                <a:solidFill>
                  <a:schemeClr val="accent4">
                    <a:lumMod val="75000"/>
                  </a:schemeClr>
                </a:solidFill>
                <a:latin typeface="Myriad Pro"/>
              </a:defRPr>
            </a:lvl1pPr>
          </a:lstStyle>
          <a:p>
            <a:pPr>
              <a:defRPr/>
            </a:pPr>
            <a:fld id="{C6A69C64-0A0C-4D60-B614-E96069CBCE63}" type="datetimeFigureOut">
              <a:rPr lang="en-US"/>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panose="020B0604020202020204"/>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panose="020B0604020202020204"/>
              <a:buNone/>
              <a:defRPr sz="1200">
                <a:solidFill>
                  <a:schemeClr val="accent4">
                    <a:lumMod val="75000"/>
                  </a:schemeClr>
                </a:solidFill>
                <a:latin typeface="Myriad Pro"/>
              </a:defRPr>
            </a:lvl1pPr>
          </a:lstStyle>
          <a:p>
            <a:pPr>
              <a:defRPr/>
            </a:pPr>
            <a:fld id="{D2B8A622-3C6F-467E-89B7-A46C6F622311}"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panose="020B0604020202020204"/>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panose="020B0604020202020204"/>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panose="020B0604020202020204"/>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panose="020B0604020202020204"/>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panose="020B0604020202020204"/>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panose="020B0604020202020204"/>
        <a:buNone/>
        <a:defRPr sz="1200">
          <a:solidFill>
            <a:schemeClr val="accent4">
              <a:lumMod val="75000"/>
            </a:schemeClr>
          </a:solidFill>
          <a:latin typeface="Myriad Pro"/>
          <a:ea typeface="+mn-ea"/>
          <a:cs typeface="+mn-cs"/>
        </a:defRPr>
      </a:lvl5pPr>
      <a:lvl6pPr marL="2514600" indent="-228600" algn="l" defTabSz="914400">
        <a:spcBef>
          <a:spcPts val="0"/>
        </a:spcBef>
        <a:buFont typeface="Arial" panose="020B0604020202020204"/>
        <a:buChar char="•"/>
        <a:defRPr sz="2000">
          <a:solidFill>
            <a:schemeClr val="tx1"/>
          </a:solidFill>
          <a:latin typeface="+mn-lt"/>
          <a:ea typeface="+mn-ea"/>
          <a:cs typeface="+mn-cs"/>
        </a:defRPr>
      </a:lvl6pPr>
      <a:lvl7pPr marL="2971800" indent="-228600" algn="l" defTabSz="914400">
        <a:spcBef>
          <a:spcPts val="0"/>
        </a:spcBef>
        <a:buFont typeface="Arial" panose="020B0604020202020204"/>
        <a:buChar char="•"/>
        <a:defRPr sz="2000">
          <a:solidFill>
            <a:schemeClr val="tx1"/>
          </a:solidFill>
          <a:latin typeface="+mn-lt"/>
          <a:ea typeface="+mn-ea"/>
          <a:cs typeface="+mn-cs"/>
        </a:defRPr>
      </a:lvl7pPr>
      <a:lvl8pPr marL="3429000" indent="-228600" algn="l" defTabSz="914400">
        <a:spcBef>
          <a:spcPts val="0"/>
        </a:spcBef>
        <a:buFont typeface="Arial" panose="020B0604020202020204"/>
        <a:buChar char="•"/>
        <a:defRPr sz="2000">
          <a:solidFill>
            <a:schemeClr val="tx1"/>
          </a:solidFill>
          <a:latin typeface="+mn-lt"/>
          <a:ea typeface="+mn-ea"/>
          <a:cs typeface="+mn-cs"/>
        </a:defRPr>
      </a:lvl8pPr>
      <a:lvl9pPr marL="3886200" indent="-228600" algn="l" defTabSz="914400">
        <a:spcBef>
          <a:spcPts val="0"/>
        </a:spcBef>
        <a:buFont typeface="Arial" panose="020B0604020202020204"/>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endParaRPr lang="en-US" sz="1700" spc="600"/>
          </a:p>
        </p:txBody>
      </p:sp>
      <p:grpSp>
        <p:nvGrpSpPr>
          <p:cNvPr id="16" name="Group 10"/>
          <p:cNvGrpSpPr>
            <a:grpSpLocks noGrp="1" noRot="1" noChangeAspect="1" noMove="1" noResize="1" noUngrp="1"/>
          </p:cNvGrpSpPr>
          <p:nvPr/>
        </p:nvGrpSpPr>
        <p:grpSpPr>
          <a:xfrm>
            <a:off x="0" y="812613"/>
            <a:ext cx="266396" cy="505095"/>
            <a:chOff x="0" y="823811"/>
            <a:chExt cx="355196" cy="673460"/>
          </a:xfrm>
        </p:grpSpPr>
        <p:sp>
          <p:nvSpPr>
            <p:cNvPr id="12" name="Rectangle 11"/>
            <p:cNvSpPr/>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a:spLocks noGrp="1" noRot="1" noChangeAspect="1" noMove="1" noResize="1" noEditPoints="1" noAdjustHandles="1" noChangeArrowheads="1" noChangeShapeType="1" noTextEdit="1"/>
          </p:cNvSpPr>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endParaRPr lang="en-US" sz="900" b="1" dirty="0"/>
          </a:p>
          <a:p>
            <a:pPr>
              <a:lnSpc>
                <a:spcPct val="140000"/>
              </a:lnSpc>
              <a:spcAft>
                <a:spcPts val="600"/>
              </a:spcAft>
            </a:pPr>
            <a:r>
              <a:rPr lang="en-US" sz="900" i="1" dirty="0"/>
              <a:t>NGUYỄN ANH QUÂN     3118410353</a:t>
            </a:r>
            <a:endParaRPr lang="en-US" sz="900" i="1" dirty="0"/>
          </a:p>
          <a:p>
            <a:pPr>
              <a:lnSpc>
                <a:spcPct val="140000"/>
              </a:lnSpc>
              <a:spcAft>
                <a:spcPts val="600"/>
              </a:spcAft>
            </a:pPr>
            <a:r>
              <a:rPr lang="en-US" sz="900" i="1" dirty="0"/>
              <a:t>PHẠM VĂN LỢI 	          3118410256</a:t>
            </a:r>
            <a:endParaRPr lang="en-US" sz="900" i="1" dirty="0"/>
          </a:p>
          <a:p>
            <a:pPr>
              <a:lnSpc>
                <a:spcPct val="140000"/>
              </a:lnSpc>
              <a:spcAft>
                <a:spcPts val="600"/>
              </a:spcAft>
            </a:pPr>
            <a:r>
              <a:rPr lang="en-US" sz="900" i="1" dirty="0"/>
              <a:t>PHẠMCÔNG LẬP 	         3118410222</a:t>
            </a:r>
            <a:endParaRPr lang="en-US" sz="900" i="1" dirty="0"/>
          </a:p>
          <a:p>
            <a:pPr>
              <a:lnSpc>
                <a:spcPct val="140000"/>
              </a:lnSpc>
              <a:spcAft>
                <a:spcPts val="600"/>
              </a:spcAft>
            </a:pPr>
            <a:r>
              <a:rPr lang="en-US" sz="900" i="1" dirty="0"/>
              <a:t>			</a:t>
            </a:r>
            <a:endParaRPr lang="en-US" sz="900" i="1" dirty="0"/>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endParaRPr lang="en-US" sz="900" b="1" i="1" dirty="0"/>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endParaRPr lang="en-US" sz="900" i="1" dirty="0"/>
          </a:p>
        </p:txBody>
      </p:sp>
      <p:sp>
        <p:nvSpPr>
          <p:cNvPr id="17" name="Rectangle 16"/>
          <p:cNvSpPr>
            <a:spLocks noGrp="1" noRot="1" noChangeAspect="1" noMove="1" noResize="1" noEditPoints="1" noAdjustHandles="1" noChangeArrowheads="1" noChangeShapeType="1" noTextEdit="1"/>
          </p:cNvSpPr>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p:cNvPicPr>
            <a:picLocks noChangeAspect="1"/>
          </p:cNvPicPr>
          <p:nvPr/>
        </p:nvPicPr>
        <p:blipFill rotWithShape="1">
          <a:blip r:embed="rId1" cstate="print">
            <a:extLst>
              <a:ext uri="{28A0092B-C50C-407E-A947-70E740481C1C}">
                <a14:useLocalDpi xmlns:a14="http://schemas.microsoft.com/office/drawing/2010/main" val="0"/>
              </a:ext>
            </a:extLst>
          </a:blip>
          <a:srcRect t="2931" r="4" b="134"/>
          <a:stretch>
            <a:fillRect/>
          </a:stretch>
        </p:blipFill>
        <p:spPr>
          <a:xfrm>
            <a:off x="4483341" y="599514"/>
            <a:ext cx="4069057" cy="3944472"/>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70100" y="224155"/>
            <a:ext cx="4373880" cy="368300"/>
          </a:xfrm>
          <a:prstGeom prst="rect">
            <a:avLst/>
          </a:prstGeom>
          <a:noFill/>
        </p:spPr>
        <p:txBody>
          <a:bodyPr wrap="square" rtlCol="0">
            <a:spAutoFit/>
          </a:bodyPr>
          <a:p>
            <a:r>
              <a:rPr lang="en-US"/>
              <a:t>Báo cáo 5/4/2020</a:t>
            </a:r>
            <a:endParaRPr lang="en-US"/>
          </a:p>
        </p:txBody>
      </p:sp>
      <p:sp>
        <p:nvSpPr>
          <p:cNvPr id="5" name="Rectangles 4"/>
          <p:cNvSpPr/>
          <p:nvPr/>
        </p:nvSpPr>
        <p:spPr>
          <a:xfrm>
            <a:off x="1370330" y="1054100"/>
            <a:ext cx="1541145" cy="19354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6" name="Rectangles 5"/>
          <p:cNvSpPr/>
          <p:nvPr/>
        </p:nvSpPr>
        <p:spPr>
          <a:xfrm>
            <a:off x="3930650" y="1059815"/>
            <a:ext cx="1583690" cy="1888490"/>
          </a:xfrm>
          <a:prstGeom prst="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p>
            <a:pPr algn="ctr"/>
            <a:endParaRPr lang="en-US">
              <a:ln>
                <a:solidFill>
                  <a:schemeClr val="tx1"/>
                </a:solidFill>
              </a:ln>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6461125" y="1054100"/>
            <a:ext cx="1820545" cy="2162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cxnSp>
        <p:nvCxnSpPr>
          <p:cNvPr id="9" name="Straight Connector 8"/>
          <p:cNvCxnSpPr/>
          <p:nvPr/>
        </p:nvCxnSpPr>
        <p:spPr>
          <a:xfrm>
            <a:off x="1334770" y="1749425"/>
            <a:ext cx="154114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442720" y="1054100"/>
            <a:ext cx="1468755" cy="645160"/>
          </a:xfrm>
          <a:prstGeom prst="rect">
            <a:avLst/>
          </a:prstGeom>
          <a:noFill/>
        </p:spPr>
        <p:txBody>
          <a:bodyPr wrap="square" rtlCol="0">
            <a:spAutoFit/>
          </a:bodyPr>
          <a:p>
            <a:r>
              <a:rPr lang="en-US"/>
              <a:t>&lt;&lt;view&gt;&gt;</a:t>
            </a:r>
            <a:endParaRPr lang="en-US"/>
          </a:p>
          <a:p>
            <a:r>
              <a:rPr lang="en-US"/>
              <a:t>viewLogin</a:t>
            </a:r>
            <a:endParaRPr lang="en-US"/>
          </a:p>
        </p:txBody>
      </p:sp>
      <p:sp>
        <p:nvSpPr>
          <p:cNvPr id="11" name="Text Box 10"/>
          <p:cNvSpPr txBox="1"/>
          <p:nvPr/>
        </p:nvSpPr>
        <p:spPr>
          <a:xfrm>
            <a:off x="1348740" y="1749425"/>
            <a:ext cx="1657350" cy="1198880"/>
          </a:xfrm>
          <a:prstGeom prst="rect">
            <a:avLst/>
          </a:prstGeom>
          <a:noFill/>
        </p:spPr>
        <p:txBody>
          <a:bodyPr wrap="square" rtlCol="0">
            <a:spAutoFit/>
          </a:bodyPr>
          <a:p>
            <a:r>
              <a:rPr lang="en-US"/>
              <a:t>+controlLogin()</a:t>
            </a:r>
            <a:endParaRPr lang="en-US"/>
          </a:p>
          <a:p>
            <a:r>
              <a:rPr lang="en-US"/>
              <a:t>+getUserName()</a:t>
            </a:r>
            <a:endParaRPr lang="en-US"/>
          </a:p>
          <a:p>
            <a:r>
              <a:rPr lang="en-US"/>
              <a:t>+getPassword()</a:t>
            </a:r>
            <a:endParaRPr lang="en-US"/>
          </a:p>
        </p:txBody>
      </p:sp>
      <p:sp>
        <p:nvSpPr>
          <p:cNvPr id="13" name="Text Box 12"/>
          <p:cNvSpPr txBox="1"/>
          <p:nvPr/>
        </p:nvSpPr>
        <p:spPr>
          <a:xfrm>
            <a:off x="3987800" y="1059815"/>
            <a:ext cx="1468755" cy="922020"/>
          </a:xfrm>
          <a:prstGeom prst="rect">
            <a:avLst/>
          </a:prstGeom>
          <a:noFill/>
        </p:spPr>
        <p:txBody>
          <a:bodyPr wrap="square" rtlCol="0">
            <a:spAutoFit/>
          </a:bodyPr>
          <a:p>
            <a:r>
              <a:rPr lang="en-US"/>
              <a:t>&lt;&lt;controller&gt;&gt;</a:t>
            </a:r>
            <a:endParaRPr lang="en-US"/>
          </a:p>
          <a:p>
            <a:r>
              <a:rPr lang="en-US"/>
              <a:t>ControlLogin</a:t>
            </a:r>
            <a:endParaRPr lang="en-US"/>
          </a:p>
        </p:txBody>
      </p:sp>
      <p:sp>
        <p:nvSpPr>
          <p:cNvPr id="14" name="Text Box 13"/>
          <p:cNvSpPr txBox="1"/>
          <p:nvPr/>
        </p:nvSpPr>
        <p:spPr>
          <a:xfrm>
            <a:off x="3855720" y="2164715"/>
            <a:ext cx="1600835" cy="368300"/>
          </a:xfrm>
          <a:prstGeom prst="rect">
            <a:avLst/>
          </a:prstGeom>
          <a:noFill/>
        </p:spPr>
        <p:txBody>
          <a:bodyPr wrap="square" rtlCol="0">
            <a:spAutoFit/>
          </a:bodyPr>
          <a:p>
            <a:r>
              <a:rPr lang="en-US"/>
              <a:t>+controlLogin()</a:t>
            </a:r>
            <a:endParaRPr lang="en-US"/>
          </a:p>
        </p:txBody>
      </p:sp>
      <p:cxnSp>
        <p:nvCxnSpPr>
          <p:cNvPr id="15" name="Straight Connector 14"/>
          <p:cNvCxnSpPr>
            <a:stCxn id="6" idx="1"/>
            <a:endCxn id="6" idx="3"/>
          </p:cNvCxnSpPr>
          <p:nvPr/>
        </p:nvCxnSpPr>
        <p:spPr>
          <a:xfrm>
            <a:off x="3930650" y="2004060"/>
            <a:ext cx="158369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1348740" y="592455"/>
            <a:ext cx="1880870" cy="645160"/>
          </a:xfrm>
          <a:prstGeom prst="rect">
            <a:avLst/>
          </a:prstGeom>
          <a:noFill/>
        </p:spPr>
        <p:txBody>
          <a:bodyPr wrap="square" rtlCol="0">
            <a:spAutoFit/>
          </a:bodyPr>
          <a:p>
            <a:r>
              <a:rPr lang="en-US"/>
              <a:t>Sơ đồ class</a:t>
            </a:r>
            <a:endParaRPr lang="en-US"/>
          </a:p>
          <a:p>
            <a:endParaRPr lang="en-US"/>
          </a:p>
        </p:txBody>
      </p:sp>
      <p:sp>
        <p:nvSpPr>
          <p:cNvPr id="18" name="Text Box 17"/>
          <p:cNvSpPr txBox="1"/>
          <p:nvPr/>
        </p:nvSpPr>
        <p:spPr>
          <a:xfrm>
            <a:off x="6443980" y="1059815"/>
            <a:ext cx="1468755" cy="645160"/>
          </a:xfrm>
          <a:prstGeom prst="rect">
            <a:avLst/>
          </a:prstGeom>
          <a:noFill/>
        </p:spPr>
        <p:txBody>
          <a:bodyPr wrap="square" rtlCol="0">
            <a:spAutoFit/>
          </a:bodyPr>
          <a:p>
            <a:r>
              <a:rPr lang="en-US"/>
              <a:t>&lt;&lt;Model&gt;&gt;</a:t>
            </a:r>
            <a:endParaRPr lang="en-US"/>
          </a:p>
          <a:p>
            <a:r>
              <a:rPr lang="en-US"/>
              <a:t>InfoLogin</a:t>
            </a:r>
            <a:endParaRPr lang="en-US"/>
          </a:p>
        </p:txBody>
      </p:sp>
      <p:cxnSp>
        <p:nvCxnSpPr>
          <p:cNvPr id="19" name="Straight Connector 18"/>
          <p:cNvCxnSpPr/>
          <p:nvPr/>
        </p:nvCxnSpPr>
        <p:spPr>
          <a:xfrm>
            <a:off x="6443980" y="1759585"/>
            <a:ext cx="187261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61125" y="2484120"/>
            <a:ext cx="163893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6377940" y="1819910"/>
            <a:ext cx="2129155" cy="645160"/>
          </a:xfrm>
          <a:prstGeom prst="rect">
            <a:avLst/>
          </a:prstGeom>
          <a:noFill/>
        </p:spPr>
        <p:txBody>
          <a:bodyPr wrap="square" rtlCol="0">
            <a:spAutoFit/>
          </a:bodyPr>
          <a:p>
            <a:r>
              <a:rPr lang="en-US"/>
              <a:t>+Username:String</a:t>
            </a:r>
            <a:endParaRPr lang="en-US"/>
          </a:p>
          <a:p>
            <a:r>
              <a:rPr lang="en-US"/>
              <a:t>+Password:String</a:t>
            </a:r>
            <a:endParaRPr lang="en-US"/>
          </a:p>
        </p:txBody>
      </p:sp>
      <p:sp>
        <p:nvSpPr>
          <p:cNvPr id="22" name="Text Box 21"/>
          <p:cNvSpPr txBox="1"/>
          <p:nvPr/>
        </p:nvSpPr>
        <p:spPr>
          <a:xfrm>
            <a:off x="6461125" y="2484120"/>
            <a:ext cx="2129155" cy="645160"/>
          </a:xfrm>
          <a:prstGeom prst="rect">
            <a:avLst/>
          </a:prstGeom>
          <a:noFill/>
        </p:spPr>
        <p:txBody>
          <a:bodyPr wrap="square" rtlCol="0">
            <a:spAutoFit/>
          </a:bodyPr>
          <a:p>
            <a:r>
              <a:rPr lang="en-US"/>
              <a:t>+getUserName()</a:t>
            </a:r>
            <a:endParaRPr lang="en-US"/>
          </a:p>
          <a:p>
            <a:r>
              <a:rPr lang="en-US"/>
              <a:t>+getPassword()</a:t>
            </a:r>
            <a:endParaRPr lang="en-US"/>
          </a:p>
        </p:txBody>
      </p:sp>
      <p:cxnSp>
        <p:nvCxnSpPr>
          <p:cNvPr id="23" name="Straight Arrow Connector 22"/>
          <p:cNvCxnSpPr/>
          <p:nvPr/>
        </p:nvCxnSpPr>
        <p:spPr>
          <a:xfrm>
            <a:off x="2922905" y="1819910"/>
            <a:ext cx="1000760"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006090" y="1330960"/>
            <a:ext cx="536575" cy="368300"/>
          </a:xfrm>
          <a:prstGeom prst="rect">
            <a:avLst/>
          </a:prstGeom>
          <a:noFill/>
        </p:spPr>
        <p:txBody>
          <a:bodyPr wrap="square" rtlCol="0">
            <a:spAutoFit/>
          </a:bodyPr>
          <a:p>
            <a:r>
              <a:rPr lang="en-US"/>
              <a:t>0..1</a:t>
            </a:r>
            <a:endParaRPr lang="en-US"/>
          </a:p>
        </p:txBody>
      </p:sp>
      <p:sp>
        <p:nvSpPr>
          <p:cNvPr id="25" name="Text Box 24"/>
          <p:cNvSpPr txBox="1"/>
          <p:nvPr/>
        </p:nvSpPr>
        <p:spPr>
          <a:xfrm>
            <a:off x="3696335" y="1381125"/>
            <a:ext cx="536575" cy="368300"/>
          </a:xfrm>
          <a:prstGeom prst="rect">
            <a:avLst/>
          </a:prstGeom>
          <a:noFill/>
        </p:spPr>
        <p:txBody>
          <a:bodyPr wrap="square" rtlCol="0">
            <a:spAutoFit/>
          </a:bodyPr>
          <a:p>
            <a:r>
              <a:rPr lang="en-US"/>
              <a:t>1</a:t>
            </a:r>
            <a:endParaRPr lang="en-US"/>
          </a:p>
        </p:txBody>
      </p:sp>
      <p:cxnSp>
        <p:nvCxnSpPr>
          <p:cNvPr id="27" name="Straight Arrow Connector 26"/>
          <p:cNvCxnSpPr/>
          <p:nvPr/>
        </p:nvCxnSpPr>
        <p:spPr>
          <a:xfrm flipV="1">
            <a:off x="5523865" y="1779905"/>
            <a:ext cx="992505"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5523865" y="1275080"/>
            <a:ext cx="225425" cy="368300"/>
          </a:xfrm>
          <a:prstGeom prst="rect">
            <a:avLst/>
          </a:prstGeom>
          <a:noFill/>
        </p:spPr>
        <p:txBody>
          <a:bodyPr wrap="square" rtlCol="0">
            <a:spAutoFit/>
          </a:bodyPr>
          <a:p>
            <a:r>
              <a:rPr lang="en-US"/>
              <a:t>1</a:t>
            </a:r>
            <a:endParaRPr lang="en-US"/>
          </a:p>
        </p:txBody>
      </p:sp>
      <p:sp>
        <p:nvSpPr>
          <p:cNvPr id="29" name="Text Box 28"/>
          <p:cNvSpPr txBox="1"/>
          <p:nvPr/>
        </p:nvSpPr>
        <p:spPr>
          <a:xfrm>
            <a:off x="5924550" y="1336675"/>
            <a:ext cx="536575" cy="368300"/>
          </a:xfrm>
          <a:prstGeom prst="rect">
            <a:avLst/>
          </a:prstGeom>
          <a:noFill/>
        </p:spPr>
        <p:txBody>
          <a:bodyPr wrap="square" rtlCol="0">
            <a:spAutoFit/>
          </a:bodyPr>
          <a:p>
            <a:r>
              <a:rPr lang="en-US"/>
              <a:t>0..1</a:t>
            </a:r>
            <a:endParaRPr lang="en-US"/>
          </a:p>
        </p:txBody>
      </p:sp>
      <p:sp>
        <p:nvSpPr>
          <p:cNvPr id="30" name="Text Box 29"/>
          <p:cNvSpPr txBox="1"/>
          <p:nvPr/>
        </p:nvSpPr>
        <p:spPr>
          <a:xfrm>
            <a:off x="2742565" y="594995"/>
            <a:ext cx="1181100" cy="368300"/>
          </a:xfrm>
          <a:prstGeom prst="rect">
            <a:avLst/>
          </a:prstGeom>
          <a:noFill/>
        </p:spPr>
        <p:txBody>
          <a:bodyPr wrap="square" rtlCol="0">
            <a:spAutoFit/>
          </a:bodyPr>
          <a:p>
            <a:r>
              <a:rPr lang="en-US"/>
              <a:t>Login</a:t>
            </a:r>
            <a:endParaRPr lang="en-US"/>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370330" y="1054100"/>
            <a:ext cx="1541145" cy="19354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6" name="Rectangles 5"/>
          <p:cNvSpPr/>
          <p:nvPr/>
        </p:nvSpPr>
        <p:spPr>
          <a:xfrm>
            <a:off x="3930650" y="1059815"/>
            <a:ext cx="1583690" cy="18884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7" name="Rectangles 6"/>
          <p:cNvSpPr/>
          <p:nvPr/>
        </p:nvSpPr>
        <p:spPr>
          <a:xfrm>
            <a:off x="6443980" y="-309880"/>
            <a:ext cx="1820545" cy="51923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cxnSp>
        <p:nvCxnSpPr>
          <p:cNvPr id="9" name="Straight Connector 8"/>
          <p:cNvCxnSpPr/>
          <p:nvPr/>
        </p:nvCxnSpPr>
        <p:spPr>
          <a:xfrm>
            <a:off x="1334770" y="1749425"/>
            <a:ext cx="154114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442720" y="1054100"/>
            <a:ext cx="1468755" cy="645160"/>
          </a:xfrm>
          <a:prstGeom prst="rect">
            <a:avLst/>
          </a:prstGeom>
          <a:noFill/>
        </p:spPr>
        <p:txBody>
          <a:bodyPr wrap="square" rtlCol="0">
            <a:spAutoFit/>
          </a:bodyPr>
          <a:p>
            <a:r>
              <a:rPr lang="en-US"/>
              <a:t>&lt;&lt;view&gt;&gt;</a:t>
            </a:r>
            <a:endParaRPr lang="en-US"/>
          </a:p>
          <a:p>
            <a:r>
              <a:rPr lang="en-US"/>
              <a:t>viewSearch</a:t>
            </a:r>
            <a:endParaRPr lang="en-US"/>
          </a:p>
        </p:txBody>
      </p:sp>
      <p:sp>
        <p:nvSpPr>
          <p:cNvPr id="11" name="Text Box 10"/>
          <p:cNvSpPr txBox="1"/>
          <p:nvPr/>
        </p:nvSpPr>
        <p:spPr>
          <a:xfrm>
            <a:off x="1348740" y="1749425"/>
            <a:ext cx="1657350" cy="645160"/>
          </a:xfrm>
          <a:prstGeom prst="rect">
            <a:avLst/>
          </a:prstGeom>
          <a:noFill/>
        </p:spPr>
        <p:txBody>
          <a:bodyPr wrap="square" rtlCol="0">
            <a:spAutoFit/>
          </a:bodyPr>
          <a:p>
            <a:r>
              <a:rPr lang="en-US"/>
              <a:t>+Search()</a:t>
            </a:r>
            <a:endParaRPr lang="en-US"/>
          </a:p>
          <a:p>
            <a:r>
              <a:rPr lang="en-US"/>
              <a:t>+Show()</a:t>
            </a:r>
            <a:endParaRPr lang="en-US"/>
          </a:p>
        </p:txBody>
      </p:sp>
      <p:sp>
        <p:nvSpPr>
          <p:cNvPr id="13" name="Text Box 12"/>
          <p:cNvSpPr txBox="1"/>
          <p:nvPr/>
        </p:nvSpPr>
        <p:spPr>
          <a:xfrm>
            <a:off x="3923665" y="1059815"/>
            <a:ext cx="1762760" cy="645160"/>
          </a:xfrm>
          <a:prstGeom prst="rect">
            <a:avLst/>
          </a:prstGeom>
          <a:noFill/>
        </p:spPr>
        <p:txBody>
          <a:bodyPr wrap="square" rtlCol="0">
            <a:spAutoFit/>
          </a:bodyPr>
          <a:p>
            <a:r>
              <a:rPr lang="en-US"/>
              <a:t>&lt;&lt;controller&gt;&gt;</a:t>
            </a:r>
            <a:endParaRPr lang="en-US"/>
          </a:p>
          <a:p>
            <a:r>
              <a:rPr lang="en-US"/>
              <a:t>ControlSearch</a:t>
            </a:r>
            <a:endParaRPr lang="en-US"/>
          </a:p>
        </p:txBody>
      </p:sp>
      <p:sp>
        <p:nvSpPr>
          <p:cNvPr id="14" name="Text Box 13"/>
          <p:cNvSpPr txBox="1"/>
          <p:nvPr/>
        </p:nvSpPr>
        <p:spPr>
          <a:xfrm>
            <a:off x="3855720" y="2164715"/>
            <a:ext cx="1600835" cy="645160"/>
          </a:xfrm>
          <a:prstGeom prst="rect">
            <a:avLst/>
          </a:prstGeom>
          <a:noFill/>
        </p:spPr>
        <p:txBody>
          <a:bodyPr wrap="square" rtlCol="0">
            <a:spAutoFit/>
          </a:bodyPr>
          <a:p>
            <a:r>
              <a:rPr lang="en-US"/>
              <a:t>+Search()</a:t>
            </a:r>
            <a:endParaRPr lang="en-US"/>
          </a:p>
          <a:p>
            <a:r>
              <a:rPr lang="en-US"/>
              <a:t>+buildbook</a:t>
            </a:r>
            <a:endParaRPr lang="en-US"/>
          </a:p>
        </p:txBody>
      </p:sp>
      <p:cxnSp>
        <p:nvCxnSpPr>
          <p:cNvPr id="15" name="Straight Connector 14"/>
          <p:cNvCxnSpPr>
            <a:stCxn id="6" idx="1"/>
            <a:endCxn id="6" idx="3"/>
          </p:cNvCxnSpPr>
          <p:nvPr/>
        </p:nvCxnSpPr>
        <p:spPr>
          <a:xfrm>
            <a:off x="3930650" y="2004060"/>
            <a:ext cx="158369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6645910" y="-96520"/>
            <a:ext cx="1468755" cy="645160"/>
          </a:xfrm>
          <a:prstGeom prst="rect">
            <a:avLst/>
          </a:prstGeom>
          <a:noFill/>
        </p:spPr>
        <p:txBody>
          <a:bodyPr wrap="square" rtlCol="0">
            <a:spAutoFit/>
          </a:bodyPr>
          <a:p>
            <a:r>
              <a:rPr lang="en-US"/>
              <a:t>&lt;&lt;Model&gt;&gt;</a:t>
            </a:r>
            <a:endParaRPr lang="en-US"/>
          </a:p>
          <a:p>
            <a:r>
              <a:rPr lang="en-US"/>
              <a:t>ListBook</a:t>
            </a:r>
            <a:endParaRPr lang="en-US"/>
          </a:p>
        </p:txBody>
      </p:sp>
      <p:cxnSp>
        <p:nvCxnSpPr>
          <p:cNvPr id="19" name="Straight Connector 18"/>
          <p:cNvCxnSpPr/>
          <p:nvPr/>
        </p:nvCxnSpPr>
        <p:spPr>
          <a:xfrm>
            <a:off x="6391910" y="548640"/>
            <a:ext cx="187261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43980" y="2563495"/>
            <a:ext cx="1855470"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6443980" y="558800"/>
            <a:ext cx="2431415" cy="2030095"/>
          </a:xfrm>
          <a:prstGeom prst="rect">
            <a:avLst/>
          </a:prstGeom>
          <a:noFill/>
        </p:spPr>
        <p:txBody>
          <a:bodyPr wrap="square" rtlCol="0">
            <a:spAutoFit/>
          </a:bodyPr>
          <a:p>
            <a:r>
              <a:rPr lang="en-US"/>
              <a:t>+bookID:String</a:t>
            </a:r>
            <a:endParaRPr lang="en-US"/>
          </a:p>
          <a:p>
            <a:r>
              <a:rPr lang="en-US"/>
              <a:t>+bookName:String</a:t>
            </a:r>
            <a:endParaRPr lang="en-US"/>
          </a:p>
          <a:p>
            <a:r>
              <a:rPr lang="en-US"/>
              <a:t>+bookAuthor:String</a:t>
            </a:r>
            <a:endParaRPr lang="en-US"/>
          </a:p>
          <a:p>
            <a:r>
              <a:rPr lang="en-US"/>
              <a:t>+bookCate:String</a:t>
            </a:r>
            <a:endParaRPr lang="en-US"/>
          </a:p>
          <a:p>
            <a:r>
              <a:rPr lang="en-US"/>
              <a:t>+bookPublisher:String</a:t>
            </a:r>
            <a:endParaRPr lang="en-US"/>
          </a:p>
          <a:p>
            <a:r>
              <a:rPr lang="en-US"/>
              <a:t>+bookPrice:int</a:t>
            </a:r>
            <a:endParaRPr lang="en-US"/>
          </a:p>
          <a:p>
            <a:r>
              <a:rPr lang="en-US"/>
              <a:t>+bookPages:int</a:t>
            </a:r>
            <a:endParaRPr lang="en-US"/>
          </a:p>
        </p:txBody>
      </p:sp>
      <p:sp>
        <p:nvSpPr>
          <p:cNvPr id="22" name="Text Box 21"/>
          <p:cNvSpPr txBox="1"/>
          <p:nvPr/>
        </p:nvSpPr>
        <p:spPr>
          <a:xfrm>
            <a:off x="6443980" y="2646045"/>
            <a:ext cx="2129155" cy="2030095"/>
          </a:xfrm>
          <a:prstGeom prst="rect">
            <a:avLst/>
          </a:prstGeom>
          <a:noFill/>
        </p:spPr>
        <p:txBody>
          <a:bodyPr wrap="square" rtlCol="0">
            <a:spAutoFit/>
          </a:bodyPr>
          <a:p>
            <a:r>
              <a:rPr lang="en-US"/>
              <a:t>+getBookID()</a:t>
            </a:r>
            <a:endParaRPr lang="en-US"/>
          </a:p>
          <a:p>
            <a:r>
              <a:rPr lang="en-US"/>
              <a:t>+getBookName()</a:t>
            </a:r>
            <a:endParaRPr lang="en-US"/>
          </a:p>
          <a:p>
            <a:r>
              <a:rPr lang="en-US"/>
              <a:t>+getBookAuthor()</a:t>
            </a:r>
            <a:endParaRPr lang="en-US"/>
          </a:p>
          <a:p>
            <a:r>
              <a:rPr lang="en-US"/>
              <a:t>+getBookCate()</a:t>
            </a:r>
            <a:endParaRPr lang="en-US"/>
          </a:p>
          <a:p>
            <a:r>
              <a:rPr lang="en-US"/>
              <a:t>+getBookPublisher()</a:t>
            </a:r>
            <a:endParaRPr lang="en-US"/>
          </a:p>
          <a:p>
            <a:r>
              <a:rPr lang="en-US"/>
              <a:t>+getBookPrice()</a:t>
            </a:r>
            <a:endParaRPr lang="en-US"/>
          </a:p>
          <a:p>
            <a:r>
              <a:rPr lang="en-US"/>
              <a:t>+getBookPages()</a:t>
            </a:r>
            <a:endParaRPr lang="en-US"/>
          </a:p>
        </p:txBody>
      </p:sp>
      <p:cxnSp>
        <p:nvCxnSpPr>
          <p:cNvPr id="4" name="Straight Arrow Connector 3"/>
          <p:cNvCxnSpPr/>
          <p:nvPr/>
        </p:nvCxnSpPr>
        <p:spPr>
          <a:xfrm>
            <a:off x="2886075" y="1748155"/>
            <a:ext cx="1037590"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2875915" y="1330960"/>
            <a:ext cx="535940" cy="368300"/>
          </a:xfrm>
          <a:prstGeom prst="rect">
            <a:avLst/>
          </a:prstGeom>
          <a:noFill/>
        </p:spPr>
        <p:txBody>
          <a:bodyPr wrap="square" rtlCol="0">
            <a:spAutoFit/>
          </a:bodyPr>
          <a:p>
            <a:r>
              <a:rPr lang="en-US"/>
              <a:t>0..1</a:t>
            </a:r>
            <a:endParaRPr lang="en-US"/>
          </a:p>
        </p:txBody>
      </p:sp>
      <p:sp>
        <p:nvSpPr>
          <p:cNvPr id="12" name="Text Box 11"/>
          <p:cNvSpPr txBox="1"/>
          <p:nvPr/>
        </p:nvSpPr>
        <p:spPr>
          <a:xfrm>
            <a:off x="3653790" y="1389380"/>
            <a:ext cx="201930" cy="368300"/>
          </a:xfrm>
          <a:prstGeom prst="rect">
            <a:avLst/>
          </a:prstGeom>
          <a:noFill/>
        </p:spPr>
        <p:txBody>
          <a:bodyPr wrap="square" rtlCol="0">
            <a:spAutoFit/>
          </a:bodyPr>
          <a:p>
            <a:r>
              <a:rPr lang="en-US"/>
              <a:t>1</a:t>
            </a:r>
            <a:endParaRPr lang="en-US"/>
          </a:p>
        </p:txBody>
      </p:sp>
      <p:sp>
        <p:nvSpPr>
          <p:cNvPr id="16" name="Text Box 15"/>
          <p:cNvSpPr txBox="1"/>
          <p:nvPr/>
        </p:nvSpPr>
        <p:spPr>
          <a:xfrm>
            <a:off x="5456555" y="1330960"/>
            <a:ext cx="725805" cy="368300"/>
          </a:xfrm>
          <a:prstGeom prst="rect">
            <a:avLst/>
          </a:prstGeom>
          <a:noFill/>
        </p:spPr>
        <p:txBody>
          <a:bodyPr wrap="square" rtlCol="0">
            <a:spAutoFit/>
          </a:bodyPr>
          <a:p>
            <a:r>
              <a:rPr lang="en-US"/>
              <a:t>0..*</a:t>
            </a:r>
            <a:endParaRPr lang="en-US"/>
          </a:p>
        </p:txBody>
      </p:sp>
      <p:sp>
        <p:nvSpPr>
          <p:cNvPr id="17" name="Text Box 16"/>
          <p:cNvSpPr txBox="1"/>
          <p:nvPr/>
        </p:nvSpPr>
        <p:spPr>
          <a:xfrm>
            <a:off x="5962015" y="1330960"/>
            <a:ext cx="572135" cy="368300"/>
          </a:xfrm>
          <a:prstGeom prst="rect">
            <a:avLst/>
          </a:prstGeom>
          <a:noFill/>
        </p:spPr>
        <p:txBody>
          <a:bodyPr wrap="square" rtlCol="0">
            <a:spAutoFit/>
          </a:bodyPr>
          <a:p>
            <a:r>
              <a:rPr lang="en-US"/>
              <a:t>0..*</a:t>
            </a:r>
            <a:endParaRPr lang="en-US"/>
          </a:p>
        </p:txBody>
      </p:sp>
      <p:cxnSp>
        <p:nvCxnSpPr>
          <p:cNvPr id="23" name="Straight Arrow Connector 22"/>
          <p:cNvCxnSpPr/>
          <p:nvPr/>
        </p:nvCxnSpPr>
        <p:spPr>
          <a:xfrm>
            <a:off x="5508625" y="1877060"/>
            <a:ext cx="1007745" cy="46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616710" y="116205"/>
            <a:ext cx="1442720" cy="645160"/>
          </a:xfrm>
          <a:prstGeom prst="rect">
            <a:avLst/>
          </a:prstGeom>
          <a:noFill/>
        </p:spPr>
        <p:txBody>
          <a:bodyPr wrap="square" rtlCol="0">
            <a:spAutoFit/>
          </a:bodyPr>
          <a:p>
            <a:r>
              <a:rPr lang="en-US"/>
              <a:t>Search</a:t>
            </a:r>
            <a:endParaRPr lang="en-US"/>
          </a:p>
          <a:p>
            <a:endParaRPr 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nvGraphicFramePr>
        <p:xfrm>
          <a:off x="539552" y="771550"/>
          <a:ext cx="8136904" cy="3588360"/>
        </p:xfrm>
        <a:graphic>
          <a:graphicData uri="http://schemas.openxmlformats.org/drawingml/2006/table">
            <a:tbl>
              <a:tblPr firstRow="1" bandRow="1">
                <a:tableStyleId>{00A15C55-8517-42AA-B614-E9B94910E393}</a:tableStyleId>
              </a:tblPr>
              <a:tblGrid>
                <a:gridCol w="813690"/>
                <a:gridCol w="7323214"/>
              </a:tblGrid>
              <a:tr h="376366">
                <a:tc>
                  <a:txBody>
                    <a:bodyPr/>
                    <a:lstStyle/>
                    <a:p>
                      <a:pPr algn="just">
                        <a:lnSpc>
                          <a:spcPct val="150000"/>
                        </a:lnSpc>
                      </a:pPr>
                      <a:r>
                        <a:rPr lang="en-US" sz="1200" dirty="0">
                          <a:latin typeface="Myriad Pro" pitchFamily="34" charset="0"/>
                          <a:cs typeface="Arial" panose="020B0604020202020204" pitchFamily="34" charset="0"/>
                        </a:rPr>
                        <a:t>STT</a:t>
                      </a:r>
                      <a:endParaRPr lang="en-US" sz="1200" dirty="0">
                        <a:latin typeface="Myriad Pro" pitchFamily="34" charset="0"/>
                        <a:cs typeface="Arial" panose="020B0604020202020204" pitchFamily="34" charset="0"/>
                      </a:endParaRP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endParaRPr lang="en-US" sz="1200" dirty="0">
                        <a:latin typeface="Myriad Pro" pitchFamily="34" charset="0"/>
                        <a:cs typeface="Arial" panose="020B0604020202020204" pitchFamily="34" charset="0"/>
                      </a:endParaRPr>
                    </a:p>
                  </a:txBody>
                  <a:tcPr marL="99855" marR="99855" marT="49927" marB="49927"/>
                </a:tc>
              </a:tr>
              <a:tr h="404966">
                <a:tc>
                  <a:txBody>
                    <a:bodyPr/>
                    <a:lstStyle/>
                    <a:p>
                      <a:pPr algn="just">
                        <a:lnSpc>
                          <a:spcPct val="150000"/>
                        </a:lnSpc>
                      </a:pPr>
                      <a:r>
                        <a:rPr lang="en-US" sz="1200" dirty="0">
                          <a:latin typeface="Myriad Pro" pitchFamily="34" charset="0"/>
                          <a:cs typeface="Arial" panose="020B0604020202020204" pitchFamily="34" charset="0"/>
                        </a:rPr>
                        <a:t>1</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99274">
                <a:tc>
                  <a:txBody>
                    <a:bodyPr/>
                    <a:lstStyle/>
                    <a:p>
                      <a:pPr algn="just">
                        <a:lnSpc>
                          <a:spcPct val="150000"/>
                        </a:lnSpc>
                      </a:pPr>
                      <a:r>
                        <a:rPr lang="en-US" sz="1200" dirty="0">
                          <a:latin typeface="Myriad Pro" pitchFamily="34" charset="0"/>
                          <a:cs typeface="Arial" panose="020B0604020202020204" pitchFamily="34" charset="0"/>
                        </a:rPr>
                        <a:t>2</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99274">
                <a:tc>
                  <a:txBody>
                    <a:bodyPr/>
                    <a:lstStyle/>
                    <a:p>
                      <a:pPr algn="just">
                        <a:lnSpc>
                          <a:spcPct val="150000"/>
                        </a:lnSpc>
                      </a:pPr>
                      <a:r>
                        <a:rPr lang="en-US" sz="1200" dirty="0">
                          <a:latin typeface="Myriad Pro" pitchFamily="34" charset="0"/>
                          <a:cs typeface="Arial" panose="020B0604020202020204" pitchFamily="34" charset="0"/>
                        </a:rPr>
                        <a:t>3</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04966">
                <a:tc>
                  <a:txBody>
                    <a:bodyPr/>
                    <a:lstStyle/>
                    <a:p>
                      <a:pPr algn="just">
                        <a:lnSpc>
                          <a:spcPct val="150000"/>
                        </a:lnSpc>
                      </a:pPr>
                      <a:r>
                        <a:rPr lang="en-US" sz="1200" dirty="0">
                          <a:latin typeface="Myriad Pro" pitchFamily="34" charset="0"/>
                          <a:cs typeface="Arial" panose="020B0604020202020204" pitchFamily="34" charset="0"/>
                        </a:rPr>
                        <a:t>4</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99274">
                <a:tc>
                  <a:txBody>
                    <a:bodyPr/>
                    <a:lstStyle/>
                    <a:p>
                      <a:pPr algn="just">
                        <a:lnSpc>
                          <a:spcPct val="150000"/>
                        </a:lnSpc>
                      </a:pPr>
                      <a:r>
                        <a:rPr lang="en-US" sz="1200" dirty="0">
                          <a:latin typeface="Myriad Pro" pitchFamily="34" charset="0"/>
                          <a:cs typeface="Arial" panose="020B0604020202020204" pitchFamily="34" charset="0"/>
                        </a:rPr>
                        <a:t>5</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99274">
                <a:tc>
                  <a:txBody>
                    <a:bodyPr/>
                    <a:lstStyle/>
                    <a:p>
                      <a:pPr algn="just">
                        <a:lnSpc>
                          <a:spcPct val="150000"/>
                        </a:lnSpc>
                      </a:pPr>
                      <a:r>
                        <a:rPr lang="en-US" sz="1200" dirty="0">
                          <a:latin typeface="Myriad Pro" pitchFamily="34" charset="0"/>
                          <a:cs typeface="Arial" panose="020B0604020202020204" pitchFamily="34" charset="0"/>
                        </a:rPr>
                        <a:t>6</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r h="404966">
                <a:tc>
                  <a:txBody>
                    <a:bodyPr/>
                    <a:lstStyle/>
                    <a:p>
                      <a:pPr algn="just">
                        <a:lnSpc>
                          <a:spcPct val="150000"/>
                        </a:lnSpc>
                      </a:pPr>
                      <a:r>
                        <a:rPr lang="en-US" sz="1200" dirty="0">
                          <a:latin typeface="Myriad Pro" pitchFamily="34" charset="0"/>
                          <a:cs typeface="Arial" panose="020B0604020202020204" pitchFamily="34" charset="0"/>
                        </a:rPr>
                        <a:t>7</a:t>
                      </a:r>
                      <a:endParaRPr lang="en-US" sz="1200" dirty="0">
                        <a:latin typeface="Myriad Pro" pitchFamily="34" charset="0"/>
                        <a:cs typeface="Arial" panose="020B0604020202020204" pitchFamily="34" charset="0"/>
                      </a:endParaRP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defRPr/>
                      </a:pPr>
                      <a:endParaRPr lang="en-US" sz="1200" dirty="0">
                        <a:latin typeface="Myriad Pro" pitchFamily="34" charset="0"/>
                        <a:cs typeface="Arial" panose="020B0604020202020204" pitchFamily="34" charset="0"/>
                      </a:endParaRPr>
                    </a:p>
                  </a:txBody>
                  <a:tcPr marL="99855" marR="99855" marT="49927" marB="49927"/>
                </a:tc>
              </a:tr>
            </a:tbl>
          </a:graphicData>
        </a:graphic>
      </p:graphicFrame>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endParaRPr lang="en-US" spc="3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panose="020B0604020202020204"/>
              </a:rPr>
              <a:t>“</a:t>
            </a:r>
            <a:r>
              <a:rPr lang="en-US" b="1" dirty="0" err="1">
                <a:latin typeface="Myriad Pro" pitchFamily="34" charset="0"/>
                <a:ea typeface="Arial" panose="020B0604020202020204"/>
              </a:rPr>
              <a:t>Model_View_Controller”</a:t>
            </a:r>
            <a:r>
              <a:rPr dirty="0" err="1">
                <a:latin typeface="Myriad Pro" pitchFamily="34" charset="0"/>
                <a:ea typeface="Arial" panose="020B0604020202020204"/>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p:cNvSpPr>
            <a:spLocks noGrp="1" noRot="1" noChangeAspect="1" noMove="1" noResize="1" noEditPoints="1" noAdjustHandles="1" noChangeArrowheads="1" noChangeShapeType="1" noTextEdit="1"/>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p:cNvSpPr>
            <a:spLocks noGrp="1" noRot="1" noChangeAspect="1" noMove="1" noResize="1" noEditPoints="1" noAdjustHandles="1" noChangeArrowheads="1" noChangeShapeType="1" noTextEdit="1"/>
          </p:cNvSpPr>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p:cNvSpPr>
            <a:spLocks noGrp="1" noRot="1" noChangeAspect="1" noMove="1" noResize="1" noEditPoints="1" noAdjustHandles="1" noChangeArrowheads="1" noChangeShapeType="1" noTextEdit="1"/>
          </p:cNvSpPr>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p:cNvSpPr>
            <a:spLocks noGrp="1" noRot="1" noChangeAspect="1" noMove="1" noResize="1" noEditPoints="1" noAdjustHandles="1" noChangeArrowheads="1" noChangeShapeType="1" noTextEdit="1"/>
          </p:cNvSpPr>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a:spLocks noGrp="1" noRot="1" noChangeAspect="1" noMove="1" noResize="1" noEditPoints="1" noAdjustHandles="1" noChangeArrowheads="1" noChangeShapeType="1" noTextEdit="1"/>
          </p:cNvSpPr>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p:cNvSpPr>
            <a:spLocks noGrp="1" noRot="1" noChangeAspect="1" noMove="1" noResize="1" noEditPoints="1" noAdjustHandles="1" noChangeArrowheads="1" noChangeShapeType="1" noTextEdit="1"/>
          </p:cNvSpPr>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p:cNvSpPr>
            <a:spLocks noGrp="1" noRot="1" noChangeAspect="1" noMove="1" noResize="1" noEditPoints="1" noAdjustHandles="1" noChangeArrowheads="1" noChangeShapeType="1" noTextEdit="1"/>
          </p:cNvSpPr>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panose="020B0604020202020204"/>
              <a:buNone/>
              <a:defRPr sz="1200">
                <a:solidFill>
                  <a:schemeClr val="accent4">
                    <a:lumMod val="75000"/>
                  </a:schemeClr>
                </a:solidFill>
                <a:latin typeface="Myriad Pro"/>
                <a:ea typeface="+mj-ea"/>
                <a:cs typeface="+mj-cs"/>
              </a:defRPr>
            </a:lvl1pPr>
          </a:lstStyle>
          <a:p>
            <a:pPr algn="ctr"/>
            <a:r>
              <a:rPr lang="en-US" sz="3200" spc="300" dirty="0"/>
              <a:t>THIẾT KẾ DATABASE</a:t>
            </a:r>
            <a:endParaRPr lang="en-US" sz="3200" spc="3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20688" y="-884633"/>
            <a:ext cx="13105455" cy="6768752"/>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nvSpPr>
        <p:spPr>
          <a:xfrm>
            <a:off x="0" y="0"/>
            <a:ext cx="4101411" cy="5143500"/>
          </a:xfrm>
          <a:prstGeom prst="rect">
            <a:avLst/>
          </a:prstGeom>
          <a:solidFill>
            <a:srgbClr val="514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p:nvPr/>
        </p:nvSpPr>
        <p:spPr bwMode="auto">
          <a:xfrm>
            <a:off x="475707" y="602778"/>
            <a:ext cx="3156492" cy="2276143"/>
          </a:xfrm>
          <a:prstGeom prst="rect">
            <a:avLst/>
          </a:prstGeom>
        </p:spPr>
        <p:txBody>
          <a:bodyPr vert="horz" lIns="91440" tIns="45720" rIns="91440" bIns="45720" rtlCol="0" anchor="b">
            <a:normAutofit/>
          </a:bodyPr>
          <a:lstStyle>
            <a:lvl1pPr marL="0" indent="0" algn="just" defTabSz="914400">
              <a:lnSpc>
                <a:spcPct val="150000"/>
              </a:lnSpc>
              <a:spcBef>
                <a:spcPts val="0"/>
              </a:spcBef>
              <a:buFont typeface="Arial" panose="020B0604020202020204"/>
              <a:buNone/>
              <a:defRPr sz="1200">
                <a:solidFill>
                  <a:schemeClr val="accent4">
                    <a:lumMod val="75000"/>
                  </a:schemeClr>
                </a:solidFill>
                <a:latin typeface="Myriad Pro"/>
                <a:ea typeface="+mj-ea"/>
                <a:cs typeface="+mj-cs"/>
              </a:defRPr>
            </a:lvl1pPr>
          </a:lstStyle>
          <a:p>
            <a:pPr algn="r" rtl="0">
              <a:lnSpc>
                <a:spcPct val="90000"/>
              </a:lnSpc>
              <a:spcBef>
                <a:spcPct val="0"/>
              </a:spcBef>
              <a:spcAft>
                <a:spcPts val="600"/>
              </a:spcAft>
            </a:pPr>
            <a:r>
              <a:rPr lang="en-US" sz="4100" kern="1200" spc="300" dirty="0">
                <a:solidFill>
                  <a:srgbClr val="FFFFFF"/>
                </a:solidFill>
                <a:latin typeface="+mj-lt"/>
                <a:ea typeface="+mj-ea"/>
                <a:cs typeface="+mj-cs"/>
              </a:rPr>
              <a:t>CHIA 3 GÓI PACKAGE</a:t>
            </a:r>
            <a:endParaRPr lang="en-US" sz="4100" kern="1200" spc="300" dirty="0">
              <a:solidFill>
                <a:srgbClr val="FFFFFF"/>
              </a:solidFill>
              <a:latin typeface="+mj-lt"/>
              <a:ea typeface="+mj-ea"/>
              <a:cs typeface="+mj-cs"/>
            </a:endParaRPr>
          </a:p>
        </p:txBody>
      </p:sp>
      <p:cxnSp>
        <p:nvCxnSpPr>
          <p:cNvPr id="30" name="Straight Connector 29"/>
          <p:cNvCxnSpPr>
            <a:cxnSpLocks noGrp="1" noRot="1" noChangeAspect="1" noMove="1" noResize="1" noEditPoints="1" noAdjustHandles="1" noChangeArrowheads="1" noChangeShapeType="1"/>
          </p:cNvCxnSpPr>
          <p:nvPr/>
        </p:nvCxnSpPr>
        <p:spPr>
          <a:xfrm>
            <a:off x="590009" y="2946704"/>
            <a:ext cx="294894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Hình ảnh 2" descr="Ảnh có chứa ảnh chụp màn hình&#10;&#10;Mô tả được tạo tự độ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0" y="514973"/>
            <a:ext cx="4094602" cy="4114286"/>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914377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30521" y="668655"/>
            <a:ext cx="3534821" cy="3055556"/>
          </a:xfrm>
        </p:spPr>
        <p:txBody>
          <a:bodyPr>
            <a:normAutofit fontScale="90000"/>
          </a:bodyPr>
          <a:lstStyle/>
          <a:p>
            <a:pPr algn="l"/>
            <a:r>
              <a:rPr lang="en-US" sz="3000" spc="300" dirty="0" err="1"/>
              <a:t>LoginFormUI</a:t>
            </a:r>
            <a:r>
              <a:rPr lang="en-US" sz="3000" spc="300" dirty="0"/>
              <a:t> </a:t>
            </a:r>
            <a:r>
              <a:rPr lang="en-US" sz="3000" spc="300" dirty="0">
                <a:solidFill>
                  <a:schemeClr val="tx2">
                    <a:lumMod val="75000"/>
                  </a:schemeClr>
                </a:solidFill>
              </a:rPr>
              <a:t>(VIEW)</a:t>
            </a:r>
            <a:br>
              <a:rPr lang="en-US" sz="3000" spc="300" dirty="0"/>
            </a:br>
            <a:r>
              <a:rPr lang="en-US" sz="1800" i="1" spc="300" dirty="0"/>
              <a:t>đ</a:t>
            </a:r>
            <a:r>
              <a:rPr lang="vi-VN" sz="1800" i="1" spc="300" dirty="0" err="1"/>
              <a:t>ược</a:t>
            </a:r>
            <a:r>
              <a:rPr lang="vi-VN" sz="1800" i="1" spc="300" dirty="0"/>
              <a:t> </a:t>
            </a:r>
            <a:r>
              <a:rPr lang="vi-VN" sz="1800" i="1" spc="300" dirty="0" err="1"/>
              <a:t>tạo</a:t>
            </a:r>
            <a:r>
              <a:rPr lang="vi-VN" sz="1800" i="1" spc="300" dirty="0"/>
              <a:t> nên </a:t>
            </a:r>
            <a:r>
              <a:rPr lang="vi-VN" sz="1800" i="1" spc="300" dirty="0" err="1"/>
              <a:t>từ</a:t>
            </a:r>
            <a:r>
              <a:rPr lang="vi-VN" sz="1800" i="1" spc="300" dirty="0"/>
              <a:t> FXML</a:t>
            </a:r>
            <a:br>
              <a:rPr lang="vi-VN" sz="1800" i="1" spc="300" dirty="0"/>
            </a:br>
            <a:r>
              <a:rPr lang="vi-VN" sz="1800" i="1" spc="300" dirty="0" err="1"/>
              <a:t>gồm</a:t>
            </a:r>
            <a:r>
              <a:rPr lang="vi-VN" sz="1800" i="1" spc="300" dirty="0"/>
              <a:t> </a:t>
            </a:r>
            <a:r>
              <a:rPr lang="vi-VN" sz="1800" i="1" spc="300" dirty="0" err="1"/>
              <a:t>các</a:t>
            </a:r>
            <a:r>
              <a:rPr lang="vi-VN" sz="1800" i="1" spc="300" dirty="0"/>
              <a:t> </a:t>
            </a:r>
            <a:r>
              <a:rPr lang="vi-VN" sz="1800" i="1" spc="300" dirty="0" err="1"/>
              <a:t>biến</a:t>
            </a:r>
            <a:r>
              <a:rPr lang="vi-VN" sz="1800" i="1" spc="300" dirty="0"/>
              <a:t> </a:t>
            </a:r>
            <a:r>
              <a:rPr lang="vi-VN" sz="1800" i="1" spc="300" dirty="0" err="1"/>
              <a:t>private</a:t>
            </a:r>
            <a:r>
              <a:rPr lang="vi-VN" sz="1800" i="1" spc="300" dirty="0"/>
              <a:t> </a:t>
            </a:r>
            <a:br>
              <a:rPr lang="vi-VN" sz="1800" spc="300" dirty="0"/>
            </a:br>
            <a:r>
              <a:rPr lang="vi-VN" sz="1800" spc="300" dirty="0" err="1">
                <a:solidFill>
                  <a:srgbClr val="00B050"/>
                </a:solidFill>
              </a:rPr>
              <a:t>usr</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username</a:t>
            </a:r>
            <a:br>
              <a:rPr lang="vi-VN" sz="1800" spc="300" dirty="0">
                <a:solidFill>
                  <a:srgbClr val="00B050"/>
                </a:solidFill>
              </a:rPr>
            </a:br>
            <a:r>
              <a:rPr lang="vi-VN" sz="1800" spc="300" dirty="0" err="1">
                <a:solidFill>
                  <a:srgbClr val="00B050"/>
                </a:solidFill>
              </a:rPr>
              <a:t>passwd</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password</a:t>
            </a:r>
            <a:br>
              <a:rPr lang="vi-VN" sz="1800" spc="300" dirty="0">
                <a:solidFill>
                  <a:srgbClr val="00B050"/>
                </a:solidFill>
              </a:rPr>
            </a:br>
            <a:r>
              <a:rPr lang="vi-VN" sz="1800" spc="300" dirty="0">
                <a:solidFill>
                  <a:srgbClr val="00B050"/>
                </a:solidFill>
              </a:rPr>
              <a:t> </a:t>
            </a:r>
            <a:r>
              <a:rPr lang="vi-VN" sz="1800" spc="300" dirty="0" err="1">
                <a:solidFill>
                  <a:srgbClr val="00B050"/>
                </a:solidFill>
              </a:rPr>
              <a:t>job</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job</a:t>
            </a:r>
            <a:br>
              <a:rPr lang="vi-VN" sz="1800" spc="300" dirty="0">
                <a:solidFill>
                  <a:srgbClr val="00B050"/>
                </a:solidFill>
              </a:rPr>
            </a:br>
            <a:r>
              <a:rPr lang="vi-VN" sz="1800" spc="300" dirty="0" err="1">
                <a:solidFill>
                  <a:srgbClr val="00B050"/>
                </a:solidFill>
              </a:rPr>
              <a:t>loginBtn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login</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clearBtn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clear</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regBtn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register</a:t>
            </a:r>
            <a:r>
              <a:rPr lang="vi-VN" sz="1800" spc="300" dirty="0">
                <a:solidFill>
                  <a:schemeClr val="tx1"/>
                </a:solidFill>
              </a:rPr>
              <a:t> </a:t>
            </a:r>
            <a:r>
              <a:rPr lang="vi-VN" sz="1800" spc="300" dirty="0" err="1">
                <a:solidFill>
                  <a:schemeClr val="tx1"/>
                </a:solidFill>
              </a:rPr>
              <a:t>button</a:t>
            </a:r>
            <a:endParaRPr lang="en-US" sz="3000" spc="300" dirty="0">
              <a:solidFill>
                <a:schemeClr val="tx1"/>
              </a:solidFill>
            </a:endParaRPr>
          </a:p>
        </p:txBody>
      </p:sp>
      <p:sp>
        <p:nvSpPr>
          <p:cNvPr id="11" name="Rectangle 10"/>
          <p:cNvSpPr>
            <a:spLocks noGrp="1" noRot="1" noChangeAspect="1" noMove="1" noResize="1" noEditPoints="1" noAdjustHandles="1" noChangeArrowheads="1" noChangeShapeType="1" noTextEdit="1"/>
          </p:cNvSpPr>
          <p:nvPr/>
        </p:nvSpPr>
        <p:spPr>
          <a:xfrm>
            <a:off x="4023074" y="668655"/>
            <a:ext cx="541782" cy="3803332"/>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ảnh chụp màn hình&#10;&#10;Mô tả được tạo tự động"/>
          <p:cNvPicPr>
            <a:picLocks noChangeAspect="1"/>
          </p:cNvPicPr>
          <p:nvPr/>
        </p:nvPicPr>
        <p:blipFill rotWithShape="1">
          <a:blip r:embed="rId1">
            <a:extLst>
              <a:ext uri="{28A0092B-C50C-407E-A947-70E740481C1C}">
                <a14:useLocalDpi xmlns:a14="http://schemas.microsoft.com/office/drawing/2010/main" val="0"/>
              </a:ext>
            </a:extLst>
          </a:blip>
          <a:srcRect r="2856" b="-3"/>
          <a:stretch>
            <a:fillRect/>
          </a:stretch>
        </p:blipFill>
        <p:spPr>
          <a:xfrm>
            <a:off x="-18990" y="291372"/>
            <a:ext cx="4427964" cy="4180615"/>
          </a:xfrm>
          <a:prstGeom prst="rect">
            <a:avLst/>
          </a:prstGeom>
          <a:effectLst>
            <a:outerShdw blurRad="406400" dist="317500" dir="5400000" sx="89000" sy="89000" rotWithShape="0">
              <a:prstClr val="black">
                <a:alpha val="15000"/>
              </a:prstClr>
            </a:outerShdw>
          </a:effec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4000"/>
          </a:schemeClr>
        </a:solidFill>
        <a:effectLst/>
      </p:bgPr>
    </p:bg>
    <p:spTree>
      <p:nvGrpSpPr>
        <p:cNvPr id="1" name=""/>
        <p:cNvGrpSpPr/>
        <p:nvPr/>
      </p:nvGrpSpPr>
      <p:grpSpPr>
        <a:xfrm>
          <a:off x="0" y="0"/>
          <a:ext cx="0" cy="0"/>
          <a:chOff x="0" y="0"/>
          <a:chExt cx="0" cy="0"/>
        </a:xfrm>
      </p:grpSpPr>
      <p:sp>
        <p:nvSpPr>
          <p:cNvPr id="13" name="Rectangle 8"/>
          <p:cNvSpPr>
            <a:spLocks noGrp="1" noRot="1" noChangeAspect="1" noMove="1" noResize="1" noEditPoints="1" noAdjustHandles="1" noChangeArrowheads="1" noChangeShapeType="1" noTextEdit="1"/>
          </p:cNvSpPr>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7903" y="1713868"/>
            <a:ext cx="8408193" cy="558627"/>
          </a:xfrm>
        </p:spPr>
        <p:txBody>
          <a:bodyPr vert="horz" lIns="91440" tIns="45720" rIns="91440" bIns="45720" rtlCol="0" anchor="ctr">
            <a:normAutofit/>
          </a:bodyPr>
          <a:lstStyle/>
          <a:p>
            <a:pPr algn="ctr" rtl="0">
              <a:lnSpc>
                <a:spcPct val="90000"/>
              </a:lnSpc>
              <a:spcBef>
                <a:spcPct val="0"/>
              </a:spcBef>
            </a:pPr>
            <a:r>
              <a:rPr lang="en-US" sz="2400" b="1" kern="1200" spc="300" dirty="0">
                <a:solidFill>
                  <a:schemeClr val="bg1"/>
                </a:solidFill>
                <a:latin typeface="+mj-lt"/>
                <a:ea typeface="+mj-ea"/>
                <a:cs typeface="+mj-cs"/>
              </a:rPr>
              <a:t>VIEW</a:t>
            </a:r>
            <a:endParaRPr lang="en-US" sz="2400" b="1" kern="1200" spc="300" dirty="0">
              <a:solidFill>
                <a:schemeClr val="bg1"/>
              </a:solidFill>
              <a:latin typeface="+mj-lt"/>
              <a:ea typeface="+mj-ea"/>
              <a:cs typeface="+mj-cs"/>
            </a:endParaRPr>
          </a:p>
        </p:txBody>
      </p:sp>
      <p:pic>
        <p:nvPicPr>
          <p:cNvPr id="4" name="Hình ảnh 3" descr="Ảnh có chứa ảnh chụp màn hình&#10;&#10;Mô tả được tạo tự độ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208" y="4371950"/>
            <a:ext cx="4947582" cy="3295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4.32099E-6 L 0 -0.25 " pathEditMode="relative" rAng="0" ptsTypes="AA">
                                      <p:cBhvr>
                                        <p:cTn id="6" dur="2000" fill="hold"/>
                                        <p:tgtEl>
                                          <p:spTgt spid="2"/>
                                        </p:tgtEl>
                                        <p:attrNameLst>
                                          <p:attrName>ppt_x</p:attrName>
                                          <p:attrName>ppt_y</p:attrName>
                                        </p:attrNameLst>
                                      </p:cBhvr>
                                      <p:rCtr x="0" y="-12500"/>
                                    </p:animMotion>
                                  </p:childTnLst>
                                </p:cTn>
                              </p:par>
                              <p:par>
                                <p:cTn id="7" presetID="64" presetClass="path" presetSubtype="0" accel="50000" decel="50000" fill="hold" nodeType="withEffect">
                                  <p:stCondLst>
                                    <p:cond delay="0"/>
                                  </p:stCondLst>
                                  <p:childTnLst>
                                    <p:animMotion origin="layout" path="M -0.00226 -0.16389 L -0.00226 -0.59784 " pathEditMode="relative" rAng="0" ptsTypes="AA">
                                      <p:cBhvr>
                                        <p:cTn id="8" dur="2000" fill="hold"/>
                                        <p:tgtEl>
                                          <p:spTgt spid="4"/>
                                        </p:tgtEl>
                                        <p:attrNameLst>
                                          <p:attrName>ppt_x</p:attrName>
                                          <p:attrName>ppt_y</p:attrName>
                                        </p:attrNameLst>
                                      </p:cBhvr>
                                      <p:rCtr x="0" y="-216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endParaRPr lang="en-US" spc="300" dirty="0"/>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1330</Words>
  <Application>WPS Presentation</Application>
  <PresentationFormat>Trình chiếu Trên màn hình (16:9)</PresentationFormat>
  <Paragraphs>127</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Myriad Pro</vt:lpstr>
      <vt:lpstr>Myriad Pro</vt:lpstr>
      <vt:lpstr>Segoe Print</vt:lpstr>
      <vt:lpstr>Calibri</vt:lpstr>
      <vt:lpstr>Microsoft YaHei</vt:lpstr>
      <vt:lpstr>Arial Unicode MS</vt:lpstr>
      <vt:lpstr>Office Theme</vt:lpstr>
      <vt:lpstr>MÔN HỌC:  LẬP TRÌNH JAVA</vt:lpstr>
      <vt:lpstr>MVC LÀ GÌ?</vt:lpstr>
      <vt:lpstr>PowerPoint 演示文稿</vt:lpstr>
      <vt:lpstr>PowerPoint 演示文稿</vt:lpstr>
      <vt:lpstr>PowerPoint 演示文稿</vt:lpstr>
      <vt:lpstr>PowerPoint 演示文稿</vt:lpstr>
      <vt:lpstr>LoginFormUI (VIEW) được tạo nên từ FXML gồm các biến private  usr 	    - username passwd    - password  job	    - job loginBtn  - login button clearBtn  – clear button regBtn    – register button</vt:lpstr>
      <vt:lpstr>VIEW</vt:lpstr>
      <vt:lpstr>CHỨC NĂNG</vt:lpstr>
      <vt:lpstr>PowerPoint 演示文稿</vt:lpstr>
      <vt:lpstr>PowerPoint 演示文稿</vt:lpstr>
      <vt:lpstr>PowerPoint 演示文稿</vt:lpstr>
      <vt:lpstr>MỘT SỐ CHỨC NĂNG KHÁC ĐANG TRONG GIAI ĐOẠN PHÁT TRIỂN:</vt:lpstr>
      <vt:lpstr> KHÓ KHĂN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LENOVO</cp:lastModifiedBy>
  <cp:revision>7</cp:revision>
  <dcterms:created xsi:type="dcterms:W3CDTF">2020-05-04T03:43:00Z</dcterms:created>
  <dcterms:modified xsi:type="dcterms:W3CDTF">2020-05-04T05:40:56Z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