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5" r:id="rId2"/>
    <p:sldId id="256" r:id="rId3"/>
    <p:sldId id="283" r:id="rId4"/>
    <p:sldId id="284" r:id="rId5"/>
    <p:sldId id="287" r:id="rId6"/>
    <p:sldId id="279" r:id="rId7"/>
    <p:sldId id="286" r:id="rId8"/>
    <p:sldId id="288" r:id="rId9"/>
    <p:sldId id="282" r:id="rId10"/>
    <p:sldId id="262" r:id="rId11"/>
  </p:sldIdLst>
  <p:sldSz cx="9144000" cy="5143500" type="screen16x9"/>
  <p:notesSz cx="51435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6912" autoAdjust="0"/>
    <p:restoredTop sz="58792" autoAdjust="0"/>
  </p:normalViewPr>
  <p:slideViewPr>
    <p:cSldViewPr>
      <p:cViewPr varScale="1">
        <p:scale>
          <a:sx n="81" d="100"/>
          <a:sy n="81" d="100"/>
        </p:scale>
        <p:origin x="67" y="600"/>
      </p:cViewPr>
      <p:guideLst>
        <p:guide orient="horz" pos="216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913063" y="0"/>
            <a:ext cx="2228850" cy="457200"/>
          </a:xfrm>
          <a:prstGeom prst="rect">
            <a:avLst/>
          </a:prstGeom>
        </p:spPr>
        <p:txBody>
          <a:bodyPr vert="horz" lIns="91440" tIns="45720" rIns="91440" bIns="45720" rtlCol="0"/>
          <a:lstStyle>
            <a:lvl1pPr algn="r">
              <a:defRPr sz="1200"/>
            </a:lvl1pPr>
          </a:lstStyle>
          <a:p>
            <a:fld id="{D720503E-7F5E-4ABE-B869-34FDF8855786}" type="datetimeFigureOut">
              <a:rPr lang="en-US" smtClean="0"/>
              <a:t>4/26/2020</a:t>
            </a:fld>
            <a:endParaRPr lang="en-US"/>
          </a:p>
        </p:txBody>
      </p:sp>
      <p:sp>
        <p:nvSpPr>
          <p:cNvPr id="4" name="Slide Image Placeholder 3"/>
          <p:cNvSpPr>
            <a:spLocks noGrp="1" noRot="1" noChangeAspect="1"/>
          </p:cNvSpPr>
          <p:nvPr>
            <p:ph type="sldImg" idx="2"/>
          </p:nvPr>
        </p:nvSpPr>
        <p:spPr>
          <a:xfrm>
            <a:off x="-47625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0" y="4343400"/>
            <a:ext cx="41148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22885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913063" y="8685213"/>
            <a:ext cx="2228850" cy="457200"/>
          </a:xfrm>
          <a:prstGeom prst="rect">
            <a:avLst/>
          </a:prstGeom>
        </p:spPr>
        <p:txBody>
          <a:bodyPr vert="horz" lIns="91440" tIns="45720" rIns="91440" bIns="45720" rtlCol="0" anchor="b"/>
          <a:lstStyle>
            <a:lvl1pPr algn="r">
              <a:defRPr sz="1200"/>
            </a:lvl1pPr>
          </a:lstStyle>
          <a:p>
            <a:fld id="{9FE034A6-7E91-463E-97D9-B2CBF880F0D3}" type="slidenum">
              <a:rPr lang="en-US" smtClean="0"/>
              <a:t>‹#›</a:t>
            </a:fld>
            <a:endParaRPr lang="en-US"/>
          </a:p>
        </p:txBody>
      </p:sp>
    </p:spTree>
    <p:extLst>
      <p:ext uri="{BB962C8B-B14F-4D97-AF65-F5344CB8AC3E}">
        <p14:creationId xmlns:p14="http://schemas.microsoft.com/office/powerpoint/2010/main" val="226875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Đô thị phát triển dựa theo sách lược TOD là đô thị có chức năng sử dụng hỗn hợp giữa khu ở và khu tài chính, nó được thiết kế để tận dụng một cách tối đa các phương tiện giao thông công cộng, nhằm thúc đẩy sự phát triển của thành phố, đồng thời vẫn cân bằng được lợi ích của cộng đồng. Trung tâm của những khu vực này thường có: ga tàu điện, trạm xe buýt... và hệ thống các dịch vụ thương mại, công nghiệp, văn phòng... sẽ được thiết lập xung quanh gọi là các điểm TOD. Đây là một hệ thống hạ tầng tiên tiến, hoàn thiện, đáp ứng được cho nhu cầu sinh hoạt của con người. Khu vực này thường có bán kính từ 0,4km- 0,8km để phù hợp với người đi bộ. Càng gần trung tâm mật độ dân cư càng lớn và lợi ích kinh tế càng nhiều nhưng mật độ cho thuê nhà thấp. Ngược lại, càng xa trung tâm mật độ dân cư càng giảm dựa trên nguyên tắc cơ bản giao thông xa gần, ở khu vực này, lợi ích kinh tế giảm nhưng mật độ cho thuê nhà tăng.</a:t>
            </a:r>
            <a:endParaRPr lang="en-US" dirty="0"/>
          </a:p>
        </p:txBody>
      </p:sp>
      <p:sp>
        <p:nvSpPr>
          <p:cNvPr id="4" name="Slide Number Placeholder 3"/>
          <p:cNvSpPr>
            <a:spLocks noGrp="1"/>
          </p:cNvSpPr>
          <p:nvPr>
            <p:ph type="sldNum" sz="quarter" idx="10"/>
          </p:nvPr>
        </p:nvSpPr>
        <p:spPr/>
        <p:txBody>
          <a:bodyPr/>
          <a:lstStyle/>
          <a:p>
            <a:fld id="{9FE034A6-7E91-463E-97D9-B2CBF880F0D3}" type="slidenum">
              <a:rPr lang="en-US" smtClean="0"/>
              <a:t>2</a:t>
            </a:fld>
            <a:endParaRPr lang="en-US"/>
          </a:p>
        </p:txBody>
      </p:sp>
    </p:spTree>
    <p:extLst>
      <p:ext uri="{BB962C8B-B14F-4D97-AF65-F5344CB8AC3E}">
        <p14:creationId xmlns:p14="http://schemas.microsoft.com/office/powerpoint/2010/main" val="1916010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hasCustomPrompt="1"/>
          </p:nvPr>
        </p:nvSpPr>
        <p:spPr bwMode="auto">
          <a:xfrm>
            <a:off x="685800" y="1597819"/>
            <a:ext cx="7772400" cy="1102519"/>
          </a:xfrm>
        </p:spPr>
        <p:txBody>
          <a:bodyPr>
            <a:normAutofit/>
          </a:bodyPr>
          <a:lstStyle>
            <a:lvl1pPr>
              <a:defRPr sz="3200"/>
            </a:lvl1pPr>
          </a:lstStyle>
          <a:p>
            <a:pPr>
              <a:defRPr/>
            </a:pPr>
            <a:r>
              <a:rPr lang="en-US"/>
              <a:t>CLICK TO EDIT MASTER TITLE STYLE</a:t>
            </a:r>
          </a:p>
        </p:txBody>
      </p:sp>
      <p:sp>
        <p:nvSpPr>
          <p:cNvPr id="5" name="Subtitle 2"/>
          <p:cNvSpPr>
            <a:spLocks noGrp="1"/>
          </p:cNvSpPr>
          <p:nvPr>
            <p:ph type="subTitle" idx="1"/>
          </p:nvPr>
        </p:nvSpPr>
        <p:spPr bwMode="auto">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4/26/2020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4/26/2020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6629400" y="154781"/>
            <a:ext cx="2057400" cy="3290888"/>
          </a:xfrm>
        </p:spPr>
        <p:txBody>
          <a:bodyPr vert="eaVert"/>
          <a:lstStyle/>
          <a:p>
            <a:pPr>
              <a:defRPr/>
            </a:pPr>
            <a:r>
              <a:rPr lang="en-US"/>
              <a:t>Click to edit Master title style</a:t>
            </a:r>
          </a:p>
        </p:txBody>
      </p:sp>
      <p:sp>
        <p:nvSpPr>
          <p:cNvPr id="5" name="Vertical Text Placeholder 2"/>
          <p:cNvSpPr>
            <a:spLocks noGrp="1"/>
          </p:cNvSpPr>
          <p:nvPr>
            <p:ph type="body" orient="vert" idx="1"/>
          </p:nvPr>
        </p:nvSpPr>
        <p:spPr bwMode="auto">
          <a:xfrm>
            <a:off x="457200" y="154781"/>
            <a:ext cx="6019800" cy="329088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4/26/2020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4/26/2020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722313" y="3305176"/>
            <a:ext cx="7772400" cy="1021556"/>
          </a:xfrm>
        </p:spPr>
        <p:txBody>
          <a:bodyPr anchor="t"/>
          <a:lstStyle>
            <a:lvl1pPr algn="l">
              <a:defRPr sz="4000" b="1" cap="all"/>
            </a:lvl1pPr>
          </a:lstStyle>
          <a:p>
            <a:pPr>
              <a:defRPr/>
            </a:pPr>
            <a:r>
              <a:rPr lang="en-US"/>
              <a:t>Click to edit Master title style</a:t>
            </a:r>
          </a:p>
        </p:txBody>
      </p:sp>
      <p:sp>
        <p:nvSpPr>
          <p:cNvPr id="5" name="Text Placeholder 2"/>
          <p:cNvSpPr>
            <a:spLocks noGrp="1"/>
          </p:cNvSpPr>
          <p:nvPr>
            <p:ph type="body" idx="1"/>
          </p:nvPr>
        </p:nvSpPr>
        <p:spPr bwMode="auto">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4/26/2020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Content Placeholder 2"/>
          <p:cNvSpPr>
            <a:spLocks noGrp="1"/>
          </p:cNvSpPr>
          <p:nvPr>
            <p:ph sz="half" idx="1"/>
          </p:nvPr>
        </p:nvSpPr>
        <p:spPr bwMode="auto">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Content Placeholder 3"/>
          <p:cNvSpPr>
            <a:spLocks noGrp="1"/>
          </p:cNvSpPr>
          <p:nvPr>
            <p:ph sz="half" idx="2"/>
          </p:nvPr>
        </p:nvSpPr>
        <p:spPr bwMode="auto">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t>4/26/2020</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457200" y="205979"/>
            <a:ext cx="8229600" cy="857250"/>
          </a:xfrm>
        </p:spPr>
        <p:txBody>
          <a:bodyPr/>
          <a:lstStyle>
            <a:lvl1pPr>
              <a:defRPr/>
            </a:lvl1pPr>
          </a:lstStyle>
          <a:p>
            <a:pPr>
              <a:defRPr/>
            </a:pPr>
            <a:r>
              <a:rPr lang="en-US"/>
              <a:t>Click to edit Master title style</a:t>
            </a:r>
          </a:p>
        </p:txBody>
      </p:sp>
      <p:sp>
        <p:nvSpPr>
          <p:cNvPr id="5" name="Text Placeholder 2"/>
          <p:cNvSpPr>
            <a:spLocks noGrp="1"/>
          </p:cNvSpPr>
          <p:nvPr>
            <p:ph type="body" idx="1"/>
          </p:nvPr>
        </p:nvSpPr>
        <p:spPr bwMode="auto">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p:cNvSpPr>
            <a:spLocks noGrp="1"/>
          </p:cNvSpPr>
          <p:nvPr>
            <p:ph sz="half" idx="2"/>
          </p:nvPr>
        </p:nvSpPr>
        <p:spPr bwMode="auto">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Text Placeholder 4"/>
          <p:cNvSpPr>
            <a:spLocks noGrp="1"/>
          </p:cNvSpPr>
          <p:nvPr>
            <p:ph type="body" sz="quarter" idx="3"/>
          </p:nvPr>
        </p:nvSpPr>
        <p:spPr bwMode="auto">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p:cNvSpPr>
            <a:spLocks noGrp="1"/>
          </p:cNvSpPr>
          <p:nvPr>
            <p:ph sz="quarter" idx="4"/>
          </p:nvPr>
        </p:nvSpPr>
        <p:spPr bwMode="auto">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9" name="Date Placeholder 6"/>
          <p:cNvSpPr>
            <a:spLocks noGrp="1"/>
          </p:cNvSpPr>
          <p:nvPr>
            <p:ph type="dt" sz="half" idx="10"/>
          </p:nvPr>
        </p:nvSpPr>
        <p:spPr bwMode="auto"/>
        <p:txBody>
          <a:bodyPr/>
          <a:lstStyle/>
          <a:p>
            <a:pPr>
              <a:defRPr/>
            </a:pPr>
            <a:fld id="{C6A69C64-0A0C-4D60-B614-E96069CBCE63}" type="datetimeFigureOut">
              <a:rPr lang="en-US"/>
              <a:t>4/26/2020</a:t>
            </a:fld>
            <a:endParaRPr lang="en-US"/>
          </a:p>
        </p:txBody>
      </p:sp>
      <p:sp>
        <p:nvSpPr>
          <p:cNvPr id="10" name="Footer Placeholder 7"/>
          <p:cNvSpPr>
            <a:spLocks noGrp="1"/>
          </p:cNvSpPr>
          <p:nvPr>
            <p:ph type="ftr" sz="quarter" idx="11"/>
          </p:nvPr>
        </p:nvSpPr>
        <p:spPr bwMode="auto"/>
        <p:txBody>
          <a:bodyPr/>
          <a:lstStyle/>
          <a:p>
            <a:pPr>
              <a:defRPr/>
            </a:pPr>
            <a:endParaRPr lang="en-US"/>
          </a:p>
        </p:txBody>
      </p:sp>
      <p:sp>
        <p:nvSpPr>
          <p:cNvPr id="11" name="Slide Number Placeholder 8"/>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Date Placeholder 2"/>
          <p:cNvSpPr>
            <a:spLocks noGrp="1"/>
          </p:cNvSpPr>
          <p:nvPr>
            <p:ph type="dt" sz="half" idx="10"/>
          </p:nvPr>
        </p:nvSpPr>
        <p:spPr bwMode="auto"/>
        <p:txBody>
          <a:bodyPr/>
          <a:lstStyle/>
          <a:p>
            <a:pPr>
              <a:defRPr/>
            </a:pPr>
            <a:fld id="{C6A69C64-0A0C-4D60-B614-E96069CBCE63}" type="datetimeFigureOut">
              <a:rPr lang="en-US"/>
              <a:t>4/26/2020</a:t>
            </a:fld>
            <a:endParaRPr lang="en-US"/>
          </a:p>
        </p:txBody>
      </p:sp>
      <p:sp>
        <p:nvSpPr>
          <p:cNvPr id="6" name="Footer Placeholder 3"/>
          <p:cNvSpPr>
            <a:spLocks noGrp="1"/>
          </p:cNvSpPr>
          <p:nvPr>
            <p:ph type="ftr" sz="quarter" idx="11"/>
          </p:nvPr>
        </p:nvSpPr>
        <p:spPr bwMode="auto"/>
        <p:txBody>
          <a:bodyPr/>
          <a:lstStyle/>
          <a:p>
            <a:pPr>
              <a:defRPr/>
            </a:pPr>
            <a:endParaRPr lang="en-US"/>
          </a:p>
        </p:txBody>
      </p:sp>
      <p:sp>
        <p:nvSpPr>
          <p:cNvPr id="7" name="Slide Number Placeholder 4"/>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a:defRPr/>
            </a:pPr>
            <a:fld id="{C6A69C64-0A0C-4D60-B614-E96069CBCE63}" type="datetimeFigureOut">
              <a:rPr lang="en-US"/>
              <a:t>4/26/2020</a:t>
            </a:fld>
            <a:endParaRPr lang="en-US"/>
          </a:p>
        </p:txBody>
      </p:sp>
      <p:sp>
        <p:nvSpPr>
          <p:cNvPr id="5" name="Footer Placeholder 2"/>
          <p:cNvSpPr>
            <a:spLocks noGrp="1"/>
          </p:cNvSpPr>
          <p:nvPr>
            <p:ph type="ftr" sz="quarter" idx="11"/>
          </p:nvPr>
        </p:nvSpPr>
        <p:spPr bwMode="auto"/>
        <p:txBody>
          <a:bodyPr/>
          <a:lstStyle/>
          <a:p>
            <a:pPr>
              <a:defRPr/>
            </a:pPr>
            <a:endParaRPr lang="en-US"/>
          </a:p>
        </p:txBody>
      </p:sp>
      <p:sp>
        <p:nvSpPr>
          <p:cNvPr id="6" name="Slide Number Placeholder 3"/>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457201" y="204787"/>
            <a:ext cx="3008313" cy="871538"/>
          </a:xfrm>
        </p:spPr>
        <p:txBody>
          <a:bodyPr anchor="b"/>
          <a:lstStyle>
            <a:lvl1pPr algn="l">
              <a:defRPr sz="2000" b="1"/>
            </a:lvl1pPr>
          </a:lstStyle>
          <a:p>
            <a:pPr>
              <a:defRPr/>
            </a:pPr>
            <a:r>
              <a:rPr lang="en-US"/>
              <a:t>Click to edit Master title style</a:t>
            </a:r>
          </a:p>
        </p:txBody>
      </p:sp>
      <p:sp>
        <p:nvSpPr>
          <p:cNvPr id="5" name="Content Placeholder 2"/>
          <p:cNvSpPr>
            <a:spLocks noGrp="1"/>
          </p:cNvSpPr>
          <p:nvPr>
            <p:ph idx="1"/>
          </p:nvPr>
        </p:nvSpPr>
        <p:spPr bwMode="auto">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Text Placeholder 3"/>
          <p:cNvSpPr>
            <a:spLocks noGrp="1"/>
          </p:cNvSpPr>
          <p:nvPr>
            <p:ph type="body" sz="half" idx="2"/>
          </p:nvPr>
        </p:nvSpPr>
        <p:spPr bwMode="auto">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t>4/26/2020</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1792288" y="3600450"/>
            <a:ext cx="5486400" cy="425054"/>
          </a:xfrm>
        </p:spPr>
        <p:txBody>
          <a:bodyPr anchor="b"/>
          <a:lstStyle>
            <a:lvl1pPr algn="l">
              <a:defRPr sz="2000" b="1"/>
            </a:lvl1pPr>
          </a:lstStyle>
          <a:p>
            <a:pPr>
              <a:defRPr/>
            </a:pPr>
            <a:r>
              <a:rPr lang="en-US"/>
              <a:t>Click to edit Master title style</a:t>
            </a:r>
          </a:p>
        </p:txBody>
      </p:sp>
      <p:sp>
        <p:nvSpPr>
          <p:cNvPr id="5" name="Picture Placeholder 2"/>
          <p:cNvSpPr>
            <a:spLocks noGrp="1"/>
          </p:cNvSpPr>
          <p:nvPr>
            <p:ph type="pic" idx="1"/>
          </p:nvPr>
        </p:nvSpPr>
        <p:spPr bwMode="auto">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6" name="Text Placeholder 3"/>
          <p:cNvSpPr>
            <a:spLocks noGrp="1"/>
          </p:cNvSpPr>
          <p:nvPr>
            <p:ph type="body" sz="half" idx="2"/>
          </p:nvPr>
        </p:nvSpPr>
        <p:spPr bwMode="auto">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t>4/26/2020</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Title Placeholder 1"/>
          <p:cNvSpPr>
            <a:spLocks noGrp="1"/>
          </p:cNvSpPr>
          <p:nvPr>
            <p:ph type="title"/>
          </p:nvPr>
        </p:nvSpPr>
        <p:spPr bwMode="auto">
          <a:xfrm>
            <a:off x="457200" y="205979"/>
            <a:ext cx="8229600" cy="857250"/>
          </a:xfrm>
          <a:prstGeom prst="rect">
            <a:avLst/>
          </a:prstGeom>
        </p:spPr>
        <p:txBody>
          <a:bodyPr vert="horz" lIns="91440" tIns="45720" rIns="91440" bIns="45720" rtlCol="0" anchor="ctr">
            <a:normAutofit/>
          </a:bodyPr>
          <a:lstStyle/>
          <a:p>
            <a:pPr>
              <a:defRPr/>
            </a:pPr>
            <a:r>
              <a:rPr lang="en-US"/>
              <a:t>Click to edit Master title style</a:t>
            </a:r>
          </a:p>
        </p:txBody>
      </p:sp>
      <p:sp>
        <p:nvSpPr>
          <p:cNvPr id="5" name="Text Placeholder 2"/>
          <p:cNvSpPr>
            <a:spLocks noGrp="1"/>
          </p:cNvSpPr>
          <p:nvPr>
            <p:ph type="body" idx="1"/>
          </p:nvPr>
        </p:nvSpPr>
        <p:spPr bwMode="auto">
          <a:xfrm>
            <a:off x="457200" y="1200151"/>
            <a:ext cx="8229600" cy="3394472"/>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2"/>
          </p:nvPr>
        </p:nvSpPr>
        <p:spPr bwMode="auto">
          <a:xfrm>
            <a:off x="457200" y="4767263"/>
            <a:ext cx="2133600" cy="273844"/>
          </a:xfrm>
          <a:prstGeom prst="rect">
            <a:avLst/>
          </a:prstGeom>
        </p:spPr>
        <p:txBody>
          <a:bodyPr vert="horz" lIns="91440" tIns="45720" rIns="91440" bIns="45720" rtlCol="0" anchor="ctr"/>
          <a:lstStyle>
            <a:lvl1pPr marL="0" indent="0" algn="just">
              <a:lnSpc>
                <a:spcPct val="150000"/>
              </a:lnSpc>
              <a:buFont typeface="Arial"/>
              <a:buNone/>
              <a:defRPr sz="1200">
                <a:solidFill>
                  <a:schemeClr val="accent4">
                    <a:lumMod val="75000"/>
                  </a:schemeClr>
                </a:solidFill>
                <a:latin typeface="Myriad Pro"/>
              </a:defRPr>
            </a:lvl1pPr>
          </a:lstStyle>
          <a:p>
            <a:pPr>
              <a:defRPr/>
            </a:pPr>
            <a:fld id="{C6A69C64-0A0C-4D60-B614-E96069CBCE63}" type="datetimeFigureOut">
              <a:rPr lang="en-US"/>
              <a:t>4/26/2020</a:t>
            </a:fld>
            <a:endParaRPr lang="en-US"/>
          </a:p>
        </p:txBody>
      </p:sp>
      <p:sp>
        <p:nvSpPr>
          <p:cNvPr id="7" name="Footer Placeholder 4"/>
          <p:cNvSpPr>
            <a:spLocks noGrp="1"/>
          </p:cNvSpPr>
          <p:nvPr>
            <p:ph type="ftr" sz="quarter" idx="3"/>
          </p:nvPr>
        </p:nvSpPr>
        <p:spPr bwMode="auto">
          <a:xfrm>
            <a:off x="3124200" y="4767263"/>
            <a:ext cx="2895600" cy="273844"/>
          </a:xfrm>
          <a:prstGeom prst="rect">
            <a:avLst/>
          </a:prstGeom>
        </p:spPr>
        <p:txBody>
          <a:bodyPr vert="horz" lIns="91440" tIns="45720" rIns="91440" bIns="45720" rtlCol="0" anchor="ctr"/>
          <a:lstStyle>
            <a:lvl1pPr marL="0" indent="0" algn="just">
              <a:lnSpc>
                <a:spcPct val="150000"/>
              </a:lnSpc>
              <a:buFont typeface="Arial"/>
              <a:buNone/>
              <a:defRPr sz="1200">
                <a:solidFill>
                  <a:schemeClr val="accent4">
                    <a:lumMod val="75000"/>
                  </a:schemeClr>
                </a:solidFill>
                <a:latin typeface="Myriad Pro"/>
              </a:defRPr>
            </a:lvl1pPr>
          </a:lstStyle>
          <a:p>
            <a:pPr>
              <a:defRPr/>
            </a:pPr>
            <a:endParaRPr lang="en-US"/>
          </a:p>
        </p:txBody>
      </p:sp>
      <p:sp>
        <p:nvSpPr>
          <p:cNvPr id="8" name="Slide Number Placeholder 5"/>
          <p:cNvSpPr>
            <a:spLocks noGrp="1"/>
          </p:cNvSpPr>
          <p:nvPr>
            <p:ph type="sldNum" sz="quarter" idx="4"/>
          </p:nvPr>
        </p:nvSpPr>
        <p:spPr bwMode="auto">
          <a:xfrm>
            <a:off x="6553200" y="4767263"/>
            <a:ext cx="2133600" cy="273844"/>
          </a:xfrm>
          <a:prstGeom prst="rect">
            <a:avLst/>
          </a:prstGeom>
        </p:spPr>
        <p:txBody>
          <a:bodyPr vert="horz" lIns="91440" tIns="45720" rIns="91440" bIns="45720" rtlCol="0" anchor="ctr"/>
          <a:lstStyle>
            <a:lvl1pPr marL="0" indent="0" algn="just">
              <a:lnSpc>
                <a:spcPct val="150000"/>
              </a:lnSpc>
              <a:buFont typeface="Arial"/>
              <a:buNone/>
              <a:defRPr sz="1200">
                <a:solidFill>
                  <a:schemeClr val="accent4">
                    <a:lumMod val="75000"/>
                  </a:schemeClr>
                </a:solidFill>
                <a:latin typeface="Myriad Pro"/>
              </a:defRPr>
            </a:lvl1pPr>
          </a:lstStyle>
          <a:p>
            <a:pPr>
              <a:defRPr/>
            </a:pPr>
            <a:fld id="{D2B8A622-3C6F-467E-89B7-A46C6F62231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0" indent="0" algn="just" defTabSz="914400">
        <a:lnSpc>
          <a:spcPct val="150000"/>
        </a:lnSpc>
        <a:spcBef>
          <a:spcPts val="0"/>
        </a:spcBef>
        <a:buFont typeface="Arial"/>
        <a:buNone/>
        <a:defRPr sz="1200">
          <a:solidFill>
            <a:schemeClr val="accent4">
              <a:lumMod val="75000"/>
            </a:schemeClr>
          </a:solidFill>
          <a:latin typeface="Myriad Pro"/>
          <a:ea typeface="+mj-ea"/>
          <a:cs typeface="+mj-cs"/>
        </a:defRPr>
      </a:lvl1pPr>
    </p:titleStyle>
    <p:bodyStyle>
      <a:lvl1pPr marL="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1pPr>
      <a:lvl2pPr marL="4572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2pPr>
      <a:lvl3pPr marL="9144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3pPr>
      <a:lvl4pPr marL="13716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4pPr>
      <a:lvl5pPr marL="18288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642135"/>
            <a:ext cx="3420438" cy="846051"/>
          </a:xfrm>
        </p:spPr>
        <p:txBody>
          <a:bodyPr anchor="ctr">
            <a:normAutofit/>
          </a:bodyPr>
          <a:lstStyle/>
          <a:p>
            <a:pPr>
              <a:lnSpc>
                <a:spcPct val="140000"/>
              </a:lnSpc>
            </a:pPr>
            <a:r>
              <a:rPr lang="en-US" sz="1700" spc="600"/>
              <a:t>MÔN HỌC: </a:t>
            </a:r>
            <a:br>
              <a:rPr lang="en-US" sz="1700" spc="600"/>
            </a:br>
            <a:r>
              <a:rPr lang="en-US" sz="1700" spc="600"/>
              <a:t>LẬP TRÌNH JAVA</a:t>
            </a:r>
          </a:p>
        </p:txBody>
      </p:sp>
      <p:grpSp>
        <p:nvGrpSpPr>
          <p:cNvPr id="16"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12613"/>
            <a:ext cx="266396" cy="505095"/>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1567926"/>
            <a:ext cx="322326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1747878"/>
            <a:ext cx="3419569" cy="2984689"/>
          </a:xfrm>
        </p:spPr>
        <p:txBody>
          <a:bodyPr anchor="ctr">
            <a:normAutofit/>
          </a:bodyPr>
          <a:lstStyle/>
          <a:p>
            <a:pPr algn="l">
              <a:lnSpc>
                <a:spcPct val="140000"/>
              </a:lnSpc>
              <a:spcAft>
                <a:spcPts val="600"/>
              </a:spcAft>
            </a:pPr>
            <a:r>
              <a:rPr lang="en-US" sz="900" b="1" dirty="0"/>
              <a:t>NHÓM: </a:t>
            </a:r>
          </a:p>
          <a:p>
            <a:pPr>
              <a:lnSpc>
                <a:spcPct val="140000"/>
              </a:lnSpc>
              <a:spcAft>
                <a:spcPts val="600"/>
              </a:spcAft>
            </a:pPr>
            <a:r>
              <a:rPr lang="en-US" sz="900" i="1" dirty="0"/>
              <a:t>NGUYỄN ANH QUÂN     3118410353</a:t>
            </a:r>
          </a:p>
          <a:p>
            <a:pPr>
              <a:lnSpc>
                <a:spcPct val="140000"/>
              </a:lnSpc>
              <a:spcAft>
                <a:spcPts val="600"/>
              </a:spcAft>
            </a:pPr>
            <a:r>
              <a:rPr lang="en-US" sz="900" i="1" dirty="0"/>
              <a:t>PHẠM VĂN LỢI 	          3118410256</a:t>
            </a:r>
          </a:p>
          <a:p>
            <a:pPr>
              <a:lnSpc>
                <a:spcPct val="140000"/>
              </a:lnSpc>
              <a:spcAft>
                <a:spcPts val="600"/>
              </a:spcAft>
            </a:pPr>
            <a:r>
              <a:rPr lang="en-US" sz="900" i="1" dirty="0"/>
              <a:t>PHẠMCÔNG LẬP 	         3118410222</a:t>
            </a:r>
          </a:p>
          <a:p>
            <a:pPr>
              <a:lnSpc>
                <a:spcPct val="140000"/>
              </a:lnSpc>
              <a:spcAft>
                <a:spcPts val="600"/>
              </a:spcAft>
            </a:pPr>
            <a:r>
              <a:rPr lang="en-US" sz="900" i="1" dirty="0"/>
              <a:t>			</a:t>
            </a:r>
          </a:p>
          <a:p>
            <a:pPr>
              <a:lnSpc>
                <a:spcPct val="140000"/>
              </a:lnSpc>
              <a:spcAft>
                <a:spcPts val="600"/>
              </a:spcAft>
            </a:pPr>
            <a:r>
              <a:rPr lang="en-US" sz="900" i="1" dirty="0"/>
              <a:t>	</a:t>
            </a:r>
            <a:endParaRPr lang="en-US" sz="900" b="1" i="1" dirty="0"/>
          </a:p>
          <a:p>
            <a:pPr algn="r">
              <a:lnSpc>
                <a:spcPct val="140000"/>
              </a:lnSpc>
              <a:spcAft>
                <a:spcPts val="600"/>
              </a:spcAft>
            </a:pPr>
            <a:r>
              <a:rPr lang="en-US" sz="900" b="1" i="1" dirty="0"/>
              <a:t>CỐ VẤN MÔN HỌC:</a:t>
            </a:r>
          </a:p>
          <a:p>
            <a:pPr algn="r">
              <a:lnSpc>
                <a:spcPct val="140000"/>
              </a:lnSpc>
              <a:spcAft>
                <a:spcPts val="600"/>
              </a:spcAft>
            </a:pPr>
            <a:r>
              <a:rPr lang="en-US" sz="900" i="1" dirty="0" err="1"/>
              <a:t>Thầy</a:t>
            </a:r>
            <a:r>
              <a:rPr lang="en-US" sz="900" i="1" dirty="0"/>
              <a:t> </a:t>
            </a:r>
            <a:r>
              <a:rPr lang="en-US" sz="900" i="1" dirty="0" err="1"/>
              <a:t>Nguyễn</a:t>
            </a:r>
            <a:r>
              <a:rPr lang="en-US" sz="900" i="1" dirty="0"/>
              <a:t> T. </a:t>
            </a:r>
            <a:r>
              <a:rPr lang="en-US" sz="900" i="1" dirty="0" err="1"/>
              <a:t>Huy</a:t>
            </a:r>
            <a:r>
              <a:rPr lang="en-US" sz="900" i="1" dirty="0"/>
              <a:t>    </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85389"/>
            <a:ext cx="4507025" cy="437593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ký hiệu&#10;&#10;Mô tả được tạo tự động">
            <a:extLst>
              <a:ext uri="{FF2B5EF4-FFF2-40B4-BE49-F238E27FC236}">
                <a16:creationId xmlns:a16="http://schemas.microsoft.com/office/drawing/2014/main" id="{80719A2B-6681-43ED-AD5B-969AA869CE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931" r="4" b="134"/>
          <a:stretch/>
        </p:blipFill>
        <p:spPr>
          <a:xfrm>
            <a:off x="4483341" y="599514"/>
            <a:ext cx="4069057" cy="3944472"/>
          </a:xfrm>
          <a:prstGeom prst="rect">
            <a:avLst/>
          </a:prstGeom>
        </p:spPr>
      </p:pic>
    </p:spTree>
    <p:extLst>
      <p:ext uri="{BB962C8B-B14F-4D97-AF65-F5344CB8AC3E}">
        <p14:creationId xmlns:p14="http://schemas.microsoft.com/office/powerpoint/2010/main" val="6076598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707654"/>
            <a:ext cx="7772400" cy="1125457"/>
          </a:xfrm>
        </p:spPr>
        <p:txBody>
          <a:bodyPr/>
          <a:lstStyle/>
          <a:p>
            <a:pPr algn="ctr"/>
            <a:r>
              <a:rPr lang="vi-VN" spc="300" dirty="0"/>
              <a:t> </a:t>
            </a:r>
            <a:r>
              <a:rPr lang="en-US" spc="300" dirty="0"/>
              <a:t>KHÓ KHĂN</a:t>
            </a:r>
          </a:p>
        </p:txBody>
      </p:sp>
    </p:spTree>
    <p:extLst>
      <p:ext uri="{BB962C8B-B14F-4D97-AF65-F5344CB8AC3E}">
        <p14:creationId xmlns:p14="http://schemas.microsoft.com/office/powerpoint/2010/main" val="30395822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Rectangle 1"/>
          <p:cNvSpPr/>
          <p:nvPr/>
        </p:nvSpPr>
        <p:spPr>
          <a:xfrm rot="21330217">
            <a:off x="-97646" y="544998"/>
            <a:ext cx="1872208" cy="28803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ctrTitle"/>
          </p:nvPr>
        </p:nvSpPr>
        <p:spPr bwMode="auto">
          <a:xfrm>
            <a:off x="395536" y="23569"/>
            <a:ext cx="7772400" cy="882406"/>
          </a:xfrm>
        </p:spPr>
        <p:txBody>
          <a:bodyPr>
            <a:noAutofit/>
          </a:bodyPr>
          <a:lstStyle/>
          <a:p>
            <a:pPr>
              <a:defRPr/>
            </a:pPr>
            <a:r>
              <a:rPr lang="vi-VN" sz="2800" spc="300" dirty="0"/>
              <a:t>MVC LÀ GÌ?</a:t>
            </a:r>
            <a:endParaRPr lang="en-US" sz="2800" spc="300" dirty="0"/>
          </a:p>
        </p:txBody>
      </p:sp>
      <p:sp>
        <p:nvSpPr>
          <p:cNvPr id="5" name="Subtitle 2"/>
          <p:cNvSpPr>
            <a:spLocks noGrp="1"/>
          </p:cNvSpPr>
          <p:nvPr>
            <p:ph type="subTitle" idx="1"/>
          </p:nvPr>
        </p:nvSpPr>
        <p:spPr bwMode="auto">
          <a:xfrm>
            <a:off x="611560" y="1419622"/>
            <a:ext cx="3733542" cy="2376264"/>
          </a:xfrm>
        </p:spPr>
        <p:txBody>
          <a:bodyPr>
            <a:noAutofit/>
          </a:bodyPr>
          <a:lstStyle/>
          <a:p>
            <a:pPr algn="just">
              <a:defRPr/>
            </a:pPr>
            <a:r>
              <a:rPr lang="en-US" b="1" dirty="0">
                <a:latin typeface="Myriad Pro" pitchFamily="34" charset="0"/>
                <a:ea typeface="Arial"/>
              </a:rPr>
              <a:t>“</a:t>
            </a:r>
            <a:r>
              <a:rPr lang="en-US" b="1" dirty="0" err="1">
                <a:latin typeface="Myriad Pro" pitchFamily="34" charset="0"/>
                <a:ea typeface="Arial"/>
              </a:rPr>
              <a:t>Model_View_Controller”</a:t>
            </a:r>
            <a:r>
              <a:rPr dirty="0" err="1">
                <a:latin typeface="Myriad Pro" pitchFamily="34" charset="0"/>
                <a:ea typeface="Arial"/>
              </a:rPr>
              <a:t>hay</a:t>
            </a:r>
            <a:r>
              <a:rPr lang="en-US" b="1"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gọi</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tắt</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là</a:t>
            </a:r>
            <a:r>
              <a:rPr b="0" i="0" u="none" dirty="0">
                <a:solidFill>
                  <a:schemeClr val="bg1">
                    <a:lumMod val="50000"/>
                  </a:schemeClr>
                </a:solidFill>
                <a:latin typeface="Myriad Pro" pitchFamily="34" charset="0"/>
                <a:ea typeface="Myriad Pro"/>
                <a:cs typeface="Myriad Pro"/>
              </a:rPr>
              <a:t> </a:t>
            </a:r>
            <a:r>
              <a:rPr lang="vi-VN" b="1" i="1" dirty="0">
                <a:solidFill>
                  <a:schemeClr val="bg1">
                    <a:lumMod val="50000"/>
                  </a:schemeClr>
                </a:solidFill>
                <a:latin typeface="Myriad Pro" pitchFamily="34" charset="0"/>
                <a:ea typeface="Myriad Pro"/>
                <a:cs typeface="Myriad Pro"/>
              </a:rPr>
              <a:t>MVC</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là</a:t>
            </a:r>
            <a:r>
              <a:rPr b="0" i="0" u="none" dirty="0">
                <a:solidFill>
                  <a:schemeClr val="bg1">
                    <a:lumMod val="50000"/>
                  </a:schemeClr>
                </a:solidFill>
                <a:latin typeface="Myriad Pro" pitchFamily="34" charset="0"/>
                <a:ea typeface="Myriad Pro"/>
                <a:cs typeface="Myriad Pro"/>
              </a:rPr>
              <a:t> </a:t>
            </a:r>
            <a:r>
              <a:rPr lang="vi-VN" b="0" i="0" u="none" dirty="0">
                <a:solidFill>
                  <a:schemeClr val="bg1">
                    <a:lumMod val="50000"/>
                  </a:schemeClr>
                </a:solidFill>
                <a:latin typeface="Myriad Pro" pitchFamily="34" charset="0"/>
                <a:ea typeface="Myriad Pro"/>
                <a:cs typeface="Myriad Pro"/>
              </a:rPr>
              <a:t>mô </a:t>
            </a:r>
            <a:r>
              <a:rPr lang="vi-VN" b="0" i="0" u="none" dirty="0" err="1">
                <a:solidFill>
                  <a:schemeClr val="bg1">
                    <a:lumMod val="50000"/>
                  </a:schemeClr>
                </a:solidFill>
                <a:latin typeface="Myriad Pro" pitchFamily="34" charset="0"/>
                <a:ea typeface="Myriad Pro"/>
                <a:cs typeface="Myriad Pro"/>
              </a:rPr>
              <a:t>hình</a:t>
            </a:r>
            <a:r>
              <a:rPr lang="vi-VN" b="0" i="0" u="none" dirty="0">
                <a:solidFill>
                  <a:schemeClr val="bg1">
                    <a:lumMod val="50000"/>
                  </a:schemeClr>
                </a:solidFill>
                <a:latin typeface="Myriad Pro" pitchFamily="34" charset="0"/>
                <a:ea typeface="Myriad Pro"/>
                <a:cs typeface="Myriad Pro"/>
              </a:rPr>
              <a:t> </a:t>
            </a:r>
            <a:r>
              <a:rPr lang="vi-VN" b="0" i="0" u="none" dirty="0" err="1">
                <a:solidFill>
                  <a:schemeClr val="bg1">
                    <a:lumMod val="50000"/>
                  </a:schemeClr>
                </a:solidFill>
                <a:latin typeface="Myriad Pro" pitchFamily="34" charset="0"/>
                <a:ea typeface="Myriad Pro"/>
                <a:cs typeface="Myriad Pro"/>
              </a:rPr>
              <a:t>thiết</a:t>
            </a:r>
            <a:r>
              <a:rPr lang="vi-VN" b="0" i="0" u="none" dirty="0">
                <a:solidFill>
                  <a:schemeClr val="bg1">
                    <a:lumMod val="50000"/>
                  </a:schemeClr>
                </a:solidFill>
                <a:latin typeface="Myriad Pro" pitchFamily="34" charset="0"/>
                <a:ea typeface="Myriad Pro"/>
                <a:cs typeface="Myriad Pro"/>
              </a:rPr>
              <a:t> </a:t>
            </a:r>
            <a:r>
              <a:rPr lang="vi-VN" b="0" i="0" u="none" dirty="0" err="1">
                <a:solidFill>
                  <a:schemeClr val="bg1">
                    <a:lumMod val="50000"/>
                  </a:schemeClr>
                </a:solidFill>
                <a:latin typeface="Myriad Pro" pitchFamily="34" charset="0"/>
                <a:ea typeface="Myriad Pro"/>
                <a:cs typeface="Myriad Pro"/>
              </a:rPr>
              <a:t>kế</a:t>
            </a:r>
            <a:r>
              <a:rPr lang="vi-VN" b="0"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sử</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dụng</a:t>
            </a:r>
            <a:r>
              <a:rPr lang="vi-VN" b="1" i="0" u="none" dirty="0">
                <a:solidFill>
                  <a:schemeClr val="bg1">
                    <a:lumMod val="50000"/>
                  </a:schemeClr>
                </a:solidFill>
                <a:latin typeface="Myriad Pro" pitchFamily="34" charset="0"/>
                <a:ea typeface="Myriad Pro"/>
                <a:cs typeface="Myriad Pro"/>
              </a:rPr>
              <a:t> trong </a:t>
            </a:r>
            <a:r>
              <a:rPr lang="vi-VN" b="1" i="0" u="none" dirty="0" err="1">
                <a:solidFill>
                  <a:schemeClr val="bg1">
                    <a:lumMod val="50000"/>
                  </a:schemeClr>
                </a:solidFill>
                <a:latin typeface="Myriad Pro" pitchFamily="34" charset="0"/>
                <a:ea typeface="Myriad Pro"/>
                <a:cs typeface="Myriad Pro"/>
              </a:rPr>
              <a:t>kỹ</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thuật</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phần</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mềm</a:t>
            </a:r>
            <a:r>
              <a:rPr lang="vi-VN" b="1" i="0" u="none" dirty="0">
                <a:solidFill>
                  <a:schemeClr val="bg1">
                    <a:lumMod val="50000"/>
                  </a:schemeClr>
                </a:solidFill>
                <a:latin typeface="Myriad Pro" pitchFamily="34" charset="0"/>
                <a:ea typeface="Myriad Pro"/>
                <a:cs typeface="Myriad Pro"/>
              </a:rPr>
              <a:t>.  </a:t>
            </a:r>
            <a:r>
              <a:rPr lang="vi-VN" dirty="0">
                <a:solidFill>
                  <a:schemeClr val="bg1">
                    <a:lumMod val="50000"/>
                  </a:schemeClr>
                </a:solidFill>
                <a:latin typeface="Myriad Pro" pitchFamily="34" charset="0"/>
                <a:ea typeface="Myriad Pro"/>
                <a:cs typeface="Myriad Pro"/>
              </a:rPr>
              <a:t>Mô </a:t>
            </a:r>
            <a:r>
              <a:rPr lang="vi-VN" dirty="0" err="1">
                <a:solidFill>
                  <a:schemeClr val="bg1">
                    <a:lumMod val="50000"/>
                  </a:schemeClr>
                </a:solidFill>
                <a:latin typeface="Myriad Pro" pitchFamily="34" charset="0"/>
                <a:ea typeface="Myriad Pro"/>
                <a:cs typeface="Myriad Pro"/>
              </a:rPr>
              <a:t>hình</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source</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code</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thành</a:t>
            </a:r>
            <a:r>
              <a:rPr lang="vi-VN" dirty="0">
                <a:solidFill>
                  <a:schemeClr val="bg1">
                    <a:lumMod val="50000"/>
                  </a:schemeClr>
                </a:solidFill>
                <a:latin typeface="Myriad Pro" pitchFamily="34" charset="0"/>
                <a:ea typeface="Myriad Pro"/>
                <a:cs typeface="Myriad Pro"/>
              </a:rPr>
              <a:t> 3 </a:t>
            </a:r>
            <a:r>
              <a:rPr lang="vi-VN" dirty="0" err="1">
                <a:solidFill>
                  <a:schemeClr val="bg1">
                    <a:lumMod val="50000"/>
                  </a:schemeClr>
                </a:solidFill>
                <a:latin typeface="Myriad Pro" pitchFamily="34" charset="0"/>
                <a:ea typeface="Myriad Pro"/>
                <a:cs typeface="Myriad Pro"/>
              </a:rPr>
              <a:t>phần</a:t>
            </a:r>
            <a:r>
              <a:rPr lang="vi-VN" dirty="0">
                <a:solidFill>
                  <a:schemeClr val="bg1">
                    <a:lumMod val="50000"/>
                  </a:schemeClr>
                </a:solidFill>
                <a:latin typeface="Myriad Pro" pitchFamily="34" charset="0"/>
                <a:ea typeface="Myriad Pro"/>
                <a:cs typeface="Myriad Pro"/>
              </a:rPr>
              <a:t>, tương </a:t>
            </a:r>
            <a:r>
              <a:rPr lang="vi-VN" dirty="0" err="1">
                <a:solidFill>
                  <a:schemeClr val="bg1">
                    <a:lumMod val="50000"/>
                  </a:schemeClr>
                </a:solidFill>
                <a:latin typeface="Myriad Pro" pitchFamily="34" charset="0"/>
                <a:ea typeface="Myriad Pro"/>
                <a:cs typeface="Myriad Pro"/>
              </a:rPr>
              <a:t>ứng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mỗi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từ</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Mỗi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từ</a:t>
            </a:r>
            <a:r>
              <a:rPr lang="vi-VN" dirty="0">
                <a:solidFill>
                  <a:schemeClr val="bg1">
                    <a:lumMod val="50000"/>
                  </a:schemeClr>
                </a:solidFill>
                <a:latin typeface="Myriad Pro" pitchFamily="34" charset="0"/>
                <a:ea typeface="Myriad Pro"/>
                <a:cs typeface="Myriad Pro"/>
              </a:rPr>
              <a:t> tương </a:t>
            </a:r>
            <a:r>
              <a:rPr lang="vi-VN" dirty="0" err="1">
                <a:solidFill>
                  <a:schemeClr val="bg1">
                    <a:lumMod val="50000"/>
                  </a:schemeClr>
                </a:solidFill>
                <a:latin typeface="Myriad Pro" pitchFamily="34" charset="0"/>
                <a:ea typeface="Myriad Pro"/>
                <a:cs typeface="Myriad Pro"/>
              </a:rPr>
              <a:t>ứng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với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một</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hoạt</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động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tách</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biệt</a:t>
            </a:r>
            <a:r>
              <a:rPr lang="vi-VN" dirty="0">
                <a:solidFill>
                  <a:schemeClr val="bg1">
                    <a:lumMod val="50000"/>
                  </a:schemeClr>
                </a:solidFill>
                <a:latin typeface="Myriad Pro" pitchFamily="34" charset="0"/>
                <a:ea typeface="Myriad Pro"/>
                <a:cs typeface="Myriad Pro"/>
              </a:rPr>
              <a:t> trong </a:t>
            </a:r>
            <a:r>
              <a:rPr lang="vi-VN" dirty="0" err="1">
                <a:solidFill>
                  <a:schemeClr val="bg1">
                    <a:lumMod val="50000"/>
                  </a:schemeClr>
                </a:solidFill>
                <a:latin typeface="Myriad Pro" pitchFamily="34" charset="0"/>
                <a:ea typeface="Myriad Pro"/>
                <a:cs typeface="Myriad Pro"/>
              </a:rPr>
              <a:t>một</a:t>
            </a:r>
            <a:r>
              <a:rPr lang="vi-VN" dirty="0">
                <a:solidFill>
                  <a:schemeClr val="bg1">
                    <a:lumMod val="50000"/>
                  </a:schemeClr>
                </a:solidFill>
                <a:latin typeface="Myriad Pro" pitchFamily="34" charset="0"/>
                <a:ea typeface="Myriad Pro"/>
                <a:cs typeface="Myriad Pro"/>
              </a:rPr>
              <a:t> mô </a:t>
            </a:r>
            <a:r>
              <a:rPr lang="vi-VN" dirty="0" err="1">
                <a:solidFill>
                  <a:schemeClr val="bg1">
                    <a:lumMod val="50000"/>
                  </a:schemeClr>
                </a:solidFill>
                <a:latin typeface="Myriad Pro" pitchFamily="34" charset="0"/>
                <a:ea typeface="Myriad Pro"/>
                <a:cs typeface="Myriad Pro"/>
              </a:rPr>
              <a:t>hình</a:t>
            </a:r>
            <a:endParaRPr lang="vi-VN" dirty="0">
              <a:solidFill>
                <a:schemeClr val="bg1">
                  <a:lumMod val="50000"/>
                </a:schemeClr>
              </a:solidFill>
              <a:latin typeface="Myriad Pro" pitchFamily="34" charset="0"/>
              <a:ea typeface="Myriad Pro"/>
              <a:cs typeface="Myriad Pro"/>
            </a:endParaRPr>
          </a:p>
          <a:p>
            <a:pPr algn="just">
              <a:defRPr/>
            </a:pPr>
            <a:endParaRPr lang="vi-VN" b="0" i="0" u="none" dirty="0">
              <a:solidFill>
                <a:schemeClr val="bg1">
                  <a:lumMod val="50000"/>
                </a:schemeClr>
              </a:solidFill>
              <a:latin typeface="Myriad Pro" pitchFamily="34" charset="0"/>
              <a:ea typeface="Myriad Pro"/>
              <a:cs typeface="Myriad Pro"/>
            </a:endParaRPr>
          </a:p>
          <a:p>
            <a:pPr algn="just">
              <a:defRPr/>
            </a:pPr>
            <a:r>
              <a:rPr lang="vi-VN" b="0" i="1" u="none" dirty="0" err="1">
                <a:solidFill>
                  <a:schemeClr val="bg1">
                    <a:lumMod val="50000"/>
                  </a:schemeClr>
                </a:solidFill>
                <a:latin typeface="Myriad Pro" pitchFamily="34" charset="0"/>
                <a:ea typeface="Myriad Pro"/>
                <a:cs typeface="Myriad Pro"/>
              </a:rPr>
              <a:t>Để</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hiểu</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rõ</a:t>
            </a:r>
            <a:r>
              <a:rPr lang="vi-VN" b="0" i="1" u="none" dirty="0">
                <a:solidFill>
                  <a:schemeClr val="bg1">
                    <a:lumMod val="50000"/>
                  </a:schemeClr>
                </a:solidFill>
                <a:latin typeface="Myriad Pro" pitchFamily="34" charset="0"/>
                <a:ea typeface="Myriad Pro"/>
                <a:cs typeface="Myriad Pro"/>
              </a:rPr>
              <a:t> hơn, sau đây </a:t>
            </a:r>
            <a:r>
              <a:rPr lang="vi-VN" b="0" i="1" u="none" dirty="0" err="1">
                <a:solidFill>
                  <a:schemeClr val="bg1">
                    <a:lumMod val="50000"/>
                  </a:schemeClr>
                </a:solidFill>
                <a:latin typeface="Myriad Pro" pitchFamily="34" charset="0"/>
                <a:ea typeface="Myriad Pro"/>
                <a:cs typeface="Myriad Pro"/>
              </a:rPr>
              <a:t>chúng</a:t>
            </a:r>
            <a:r>
              <a:rPr lang="vi-VN" b="0" i="1" u="none" dirty="0">
                <a:solidFill>
                  <a:schemeClr val="bg1">
                    <a:lumMod val="50000"/>
                  </a:schemeClr>
                </a:solidFill>
                <a:latin typeface="Myriad Pro" pitchFamily="34" charset="0"/>
                <a:ea typeface="Myriad Pro"/>
                <a:cs typeface="Myriad Pro"/>
              </a:rPr>
              <a:t> ta </a:t>
            </a:r>
            <a:r>
              <a:rPr lang="vi-VN" b="0" i="1" u="none" dirty="0" err="1">
                <a:solidFill>
                  <a:schemeClr val="bg1">
                    <a:lumMod val="50000"/>
                  </a:schemeClr>
                </a:solidFill>
                <a:latin typeface="Myriad Pro" pitchFamily="34" charset="0"/>
                <a:ea typeface="Myriad Pro"/>
                <a:cs typeface="Myriad Pro"/>
              </a:rPr>
              <a:t>cùng</a:t>
            </a:r>
            <a:r>
              <a:rPr lang="vi-VN" b="0" i="1" u="none" dirty="0">
                <a:solidFill>
                  <a:schemeClr val="bg1">
                    <a:lumMod val="50000"/>
                  </a:schemeClr>
                </a:solidFill>
                <a:latin typeface="Myriad Pro" pitchFamily="34" charset="0"/>
                <a:ea typeface="Myriad Pro"/>
                <a:cs typeface="Myriad Pro"/>
              </a:rPr>
              <a:t> đi phân </a:t>
            </a:r>
            <a:r>
              <a:rPr lang="vi-VN" b="0" i="1" u="none" dirty="0" err="1">
                <a:solidFill>
                  <a:schemeClr val="bg1">
                    <a:lumMod val="50000"/>
                  </a:schemeClr>
                </a:solidFill>
                <a:latin typeface="Myriad Pro" pitchFamily="34" charset="0"/>
                <a:ea typeface="Myriad Pro"/>
                <a:cs typeface="Myriad Pro"/>
              </a:rPr>
              <a:t>tích</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từng</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phần</a:t>
            </a:r>
            <a:r>
              <a:rPr lang="vi-VN" b="0" i="1" u="none" dirty="0">
                <a:solidFill>
                  <a:schemeClr val="bg1">
                    <a:lumMod val="50000"/>
                  </a:schemeClr>
                </a:solidFill>
                <a:latin typeface="Myriad Pro" pitchFamily="34" charset="0"/>
                <a:ea typeface="Myriad Pro"/>
                <a:cs typeface="Myriad Pro"/>
              </a:rPr>
              <a:t>: </a:t>
            </a:r>
            <a:endParaRPr b="0" i="1" u="none" dirty="0">
              <a:solidFill>
                <a:schemeClr val="bg1">
                  <a:lumMod val="50000"/>
                </a:schemeClr>
              </a:solidFill>
              <a:latin typeface="Myriad Pro" pitchFamily="34" charset="0"/>
              <a:ea typeface="Myriad Pro"/>
              <a:cs typeface="Myriad Pro"/>
            </a:endParaRPr>
          </a:p>
        </p:txBody>
      </p:sp>
      <p:pic>
        <p:nvPicPr>
          <p:cNvPr id="6" name="Hình ảnh 5">
            <a:extLst>
              <a:ext uri="{FF2B5EF4-FFF2-40B4-BE49-F238E27FC236}">
                <a16:creationId xmlns:a16="http://schemas.microsoft.com/office/drawing/2014/main" id="{59A02740-C585-46DD-87FE-D78B2FF02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34806"/>
            <a:ext cx="4526218" cy="2673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Hình ảnh 2" descr="Ảnh có chứa vẽ, bản đồ&#10;&#10;Mô tả được tạo tự động">
            <a:extLst>
              <a:ext uri="{FF2B5EF4-FFF2-40B4-BE49-F238E27FC236}">
                <a16:creationId xmlns:a16="http://schemas.microsoft.com/office/drawing/2014/main" id="{6AA5E01D-E183-41C2-8867-B65E8FA60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7" y="482600"/>
            <a:ext cx="7958664" cy="4178299"/>
          </a:xfrm>
          <a:prstGeom prst="rect">
            <a:avLst/>
          </a:prstGeom>
          <a:ln>
            <a:noFill/>
          </a:ln>
          <a:effectLst>
            <a:softEdge rad="112500"/>
          </a:effectLst>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7784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611560" y="1707654"/>
            <a:ext cx="7772400" cy="1125457"/>
          </a:xfrm>
          <a:prstGeom prst="rect">
            <a:avLst/>
          </a:prstGeom>
        </p:spPr>
        <p:txBody>
          <a:bodyPr vert="horz" lIns="91440" tIns="45720" rIns="91440" bIns="45720" rtlCol="0" anchor="ctr">
            <a:normAutofit/>
          </a:bodyPr>
          <a:lstStyle>
            <a:lvl1pPr marL="0" indent="0" algn="just" defTabSz="914400">
              <a:lnSpc>
                <a:spcPct val="150000"/>
              </a:lnSpc>
              <a:spcBef>
                <a:spcPts val="0"/>
              </a:spcBef>
              <a:buFont typeface="Arial"/>
              <a:buNone/>
              <a:defRPr sz="1200">
                <a:solidFill>
                  <a:schemeClr val="accent4">
                    <a:lumMod val="75000"/>
                  </a:schemeClr>
                </a:solidFill>
                <a:latin typeface="Myriad Pro"/>
                <a:ea typeface="+mj-ea"/>
                <a:cs typeface="+mj-cs"/>
              </a:defRPr>
            </a:lvl1pPr>
          </a:lstStyle>
          <a:p>
            <a:pPr algn="ctr"/>
            <a:r>
              <a:rPr lang="en-US" sz="3200" spc="300" dirty="0"/>
              <a:t>THIẾT KẾ DATABASE</a:t>
            </a:r>
          </a:p>
        </p:txBody>
      </p:sp>
    </p:spTree>
    <p:extLst>
      <p:ext uri="{BB962C8B-B14F-4D97-AF65-F5344CB8AC3E}">
        <p14:creationId xmlns:p14="http://schemas.microsoft.com/office/powerpoint/2010/main" val="265003416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84365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pc="300" dirty="0"/>
              <a:t>CHỨC NĂNG</a:t>
            </a:r>
          </a:p>
        </p:txBody>
      </p:sp>
    </p:spTree>
    <p:extLst>
      <p:ext uri="{BB962C8B-B14F-4D97-AF65-F5344CB8AC3E}">
        <p14:creationId xmlns:p14="http://schemas.microsoft.com/office/powerpoint/2010/main" val="23439218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Hình ảnh 6">
            <a:extLst>
              <a:ext uri="{FF2B5EF4-FFF2-40B4-BE49-F238E27FC236}">
                <a16:creationId xmlns:a16="http://schemas.microsoft.com/office/drawing/2014/main" id="{B9D1A840-B9CE-44DA-B52B-0B5726CD8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216" y="482600"/>
            <a:ext cx="4681567" cy="41782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9226447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F77612-419C-4C3D-85FD-8C7A0A353FE8}"/>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417145498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1"/>
            <a:ext cx="8229600" cy="857250"/>
          </a:xfrm>
        </p:spPr>
        <p:txBody>
          <a:bodyPr>
            <a:normAutofit/>
          </a:bodyPr>
          <a:lstStyle/>
          <a:p>
            <a:r>
              <a:rPr lang="en-US" sz="1600" b="1" dirty="0"/>
              <a:t>MỘT SỐ CHỨC NĂNG KHÁC ĐANG TRONG GIAI ĐOẠN PHÁT TRIỂN:</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873284904"/>
              </p:ext>
            </p:extLst>
          </p:nvPr>
        </p:nvGraphicFramePr>
        <p:xfrm>
          <a:off x="539552" y="771550"/>
          <a:ext cx="8136904" cy="3588360"/>
        </p:xfrm>
        <a:graphic>
          <a:graphicData uri="http://schemas.openxmlformats.org/drawingml/2006/table">
            <a:tbl>
              <a:tblPr firstRow="1" bandRow="1">
                <a:tableStyleId>{00A15C55-8517-42AA-B614-E9B94910E393}</a:tableStyleId>
              </a:tblPr>
              <a:tblGrid>
                <a:gridCol w="813690">
                  <a:extLst>
                    <a:ext uri="{9D8B030D-6E8A-4147-A177-3AD203B41FA5}">
                      <a16:colId xmlns:a16="http://schemas.microsoft.com/office/drawing/2014/main" val="20000"/>
                    </a:ext>
                  </a:extLst>
                </a:gridCol>
                <a:gridCol w="7323214">
                  <a:extLst>
                    <a:ext uri="{9D8B030D-6E8A-4147-A177-3AD203B41FA5}">
                      <a16:colId xmlns:a16="http://schemas.microsoft.com/office/drawing/2014/main" val="20001"/>
                    </a:ext>
                  </a:extLst>
                </a:gridCol>
              </a:tblGrid>
              <a:tr h="376366">
                <a:tc>
                  <a:txBody>
                    <a:bodyPr/>
                    <a:lstStyle/>
                    <a:p>
                      <a:pPr algn="just">
                        <a:lnSpc>
                          <a:spcPct val="150000"/>
                        </a:lnSpc>
                      </a:pPr>
                      <a:r>
                        <a:rPr lang="en-US" sz="1200" dirty="0">
                          <a:latin typeface="Myriad Pro" pitchFamily="34" charset="0"/>
                          <a:cs typeface="Arial" panose="020B0604020202020204" pitchFamily="34" charset="0"/>
                        </a:rPr>
                        <a:t>STT</a:t>
                      </a:r>
                    </a:p>
                  </a:txBody>
                  <a:tcPr marL="99855" marR="99855" marT="49927" marB="49927"/>
                </a:tc>
                <a:tc>
                  <a:txBody>
                    <a:bodyPr/>
                    <a:lstStyle/>
                    <a:p>
                      <a:pPr algn="just">
                        <a:lnSpc>
                          <a:spcPct val="150000"/>
                        </a:lnSpc>
                      </a:pPr>
                      <a:r>
                        <a:rPr lang="en-US" sz="1200" dirty="0">
                          <a:latin typeface="Myriad Pro" pitchFamily="34" charset="0"/>
                          <a:cs typeface="Arial" panose="020B0604020202020204" pitchFamily="34" charset="0"/>
                        </a:rPr>
                        <a:t>CHỨC NĂNG</a:t>
                      </a:r>
                    </a:p>
                  </a:txBody>
                  <a:tcPr marL="99855" marR="99855" marT="49927" marB="49927"/>
                </a:tc>
                <a:extLst>
                  <a:ext uri="{0D108BD9-81ED-4DB2-BD59-A6C34878D82A}">
                    <a16:rowId xmlns:a16="http://schemas.microsoft.com/office/drawing/2014/main" val="10000"/>
                  </a:ext>
                </a:extLst>
              </a:tr>
              <a:tr h="404966">
                <a:tc>
                  <a:txBody>
                    <a:bodyPr/>
                    <a:lstStyle/>
                    <a:p>
                      <a:pPr algn="just">
                        <a:lnSpc>
                          <a:spcPct val="150000"/>
                        </a:lnSpc>
                      </a:pPr>
                      <a:r>
                        <a:rPr lang="en-US" sz="1200" dirty="0">
                          <a:latin typeface="Myriad Pro" pitchFamily="34" charset="0"/>
                          <a:cs typeface="Arial" panose="020B0604020202020204" pitchFamily="34" charset="0"/>
                        </a:rPr>
                        <a:t>1</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1"/>
                  </a:ext>
                </a:extLst>
              </a:tr>
              <a:tr h="499274">
                <a:tc>
                  <a:txBody>
                    <a:bodyPr/>
                    <a:lstStyle/>
                    <a:p>
                      <a:pPr algn="just">
                        <a:lnSpc>
                          <a:spcPct val="150000"/>
                        </a:lnSpc>
                      </a:pPr>
                      <a:r>
                        <a:rPr lang="en-US" sz="1200" dirty="0">
                          <a:latin typeface="Myriad Pro" pitchFamily="34" charset="0"/>
                          <a:cs typeface="Arial" panose="020B0604020202020204" pitchFamily="34" charset="0"/>
                        </a:rPr>
                        <a:t>2</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2"/>
                  </a:ext>
                </a:extLst>
              </a:tr>
              <a:tr h="499274">
                <a:tc>
                  <a:txBody>
                    <a:bodyPr/>
                    <a:lstStyle/>
                    <a:p>
                      <a:pPr algn="just">
                        <a:lnSpc>
                          <a:spcPct val="150000"/>
                        </a:lnSpc>
                      </a:pPr>
                      <a:r>
                        <a:rPr lang="en-US" sz="1200" dirty="0">
                          <a:latin typeface="Myriad Pro" pitchFamily="34" charset="0"/>
                          <a:cs typeface="Arial" panose="020B0604020202020204" pitchFamily="34" charset="0"/>
                        </a:rPr>
                        <a:t>3</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3"/>
                  </a:ext>
                </a:extLst>
              </a:tr>
              <a:tr h="404966">
                <a:tc>
                  <a:txBody>
                    <a:bodyPr/>
                    <a:lstStyle/>
                    <a:p>
                      <a:pPr algn="just">
                        <a:lnSpc>
                          <a:spcPct val="150000"/>
                        </a:lnSpc>
                      </a:pPr>
                      <a:r>
                        <a:rPr lang="en-US" sz="1200" dirty="0">
                          <a:latin typeface="Myriad Pro" pitchFamily="34" charset="0"/>
                          <a:cs typeface="Arial" panose="020B0604020202020204" pitchFamily="34" charset="0"/>
                        </a:rPr>
                        <a:t>4</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4"/>
                  </a:ext>
                </a:extLst>
              </a:tr>
              <a:tr h="499274">
                <a:tc>
                  <a:txBody>
                    <a:bodyPr/>
                    <a:lstStyle/>
                    <a:p>
                      <a:pPr algn="just">
                        <a:lnSpc>
                          <a:spcPct val="150000"/>
                        </a:lnSpc>
                      </a:pPr>
                      <a:r>
                        <a:rPr lang="en-US" sz="1200" dirty="0">
                          <a:latin typeface="Myriad Pro" pitchFamily="34" charset="0"/>
                          <a:cs typeface="Arial" panose="020B0604020202020204" pitchFamily="34" charset="0"/>
                        </a:rPr>
                        <a:t>5</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5"/>
                  </a:ext>
                </a:extLst>
              </a:tr>
              <a:tr h="499274">
                <a:tc>
                  <a:txBody>
                    <a:bodyPr/>
                    <a:lstStyle/>
                    <a:p>
                      <a:pPr algn="just">
                        <a:lnSpc>
                          <a:spcPct val="150000"/>
                        </a:lnSpc>
                      </a:pPr>
                      <a:r>
                        <a:rPr lang="en-US" sz="1200" dirty="0">
                          <a:latin typeface="Myriad Pro" pitchFamily="34" charset="0"/>
                          <a:cs typeface="Arial" panose="020B0604020202020204" pitchFamily="34" charset="0"/>
                        </a:rPr>
                        <a:t>6</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6"/>
                  </a:ext>
                </a:extLst>
              </a:tr>
              <a:tr h="404966">
                <a:tc>
                  <a:txBody>
                    <a:bodyPr/>
                    <a:lstStyle/>
                    <a:p>
                      <a:pPr algn="just">
                        <a:lnSpc>
                          <a:spcPct val="150000"/>
                        </a:lnSpc>
                      </a:pPr>
                      <a:r>
                        <a:rPr lang="en-US" sz="1200" dirty="0">
                          <a:latin typeface="Myriad Pro" pitchFamily="34" charset="0"/>
                          <a:cs typeface="Arial" panose="020B0604020202020204" pitchFamily="34" charset="0"/>
                        </a:rPr>
                        <a:t>7</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8444335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338</Words>
  <Application>Microsoft Office PowerPoint</Application>
  <PresentationFormat>On-screen Show (16:9)</PresentationFormat>
  <Paragraphs>28</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Myriad Pro</vt:lpstr>
      <vt:lpstr>Office Theme</vt:lpstr>
      <vt:lpstr>MÔN HỌC:  LẬP TRÌNH JAVA</vt:lpstr>
      <vt:lpstr>MVC LÀ GÌ?</vt:lpstr>
      <vt:lpstr>PowerPoint Presentation</vt:lpstr>
      <vt:lpstr>PowerPoint Presentation</vt:lpstr>
      <vt:lpstr>PowerPoint Presentation</vt:lpstr>
      <vt:lpstr>CHỨC NĂNG</vt:lpstr>
      <vt:lpstr>PowerPoint Presentation</vt:lpstr>
      <vt:lpstr>PowerPoint Presentation</vt:lpstr>
      <vt:lpstr>MỘT SỐ CHỨC NĂNG KHÁC ĐANG TRONG GIAI ĐOẠN PHÁT TRIỂN:</vt:lpstr>
      <vt:lpstr> KHÓ KHĂN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LẬP TRÌNH JAVA</dc:title>
  <dc:creator>Paul Phạm</dc:creator>
  <cp:lastModifiedBy>loi pham</cp:lastModifiedBy>
  <cp:revision>3</cp:revision>
  <dcterms:created xsi:type="dcterms:W3CDTF">2020-04-24T02:14:08Z</dcterms:created>
  <dcterms:modified xsi:type="dcterms:W3CDTF">2020-04-26T05:22:32Z</dcterms:modified>
</cp:coreProperties>
</file>