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5" r:id="rId2"/>
    <p:sldId id="293" r:id="rId3"/>
    <p:sldId id="256" r:id="rId4"/>
    <p:sldId id="283" r:id="rId5"/>
    <p:sldId id="284" r:id="rId6"/>
    <p:sldId id="288" r:id="rId7"/>
    <p:sldId id="289" r:id="rId8"/>
    <p:sldId id="297" r:id="rId9"/>
    <p:sldId id="298" r:id="rId10"/>
    <p:sldId id="292" r:id="rId11"/>
    <p:sldId id="291" r:id="rId12"/>
    <p:sldId id="295" r:id="rId13"/>
    <p:sldId id="279" r:id="rId14"/>
    <p:sldId id="286" r:id="rId15"/>
    <p:sldId id="282" r:id="rId16"/>
    <p:sldId id="294" r:id="rId17"/>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92" d="100"/>
          <a:sy n="92" d="100"/>
        </p:scale>
        <p:origin x="90" y="252"/>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5/4/2020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3</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5/4/2020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5/4/2020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 CÔNG LẬP		3118410222</a:t>
            </a:r>
          </a:p>
          <a:p>
            <a:pPr>
              <a:lnSpc>
                <a:spcPct val="140000"/>
              </a:lnSpc>
              <a:spcAft>
                <a:spcPts val="600"/>
              </a:spcAft>
            </a:pPr>
            <a:r>
              <a:rPr lang="en-US" sz="900" i="1" dirty="0"/>
              <a:t>		</a:t>
            </a:r>
          </a:p>
          <a:p>
            <a:pPr>
              <a:lnSpc>
                <a:spcPct val="140000"/>
              </a:lnSpc>
              <a:spcAft>
                <a:spcPts val="600"/>
              </a:spcAft>
            </a:pPr>
            <a:r>
              <a:rPr lang="en-US" sz="900" i="1" dirty="0"/>
              <a:t>	</a:t>
            </a:r>
            <a:r>
              <a:rPr lang="en-US" sz="900" dirty="0" err="1"/>
              <a:t>đề</a:t>
            </a:r>
            <a:r>
              <a:rPr lang="en-US" sz="900" dirty="0"/>
              <a:t> </a:t>
            </a:r>
            <a:r>
              <a:rPr lang="en-US" sz="900" dirty="0" err="1"/>
              <a:t>án</a:t>
            </a:r>
            <a:r>
              <a:rPr lang="en-US" sz="900" dirty="0"/>
              <a:t> </a:t>
            </a:r>
            <a:r>
              <a:rPr lang="en-US" sz="900" dirty="0" err="1"/>
              <a:t>quản</a:t>
            </a:r>
            <a:r>
              <a:rPr lang="en-US" sz="900" dirty="0"/>
              <a:t> </a:t>
            </a:r>
            <a:r>
              <a:rPr lang="en-US" sz="900" dirty="0" err="1"/>
              <a:t>lý</a:t>
            </a:r>
            <a:r>
              <a:rPr lang="en-US" sz="900" dirty="0"/>
              <a:t> </a:t>
            </a:r>
            <a:r>
              <a:rPr lang="en-US" sz="900" dirty="0" err="1"/>
              <a:t>th</a:t>
            </a:r>
            <a:r>
              <a:rPr lang="vi-VN" sz="900" dirty="0"/>
              <a:t>ư</a:t>
            </a:r>
            <a:r>
              <a:rPr lang="en-US" sz="900" dirty="0"/>
              <a:t> </a:t>
            </a:r>
            <a:r>
              <a:rPr lang="en-US" sz="900" dirty="0" err="1"/>
              <a:t>viện</a:t>
            </a:r>
            <a:r>
              <a:rPr lang="en-US" sz="900" i="1" dirty="0"/>
              <a:t>	</a:t>
            </a:r>
            <a:endParaRPr lang="en-US" sz="900" b="1" i="1" dirty="0"/>
          </a:p>
          <a:p>
            <a:pPr algn="r">
              <a:lnSpc>
                <a:spcPct val="140000"/>
              </a:lnSpc>
              <a:spcAft>
                <a:spcPts val="600"/>
              </a:spcAft>
            </a:pP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cxnSp>
        <p:nvCxnSpPr>
          <p:cNvPr id="6" name="Đường nối Thẳng 5">
            <a:extLst>
              <a:ext uri="{FF2B5EF4-FFF2-40B4-BE49-F238E27FC236}">
                <a16:creationId xmlns:a16="http://schemas.microsoft.com/office/drawing/2014/main" id="{B15BAF7B-673B-44A2-92C3-904614CA3A79}"/>
              </a:ext>
            </a:extLst>
          </p:cNvPr>
          <p:cNvCxnSpPr>
            <a:cxnSpLocks/>
          </p:cNvCxnSpPr>
          <p:nvPr/>
        </p:nvCxnSpPr>
        <p:spPr>
          <a:xfrm>
            <a:off x="2267744" y="2355726"/>
            <a:ext cx="0" cy="73712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659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5C2DD-26E3-44F3-A399-95750BB22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30521" y="668655"/>
            <a:ext cx="3534821" cy="3055556"/>
          </a:xfrm>
        </p:spPr>
        <p:txBody>
          <a:bodyPr>
            <a:normAutofit fontScale="90000"/>
          </a:bodyPr>
          <a:lstStyle/>
          <a:p>
            <a:pPr algn="l"/>
            <a:r>
              <a:rPr lang="en-US" sz="3000" spc="300" dirty="0" err="1"/>
              <a:t>LoginFormUI</a:t>
            </a:r>
            <a:r>
              <a:rPr lang="en-US" sz="3000" spc="300" dirty="0"/>
              <a:t> </a:t>
            </a:r>
            <a:r>
              <a:rPr lang="en-US" sz="3000" spc="300" dirty="0">
                <a:solidFill>
                  <a:schemeClr val="tx2">
                    <a:lumMod val="75000"/>
                  </a:schemeClr>
                </a:solidFill>
              </a:rPr>
              <a:t>(VIEW)</a:t>
            </a:r>
            <a:br>
              <a:rPr lang="en-US" sz="3000" spc="300" dirty="0"/>
            </a:br>
            <a:r>
              <a:rPr lang="en-US" sz="1800" i="1" spc="300" dirty="0"/>
              <a:t>đ</a:t>
            </a:r>
            <a:r>
              <a:rPr lang="vi-VN" sz="1800" i="1" spc="300" dirty="0" err="1"/>
              <a:t>ược</a:t>
            </a:r>
            <a:r>
              <a:rPr lang="vi-VN" sz="1800" i="1" spc="300" dirty="0"/>
              <a:t> </a:t>
            </a:r>
            <a:r>
              <a:rPr lang="vi-VN" sz="1800" i="1" spc="300" dirty="0" err="1"/>
              <a:t>tạo</a:t>
            </a:r>
            <a:r>
              <a:rPr lang="vi-VN" sz="1800" i="1" spc="300" dirty="0"/>
              <a:t> nên </a:t>
            </a:r>
            <a:r>
              <a:rPr lang="vi-VN" sz="1800" i="1" spc="300" dirty="0" err="1"/>
              <a:t>từ</a:t>
            </a:r>
            <a:r>
              <a:rPr lang="vi-VN" sz="1800" i="1" spc="300" dirty="0"/>
              <a:t> FXML</a:t>
            </a:r>
            <a:br>
              <a:rPr lang="vi-VN" sz="1800" i="1" spc="300" dirty="0"/>
            </a:br>
            <a:r>
              <a:rPr lang="vi-VN" sz="1800" i="1" spc="300" dirty="0" err="1"/>
              <a:t>gồm</a:t>
            </a:r>
            <a:r>
              <a:rPr lang="vi-VN" sz="1800" i="1" spc="300" dirty="0"/>
              <a:t> </a:t>
            </a:r>
            <a:r>
              <a:rPr lang="vi-VN" sz="1800" i="1" spc="300" dirty="0" err="1"/>
              <a:t>các</a:t>
            </a:r>
            <a:r>
              <a:rPr lang="vi-VN" sz="1800" i="1" spc="300" dirty="0"/>
              <a:t> </a:t>
            </a:r>
            <a:r>
              <a:rPr lang="vi-VN" sz="1800" i="1" spc="300" dirty="0" err="1"/>
              <a:t>biến</a:t>
            </a:r>
            <a:r>
              <a:rPr lang="vi-VN" sz="1800" i="1" spc="300" dirty="0"/>
              <a:t> </a:t>
            </a:r>
            <a:r>
              <a:rPr lang="vi-VN" sz="1800" i="1" spc="300" dirty="0" err="1"/>
              <a:t>private</a:t>
            </a:r>
            <a:r>
              <a:rPr lang="vi-VN" sz="1800" i="1" spc="300" dirty="0"/>
              <a:t> </a:t>
            </a:r>
            <a:br>
              <a:rPr lang="vi-VN" sz="1800" spc="300" dirty="0"/>
            </a:br>
            <a:r>
              <a:rPr lang="vi-VN" sz="1800" spc="300" dirty="0" err="1">
                <a:solidFill>
                  <a:srgbClr val="00B050"/>
                </a:solidFill>
              </a:rPr>
              <a:t>usr</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username</a:t>
            </a:r>
            <a:br>
              <a:rPr lang="vi-VN" sz="1800" spc="300" dirty="0">
                <a:solidFill>
                  <a:srgbClr val="00B050"/>
                </a:solidFill>
              </a:rPr>
            </a:br>
            <a:r>
              <a:rPr lang="vi-VN" sz="1800" spc="300" dirty="0" err="1">
                <a:solidFill>
                  <a:srgbClr val="00B050"/>
                </a:solidFill>
              </a:rPr>
              <a:t>passwd</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password</a:t>
            </a:r>
            <a:br>
              <a:rPr lang="vi-VN" sz="1800" spc="300" dirty="0">
                <a:solidFill>
                  <a:srgbClr val="00B050"/>
                </a:solidFill>
              </a:rPr>
            </a:br>
            <a:r>
              <a:rPr lang="vi-VN" sz="1800" spc="300" dirty="0">
                <a:solidFill>
                  <a:srgbClr val="00B050"/>
                </a:solidFill>
              </a:rPr>
              <a:t> </a:t>
            </a:r>
            <a:r>
              <a:rPr lang="vi-VN" sz="1800" spc="300" dirty="0" err="1">
                <a:solidFill>
                  <a:srgbClr val="00B050"/>
                </a:solidFill>
              </a:rPr>
              <a:t>job</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job</a:t>
            </a:r>
            <a:br>
              <a:rPr lang="vi-VN" sz="1800" spc="300" dirty="0">
                <a:solidFill>
                  <a:srgbClr val="00B050"/>
                </a:solidFill>
              </a:rPr>
            </a:br>
            <a:r>
              <a:rPr lang="vi-VN" sz="1800" spc="300" dirty="0" err="1">
                <a:solidFill>
                  <a:srgbClr val="00B050"/>
                </a:solidFill>
              </a:rPr>
              <a:t>loginBtn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login</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clearBtn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clear</a:t>
            </a:r>
            <a:r>
              <a:rPr lang="vi-VN" sz="1800" spc="300" dirty="0">
                <a:solidFill>
                  <a:schemeClr val="tx1"/>
                </a:solidFill>
              </a:rPr>
              <a:t> </a:t>
            </a:r>
            <a:r>
              <a:rPr lang="vi-VN" sz="1800" spc="300" dirty="0" err="1">
                <a:solidFill>
                  <a:schemeClr val="tx1"/>
                </a:solidFill>
              </a:rPr>
              <a:t>button</a:t>
            </a:r>
            <a:br>
              <a:rPr lang="vi-VN" sz="1800" spc="300" dirty="0">
                <a:solidFill>
                  <a:srgbClr val="00B050"/>
                </a:solidFill>
              </a:rPr>
            </a:br>
            <a:r>
              <a:rPr lang="vi-VN" sz="1800" spc="300" dirty="0" err="1">
                <a:solidFill>
                  <a:srgbClr val="00B050"/>
                </a:solidFill>
              </a:rPr>
              <a:t>regBtn</a:t>
            </a:r>
            <a:r>
              <a:rPr lang="vi-VN" sz="1800" spc="300" dirty="0">
                <a:solidFill>
                  <a:srgbClr val="00B050"/>
                </a:solidFill>
              </a:rPr>
              <a:t>    </a:t>
            </a:r>
            <a:r>
              <a:rPr lang="vi-VN" sz="1800" spc="300" dirty="0">
                <a:solidFill>
                  <a:schemeClr val="tx1"/>
                </a:solidFill>
              </a:rPr>
              <a:t>– </a:t>
            </a:r>
            <a:r>
              <a:rPr lang="vi-VN" sz="1800" spc="300" dirty="0" err="1">
                <a:solidFill>
                  <a:schemeClr val="tx1"/>
                </a:solidFill>
              </a:rPr>
              <a:t>register</a:t>
            </a:r>
            <a:r>
              <a:rPr lang="vi-VN" sz="1800" spc="300" dirty="0">
                <a:solidFill>
                  <a:schemeClr val="tx1"/>
                </a:solidFill>
              </a:rPr>
              <a:t> </a:t>
            </a:r>
            <a:r>
              <a:rPr lang="vi-VN" sz="1800" spc="300" dirty="0" err="1">
                <a:solidFill>
                  <a:schemeClr val="tx1"/>
                </a:solidFill>
              </a:rPr>
              <a:t>button</a:t>
            </a:r>
            <a:endParaRPr lang="en-US" sz="3000" spc="300" dirty="0">
              <a:solidFill>
                <a:schemeClr val="tx1"/>
              </a:solidFill>
            </a:endParaRPr>
          </a:p>
        </p:txBody>
      </p:sp>
      <p:sp>
        <p:nvSpPr>
          <p:cNvPr id="11" name="Rectangle 10">
            <a:extLst>
              <a:ext uri="{FF2B5EF4-FFF2-40B4-BE49-F238E27FC236}">
                <a16:creationId xmlns:a16="http://schemas.microsoft.com/office/drawing/2014/main" id="{B5DFACD3-34ED-4852-903C-EA0AB0172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074" y="668655"/>
            <a:ext cx="541782" cy="3803332"/>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ảnh chụp màn hình&#10;&#10;Mô tả được tạo tự động">
            <a:extLst>
              <a:ext uri="{FF2B5EF4-FFF2-40B4-BE49-F238E27FC236}">
                <a16:creationId xmlns:a16="http://schemas.microsoft.com/office/drawing/2014/main" id="{1F897186-0077-48B7-82D7-7E4653C73755}"/>
              </a:ext>
            </a:extLst>
          </p:cNvPr>
          <p:cNvPicPr>
            <a:picLocks noChangeAspect="1"/>
          </p:cNvPicPr>
          <p:nvPr/>
        </p:nvPicPr>
        <p:blipFill rotWithShape="1">
          <a:blip r:embed="rId2">
            <a:extLst>
              <a:ext uri="{28A0092B-C50C-407E-A947-70E740481C1C}">
                <a14:useLocalDpi xmlns:a14="http://schemas.microsoft.com/office/drawing/2010/main" val="0"/>
              </a:ext>
            </a:extLst>
          </a:blip>
          <a:srcRect r="2856" b="-3"/>
          <a:stretch/>
        </p:blipFill>
        <p:spPr>
          <a:xfrm>
            <a:off x="-18990" y="291372"/>
            <a:ext cx="4427964" cy="4180615"/>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0513687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4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7903" y="1713868"/>
            <a:ext cx="8408193" cy="558627"/>
          </a:xfrm>
        </p:spPr>
        <p:txBody>
          <a:bodyPr vert="horz" lIns="91440" tIns="45720" rIns="91440" bIns="45720" rtlCol="0" anchor="ctr">
            <a:normAutofit/>
          </a:bodyPr>
          <a:lstStyle/>
          <a:p>
            <a:pPr algn="ctr" rtl="0">
              <a:lnSpc>
                <a:spcPct val="90000"/>
              </a:lnSpc>
              <a:spcBef>
                <a:spcPct val="0"/>
              </a:spcBef>
            </a:pPr>
            <a:r>
              <a:rPr lang="en-US" sz="2400" b="1" kern="1200" spc="300" dirty="0">
                <a:solidFill>
                  <a:schemeClr val="bg1"/>
                </a:solidFill>
                <a:latin typeface="+mj-lt"/>
                <a:ea typeface="+mj-ea"/>
                <a:cs typeface="+mj-cs"/>
              </a:rPr>
              <a:t>VIEW</a:t>
            </a:r>
          </a:p>
        </p:txBody>
      </p:sp>
      <p:pic>
        <p:nvPicPr>
          <p:cNvPr id="4" name="Hình ảnh 3" descr="Ảnh có chứa ảnh chụp màn hình&#10;&#10;Mô tả được tạo tự động">
            <a:extLst>
              <a:ext uri="{FF2B5EF4-FFF2-40B4-BE49-F238E27FC236}">
                <a16:creationId xmlns:a16="http://schemas.microsoft.com/office/drawing/2014/main" id="{7D2F0F70-914E-47FA-A07C-164AD6873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208" y="4371950"/>
            <a:ext cx="4947582" cy="3295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646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4.32099E-6 L 0 -0.25 " pathEditMode="relative" rAng="0" ptsTypes="AA">
                                      <p:cBhvr>
                                        <p:cTn id="6" dur="2000" fill="hold"/>
                                        <p:tgtEl>
                                          <p:spTgt spid="2"/>
                                        </p:tgtEl>
                                        <p:attrNameLst>
                                          <p:attrName>ppt_x</p:attrName>
                                          <p:attrName>ppt_y</p:attrName>
                                        </p:attrNameLst>
                                      </p:cBhvr>
                                      <p:rCtr x="0" y="-12500"/>
                                    </p:animMotion>
                                  </p:childTnLst>
                                </p:cTn>
                              </p:par>
                              <p:par>
                                <p:cTn id="7" presetID="64" presetClass="path" presetSubtype="0" accel="50000" decel="50000" fill="hold" nodeType="withEffect">
                                  <p:stCondLst>
                                    <p:cond delay="0"/>
                                  </p:stCondLst>
                                  <p:childTnLst>
                                    <p:animMotion origin="layout" path="M -0.00226 -0.16389 L -0.00226 -0.59784 " pathEditMode="relative" rAng="0" ptsTypes="AA">
                                      <p:cBhvr>
                                        <p:cTn id="8" dur="2000" fill="hold"/>
                                        <p:tgtEl>
                                          <p:spTgt spid="4"/>
                                        </p:tgtEl>
                                        <p:attrNameLst>
                                          <p:attrName>ppt_x</p:attrName>
                                          <p:attrName>ppt_y</p:attrName>
                                        </p:attrNameLst>
                                      </p:cBhvr>
                                      <p:rCtr x="0" y="-216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DE584F3-5921-4CF1-9D58-2795EFACAB28}"/>
              </a:ext>
            </a:extLst>
          </p:cNvPr>
          <p:cNvSpPr txBox="1">
            <a:spLocks/>
          </p:cNvSpPr>
          <p:nvPr/>
        </p:nvSpPr>
        <p:spPr bwMode="auto">
          <a:xfrm>
            <a:off x="685800" y="3147814"/>
            <a:ext cx="7772400" cy="1102519"/>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endParaRPr lang="en-US" spc="300" dirty="0"/>
          </a:p>
        </p:txBody>
      </p:sp>
      <p:sp>
        <p:nvSpPr>
          <p:cNvPr id="13" name="Title 1">
            <a:extLst>
              <a:ext uri="{FF2B5EF4-FFF2-40B4-BE49-F238E27FC236}">
                <a16:creationId xmlns:a16="http://schemas.microsoft.com/office/drawing/2014/main" id="{1D60B44B-39BF-4B4C-9FC1-57D39E8469E3}"/>
              </a:ext>
            </a:extLst>
          </p:cNvPr>
          <p:cNvSpPr txBox="1">
            <a:spLocks/>
          </p:cNvSpPr>
          <p:nvPr/>
        </p:nvSpPr>
        <p:spPr bwMode="auto">
          <a:xfrm>
            <a:off x="5004048" y="1107851"/>
            <a:ext cx="3600400" cy="2736304"/>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l"/>
            <a:r>
              <a:rPr lang="en-US" sz="2400" b="1" spc="300" dirty="0">
                <a:solidFill>
                  <a:srgbClr val="7030A0"/>
                </a:solidFill>
              </a:rPr>
              <a:t>CONTROLLER</a:t>
            </a:r>
            <a:r>
              <a:rPr lang="en-US" sz="2400" b="1" spc="300" dirty="0"/>
              <a:t> </a:t>
            </a:r>
          </a:p>
          <a:p>
            <a:pPr algn="l"/>
            <a:endParaRPr lang="en-US" sz="1400" spc="300" dirty="0"/>
          </a:p>
          <a:p>
            <a:pPr algn="l"/>
            <a:r>
              <a:rPr lang="en-US" sz="2400" spc="300" dirty="0"/>
              <a:t>BAO GỒM 2 LỚP</a:t>
            </a:r>
          </a:p>
          <a:p>
            <a:pPr algn="l"/>
            <a:r>
              <a:rPr lang="en-US" sz="2000" spc="300" dirty="0" err="1">
                <a:solidFill>
                  <a:schemeClr val="tx1"/>
                </a:solidFill>
              </a:rPr>
              <a:t>BookController</a:t>
            </a:r>
            <a:endParaRPr lang="en-US" sz="2000" spc="300" dirty="0">
              <a:solidFill>
                <a:schemeClr val="tx1"/>
              </a:solidFill>
            </a:endParaRPr>
          </a:p>
          <a:p>
            <a:pPr algn="l"/>
            <a:r>
              <a:rPr lang="en-US" sz="2000" spc="300" dirty="0" err="1">
                <a:solidFill>
                  <a:schemeClr val="tx1"/>
                </a:solidFill>
              </a:rPr>
              <a:t>LoginController</a:t>
            </a:r>
            <a:endParaRPr lang="en-US" sz="1100" spc="300" dirty="0">
              <a:solidFill>
                <a:schemeClr val="tx1"/>
              </a:solidFill>
            </a:endParaRPr>
          </a:p>
        </p:txBody>
      </p:sp>
      <p:cxnSp>
        <p:nvCxnSpPr>
          <p:cNvPr id="15" name="Đường nối Thẳng 14">
            <a:extLst>
              <a:ext uri="{FF2B5EF4-FFF2-40B4-BE49-F238E27FC236}">
                <a16:creationId xmlns:a16="http://schemas.microsoft.com/office/drawing/2014/main" id="{67FC8F6A-89AB-47C6-8D37-193A3B1CA7A6}"/>
              </a:ext>
            </a:extLst>
          </p:cNvPr>
          <p:cNvCxnSpPr>
            <a:cxnSpLocks/>
          </p:cNvCxnSpPr>
          <p:nvPr/>
        </p:nvCxnSpPr>
        <p:spPr>
          <a:xfrm>
            <a:off x="5004048" y="1397223"/>
            <a:ext cx="0" cy="259228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Hình ảnh 17" descr="Ảnh có chứa ảnh chụp màn hình, con chim, phòng&#10;&#10;Mô tả được tạo tự động">
            <a:extLst>
              <a:ext uri="{FF2B5EF4-FFF2-40B4-BE49-F238E27FC236}">
                <a16:creationId xmlns:a16="http://schemas.microsoft.com/office/drawing/2014/main" id="{BAF45F8C-DAAF-45EC-9B75-69D2D0A26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08" y="1824922"/>
            <a:ext cx="3975015" cy="1302161"/>
          </a:xfrm>
          <a:prstGeom prst="rect">
            <a:avLst/>
          </a:prstGeom>
        </p:spPr>
      </p:pic>
    </p:spTree>
    <p:extLst>
      <p:ext uri="{BB962C8B-B14F-4D97-AF65-F5344CB8AC3E}">
        <p14:creationId xmlns:p14="http://schemas.microsoft.com/office/powerpoint/2010/main" val="31444424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002578890"/>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200" dirty="0" err="1">
                          <a:latin typeface="Myriad Pro" pitchFamily="34" charset="0"/>
                          <a:cs typeface="Arial" panose="020B0604020202020204" pitchFamily="34" charset="0"/>
                        </a:rPr>
                        <a:t>Đang</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làm</a:t>
                      </a:r>
                      <a:r>
                        <a:rPr lang="en-US" sz="1200" dirty="0">
                          <a:latin typeface="Myriad Pro" pitchFamily="34" charset="0"/>
                          <a:cs typeface="Arial" panose="020B0604020202020204" pitchFamily="34" charset="0"/>
                        </a:rPr>
                        <a:t> form login </a:t>
                      </a:r>
                      <a:r>
                        <a:rPr lang="en-US" sz="1200" dirty="0" err="1">
                          <a:latin typeface="Myriad Pro" pitchFamily="34" charset="0"/>
                          <a:cs typeface="Arial" panose="020B0604020202020204" pitchFamily="34" charset="0"/>
                        </a:rPr>
                        <a:t>cho</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nhân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viên</a:t>
                      </a: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200" dirty="0" err="1">
                          <a:latin typeface="Myriad Pro" pitchFamily="34" charset="0"/>
                          <a:cs typeface="Arial" panose="020B0604020202020204" pitchFamily="34" charset="0"/>
                        </a:rPr>
                        <a:t>Sắp</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tới</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sẽ</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là</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chức</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năng</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cho</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từng</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cấp</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bậc</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nhân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viên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nhân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viên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nào</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làm</a:t>
                      </a:r>
                      <a:r>
                        <a:rPr lang="en-US" sz="1200" dirty="0">
                          <a:latin typeface="Myriad Pro" pitchFamily="34" charset="0"/>
                          <a:cs typeface="Arial" panose="020B0604020202020204" pitchFamily="34" charset="0"/>
                        </a:rPr>
                        <a:t> đ</a:t>
                      </a:r>
                      <a:r>
                        <a:rPr lang="vi-VN" sz="1200" dirty="0" err="1">
                          <a:latin typeface="Myriad Pro" pitchFamily="34" charset="0"/>
                          <a:cs typeface="Arial" panose="020B0604020202020204" pitchFamily="34" charset="0"/>
                        </a:rPr>
                        <a:t>ược</a:t>
                      </a:r>
                      <a:r>
                        <a:rPr lang="vi-VN" sz="1200" dirty="0">
                          <a:latin typeface="Myriad Pro" pitchFamily="34" charset="0"/>
                          <a:cs typeface="Arial" panose="020B0604020202020204" pitchFamily="34" charset="0"/>
                        </a:rPr>
                        <a:t> </a:t>
                      </a:r>
                      <a:r>
                        <a:rPr lang="vi-VN" sz="1200" dirty="0" err="1">
                          <a:latin typeface="Myriad Pro" pitchFamily="34" charset="0"/>
                          <a:cs typeface="Arial" panose="020B0604020202020204" pitchFamily="34" charset="0"/>
                        </a:rPr>
                        <a:t>gì</a:t>
                      </a:r>
                      <a:r>
                        <a:rPr lang="vi-VN" sz="1200" dirty="0">
                          <a:latin typeface="Myriad Pro" pitchFamily="34" charset="0"/>
                          <a:cs typeface="Arial" panose="020B0604020202020204" pitchFamily="34" charset="0"/>
                        </a:rPr>
                        <a:t>, </a:t>
                      </a:r>
                      <a:r>
                        <a:rPr lang="vi-VN" sz="1200" dirty="0" err="1">
                          <a:latin typeface="Myriad Pro" pitchFamily="34" charset="0"/>
                          <a:cs typeface="Arial" panose="020B0604020202020204" pitchFamily="34" charset="0"/>
                        </a:rPr>
                        <a:t>và</a:t>
                      </a:r>
                      <a:r>
                        <a:rPr lang="vi-VN" sz="1200" dirty="0">
                          <a:latin typeface="Myriad Pro" pitchFamily="34" charset="0"/>
                          <a:cs typeface="Arial" panose="020B0604020202020204" pitchFamily="34" charset="0"/>
                        </a:rPr>
                        <a:t> </a:t>
                      </a:r>
                      <a:r>
                        <a:rPr lang="vi-VN" sz="1200" dirty="0" err="1">
                          <a:latin typeface="Myriad Pro" pitchFamily="34" charset="0"/>
                          <a:cs typeface="Arial" panose="020B0604020202020204" pitchFamily="34" charset="0"/>
                        </a:rPr>
                        <a:t>ngược</a:t>
                      </a:r>
                      <a:r>
                        <a:rPr lang="vi-VN" sz="1200" dirty="0">
                          <a:latin typeface="Myriad Pro" pitchFamily="34" charset="0"/>
                          <a:cs typeface="Arial" panose="020B0604020202020204" pitchFamily="34" charset="0"/>
                        </a:rPr>
                        <a:t> </a:t>
                      </a:r>
                      <a:r>
                        <a:rPr lang="vi-VN" sz="1200" dirty="0" err="1">
                          <a:latin typeface="Myriad Pro" pitchFamily="34" charset="0"/>
                          <a:cs typeface="Arial" panose="020B0604020202020204" pitchFamily="34" charset="0"/>
                        </a:rPr>
                        <a:t>lại</a:t>
                      </a:r>
                      <a:r>
                        <a:rPr lang="vi-VN" sz="1200" dirty="0">
                          <a:latin typeface="Myriad Pro" pitchFamily="34" charset="0"/>
                          <a:cs typeface="Arial" panose="020B0604020202020204" pitchFamily="34" charset="0"/>
                        </a:rPr>
                        <a:t> … )</a:t>
                      </a: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200" dirty="0" err="1">
                          <a:latin typeface="Myriad Pro" pitchFamily="34" charset="0"/>
                          <a:cs typeface="Arial" panose="020B0604020202020204" pitchFamily="34" charset="0"/>
                        </a:rPr>
                        <a:t>Xem</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lại</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vấn</a:t>
                      </a:r>
                      <a:r>
                        <a:rPr lang="en-US" sz="1200" dirty="0">
                          <a:latin typeface="Myriad Pro" pitchFamily="34" charset="0"/>
                          <a:cs typeface="Arial" panose="020B0604020202020204" pitchFamily="34" charset="0"/>
                        </a:rPr>
                        <a:t> </a:t>
                      </a:r>
                      <a:r>
                        <a:rPr lang="en-US" sz="1200" dirty="0" err="1">
                          <a:latin typeface="Myriad Pro" pitchFamily="34" charset="0"/>
                          <a:cs typeface="Arial" panose="020B0604020202020204" pitchFamily="34" charset="0"/>
                        </a:rPr>
                        <a:t>đề</a:t>
                      </a:r>
                      <a:r>
                        <a:rPr lang="en-US" sz="1200" dirty="0">
                          <a:latin typeface="Myriad Pro" pitchFamily="34" charset="0"/>
                          <a:cs typeface="Arial" panose="020B0604020202020204" pitchFamily="34" charset="0"/>
                        </a:rPr>
                        <a:t> connect </a:t>
                      </a:r>
                      <a:r>
                        <a:rPr lang="en-US" sz="1200" dirty="0" err="1">
                          <a:latin typeface="Myriad Pro" pitchFamily="34" charset="0"/>
                          <a:cs typeface="Arial" panose="020B0604020202020204" pitchFamily="34" charset="0"/>
                        </a:rPr>
                        <a:t>với</a:t>
                      </a:r>
                      <a:r>
                        <a:rPr lang="en-US" sz="1200" dirty="0">
                          <a:latin typeface="Myriad Pro" pitchFamily="34" charset="0"/>
                          <a:cs typeface="Arial" panose="020B0604020202020204" pitchFamily="34" charset="0"/>
                        </a:rPr>
                        <a:t> database … </a:t>
                      </a: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677DE1-3AA4-4DEF-9B91-986D6C130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C27E76-C885-46A9-B0EE-5D89E9301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ED93F6-E5ED-425C-B76D-1E0CFC63E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56565"/>
            <a:ext cx="9036544" cy="3069979"/>
            <a:chOff x="1" y="2075420"/>
            <a:chExt cx="12048729" cy="4093306"/>
          </a:xfrm>
        </p:grpSpPr>
        <p:sp>
          <p:nvSpPr>
            <p:cNvPr id="12" name="Oval 11">
              <a:extLst>
                <a:ext uri="{FF2B5EF4-FFF2-40B4-BE49-F238E27FC236}">
                  <a16:creationId xmlns:a16="http://schemas.microsoft.com/office/drawing/2014/main" id="{623005E1-064D-41AC-97A9-EC6D02120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DD457E8-ED3B-498D-8786-AC15A7054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B159505-1A20-4017-B7B3-AC2F37D24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4">
              <a:extLst>
                <a:ext uri="{FF2B5EF4-FFF2-40B4-BE49-F238E27FC236}">
                  <a16:creationId xmlns:a16="http://schemas.microsoft.com/office/drawing/2014/main" id="{3FD5B35B-3A5B-4161-8834-3D7A9BBE5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5">
              <a:extLst>
                <a:ext uri="{FF2B5EF4-FFF2-40B4-BE49-F238E27FC236}">
                  <a16:creationId xmlns:a16="http://schemas.microsoft.com/office/drawing/2014/main" id="{536940A9-0DCC-4E1F-9334-52B07D32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6">
              <a:extLst>
                <a:ext uri="{FF2B5EF4-FFF2-40B4-BE49-F238E27FC236}">
                  <a16:creationId xmlns:a16="http://schemas.microsoft.com/office/drawing/2014/main" id="{B8071DEB-F646-48FE-A186-063D30214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D2DAA8B-CC80-4D45-AD74-C755DBC16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828610" y="781954"/>
            <a:ext cx="2097346"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CE77FF8-0A1D-4DDC-AB7D-2656DFC3C3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1116866"/>
            <a:ext cx="411480" cy="549007"/>
            <a:chOff x="7029447" y="3514725"/>
            <a:chExt cx="1285875" cy="549007"/>
          </a:xfrm>
        </p:grpSpPr>
        <p:cxnSp>
          <p:nvCxnSpPr>
            <p:cNvPr id="22" name="Straight Connector 21">
              <a:extLst>
                <a:ext uri="{FF2B5EF4-FFF2-40B4-BE49-F238E27FC236}">
                  <a16:creationId xmlns:a16="http://schemas.microsoft.com/office/drawing/2014/main" id="{56F2AB6A-155C-416C-A7B0-EB9D7545D3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4EA03-356E-4E81-83FF-331C2841E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98E8CA-FEB5-41C8-A811-921B3BA9A2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39F3F-4FC4-487F-AF67-08D6603EA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817279" y="1875860"/>
            <a:ext cx="5076487" cy="2114549"/>
          </a:xfrm>
          <a:noFill/>
        </p:spPr>
        <p:txBody>
          <a:bodyPr anchor="b">
            <a:normAutofit fontScale="90000"/>
          </a:bodyPr>
          <a:lstStyle/>
          <a:p>
            <a:pPr algn="l"/>
            <a:r>
              <a:rPr lang="en-US" sz="3600" spc="300" dirty="0">
                <a:solidFill>
                  <a:schemeClr val="bg1"/>
                </a:solidFill>
              </a:rPr>
              <a:t>KẾT THÚC BUỔI</a:t>
            </a:r>
            <a:br>
              <a:rPr lang="en-US" sz="3600" spc="300" dirty="0">
                <a:solidFill>
                  <a:schemeClr val="bg1"/>
                </a:solidFill>
              </a:rPr>
            </a:br>
            <a:r>
              <a:rPr lang="en-US" sz="3600" spc="300" dirty="0">
                <a:solidFill>
                  <a:schemeClr val="bg1"/>
                </a:solidFill>
              </a:rPr>
              <a:t>BÁO CÁO HÔM NAY!</a:t>
            </a:r>
            <a:br>
              <a:rPr lang="en-US" sz="3600" spc="300" dirty="0">
                <a:solidFill>
                  <a:schemeClr val="bg1"/>
                </a:solidFill>
              </a:rPr>
            </a:br>
            <a:r>
              <a:rPr lang="en-US" sz="3600" spc="300" dirty="0">
                <a:solidFill>
                  <a:schemeClr val="bg1"/>
                </a:solidFill>
              </a:rPr>
              <a:t>CẢM </a:t>
            </a:r>
            <a:r>
              <a:rPr lang="vi-VN" sz="3600" spc="300" dirty="0">
                <a:solidFill>
                  <a:schemeClr val="bg1"/>
                </a:solidFill>
              </a:rPr>
              <a:t>Ơ</a:t>
            </a:r>
            <a:r>
              <a:rPr lang="en-US" sz="3600" spc="300" dirty="0">
                <a:solidFill>
                  <a:schemeClr val="bg1"/>
                </a:solidFill>
              </a:rPr>
              <a:t>N </a:t>
            </a:r>
            <a:r>
              <a:rPr lang="en-US" sz="3600" spc="300" dirty="0">
                <a:solidFill>
                  <a:schemeClr val="accent1"/>
                </a:solidFill>
              </a:rPr>
              <a:t>THẦY</a:t>
            </a:r>
            <a:r>
              <a:rPr lang="en-US" sz="3600" spc="300" dirty="0">
                <a:solidFill>
                  <a:schemeClr val="bg1"/>
                </a:solidFill>
              </a:rPr>
              <a:t> CÙNG CÁC BẠN ĐÃ XEM!</a:t>
            </a:r>
          </a:p>
        </p:txBody>
      </p:sp>
      <p:sp>
        <p:nvSpPr>
          <p:cNvPr id="27" name="Rectangle 26">
            <a:extLst>
              <a:ext uri="{FF2B5EF4-FFF2-40B4-BE49-F238E27FC236}">
                <a16:creationId xmlns:a16="http://schemas.microsoft.com/office/drawing/2014/main" id="{B6F54490-0AEE-42D1-ADBC-9285945D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05588"/>
            <a:ext cx="4571997" cy="533439"/>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6262FB0-BE3C-47F4-B19B-2A6F3F401B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485051" y="4386794"/>
            <a:ext cx="964406" cy="549007"/>
            <a:chOff x="7029447" y="3514725"/>
            <a:chExt cx="1285875" cy="549007"/>
          </a:xfrm>
        </p:grpSpPr>
        <p:cxnSp>
          <p:nvCxnSpPr>
            <p:cNvPr id="30" name="Straight Connector 29">
              <a:extLst>
                <a:ext uri="{FF2B5EF4-FFF2-40B4-BE49-F238E27FC236}">
                  <a16:creationId xmlns:a16="http://schemas.microsoft.com/office/drawing/2014/main" id="{2BB584BC-D991-490D-BC4A-C7CEE2ECC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09230B-08D6-42F7-9503-AFE259555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BA5DAA-8A62-46B3-962D-E8BC3DF80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803A94-07B1-4673-A313-63F97F6BDC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5" name="Hình ảnh 34" descr="Ảnh có chứa đồng hồ, ký hiệu&#10;&#10;Mô tả được tạo tự động">
            <a:extLst>
              <a:ext uri="{FF2B5EF4-FFF2-40B4-BE49-F238E27FC236}">
                <a16:creationId xmlns:a16="http://schemas.microsoft.com/office/drawing/2014/main" id="{D2ED04FE-0B90-4170-B425-60E8F20C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111" y="872630"/>
            <a:ext cx="2060505" cy="2060505"/>
          </a:xfrm>
          <a:prstGeom prst="roundRect">
            <a:avLst>
              <a:gd name="adj" fmla="val 16667"/>
            </a:avLst>
          </a:prstGeom>
          <a:ln w="3175">
            <a:solidFill>
              <a:schemeClr val="tx2">
                <a:lumMod val="60000"/>
                <a:lumOff val="40000"/>
              </a:schemeClr>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811221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normAutofit fontScale="90000"/>
          </a:bodyPr>
          <a:lstStyle/>
          <a:p>
            <a:pPr algn="ctr"/>
            <a:r>
              <a:rPr lang="en-US" spc="300" dirty="0">
                <a:solidFill>
                  <a:schemeClr val="accent1">
                    <a:lumMod val="75000"/>
                  </a:schemeClr>
                </a:solidFill>
              </a:rPr>
              <a:t>BÁO CÁO </a:t>
            </a:r>
            <a:br>
              <a:rPr lang="en-US" spc="300" dirty="0">
                <a:solidFill>
                  <a:schemeClr val="accent1">
                    <a:lumMod val="75000"/>
                  </a:schemeClr>
                </a:solidFill>
              </a:rPr>
            </a:br>
            <a:r>
              <a:rPr lang="en-US" spc="300" dirty="0">
                <a:solidFill>
                  <a:schemeClr val="accent1">
                    <a:lumMod val="75000"/>
                  </a:schemeClr>
                </a:solidFill>
              </a:rPr>
              <a:t>04-05-2019</a:t>
            </a:r>
          </a:p>
        </p:txBody>
      </p:sp>
    </p:spTree>
    <p:extLst>
      <p:ext uri="{BB962C8B-B14F-4D97-AF65-F5344CB8AC3E}">
        <p14:creationId xmlns:p14="http://schemas.microsoft.com/office/powerpoint/2010/main" val="15049036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F77612-419C-4C3D-85FD-8C7A0A353FE8}"/>
              </a:ext>
            </a:extLst>
          </p:cNvPr>
          <p:cNvPicPr>
            <a:picLocks noChangeAspect="1"/>
          </p:cNvPicPr>
          <p:nvPr/>
        </p:nvPicPr>
        <p:blipFill>
          <a:blip r:embed="rId2"/>
          <a:stretch>
            <a:fillRect/>
          </a:stretch>
        </p:blipFill>
        <p:spPr>
          <a:xfrm>
            <a:off x="-1620688" y="-884633"/>
            <a:ext cx="13105455" cy="6768752"/>
          </a:xfrm>
          <a:prstGeom prst="rect">
            <a:avLst/>
          </a:prstGeom>
        </p:spPr>
      </p:pic>
    </p:spTree>
    <p:extLst>
      <p:ext uri="{BB962C8B-B14F-4D97-AF65-F5344CB8AC3E}">
        <p14:creationId xmlns:p14="http://schemas.microsoft.com/office/powerpoint/2010/main" val="41714549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59EAE7F-4053-4F5D-9588-2E1EFAC64119}"/>
              </a:ext>
            </a:extLst>
          </p:cNvPr>
          <p:cNvSpPr txBox="1">
            <a:spLocks/>
          </p:cNvSpPr>
          <p:nvPr/>
        </p:nvSpPr>
        <p:spPr bwMode="auto">
          <a:xfrm>
            <a:off x="482599" y="565219"/>
            <a:ext cx="4001198" cy="2253109"/>
          </a:xfrm>
          <a:prstGeom prst="rect">
            <a:avLst/>
          </a:prstGeom>
        </p:spPr>
        <p:txBody>
          <a:bodyPr vert="horz" lIns="91440" tIns="45720" rIns="91440" bIns="45720" rtlCol="0" anchor="b">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rtl="0">
              <a:lnSpc>
                <a:spcPct val="90000"/>
              </a:lnSpc>
              <a:spcBef>
                <a:spcPct val="0"/>
              </a:spcBef>
              <a:spcAft>
                <a:spcPts val="600"/>
              </a:spcAft>
            </a:pPr>
            <a:r>
              <a:rPr lang="en-US" sz="6000" kern="1200" spc="300">
                <a:solidFill>
                  <a:schemeClr val="tx1"/>
                </a:solidFill>
                <a:latin typeface="+mj-lt"/>
              </a:rPr>
              <a:t>CHIA 3 GÓI PACKAGE</a:t>
            </a:r>
          </a:p>
        </p:txBody>
      </p:sp>
      <p:sp>
        <p:nvSpPr>
          <p:cNvPr id="103" name="Freeform: Shape 10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7995" y="4288429"/>
            <a:ext cx="1328707" cy="855071"/>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Hình ảnh 2" descr="Ảnh có chứa ảnh chụp màn hình&#10;&#10;Mô tả được tạo tự động">
            <a:extLst>
              <a:ext uri="{FF2B5EF4-FFF2-40B4-BE49-F238E27FC236}">
                <a16:creationId xmlns:a16="http://schemas.microsoft.com/office/drawing/2014/main" id="{527BC6A9-A7F1-4DF5-9563-1216E2E4A109}"/>
              </a:ext>
            </a:extLst>
          </p:cNvPr>
          <p:cNvPicPr>
            <a:picLocks noChangeAspect="1"/>
          </p:cNvPicPr>
          <p:nvPr/>
        </p:nvPicPr>
        <p:blipFill rotWithShape="1">
          <a:blip r:embed="rId2">
            <a:extLst>
              <a:ext uri="{28A0092B-C50C-407E-A947-70E740481C1C}">
                <a14:useLocalDpi xmlns:a14="http://schemas.microsoft.com/office/drawing/2010/main" val="0"/>
              </a:ext>
            </a:extLst>
          </a:blip>
          <a:srcRect r="2" b="481"/>
          <a:stretch/>
        </p:blipFill>
        <p:spPr>
          <a:xfrm>
            <a:off x="4946913" y="434805"/>
            <a:ext cx="3883686" cy="388368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07" name="Freeform: Shape 10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0"/>
            <a:ext cx="866356"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Shape 10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187183"/>
            <a:ext cx="119806"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Shape 11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4694067"/>
            <a:ext cx="1174455" cy="449433"/>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3" name="Freeform: Shape 11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506342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1036" y="1125779"/>
            <a:ext cx="3169173" cy="2985009"/>
          </a:xfrm>
        </p:spPr>
        <p:txBody>
          <a:bodyPr anchor="t">
            <a:normAutofit/>
          </a:bodyPr>
          <a:lstStyle/>
          <a:p>
            <a:pPr algn="l">
              <a:lnSpc>
                <a:spcPct val="140000"/>
              </a:lnSpc>
            </a:pPr>
            <a:r>
              <a:rPr lang="en-US" sz="2800" b="1" spc="300" dirty="0"/>
              <a:t>MODEL</a:t>
            </a:r>
            <a:r>
              <a:rPr lang="en-US" sz="1000" b="1" spc="300" dirty="0"/>
              <a:t> 	</a:t>
            </a:r>
            <a:r>
              <a:rPr lang="en-US" sz="1000" spc="300" dirty="0"/>
              <a:t>GỒM CÓ</a:t>
            </a:r>
            <a:br>
              <a:rPr lang="en-US" sz="1000" spc="300" dirty="0"/>
            </a:br>
            <a:r>
              <a:rPr lang="en-US" sz="1000" spc="300" dirty="0"/>
              <a:t>	</a:t>
            </a:r>
            <a:br>
              <a:rPr lang="en-US" sz="1000" spc="300" dirty="0"/>
            </a:br>
            <a:r>
              <a:rPr lang="en-US" sz="1400" spc="300" dirty="0">
                <a:solidFill>
                  <a:schemeClr val="tx1"/>
                </a:solidFill>
              </a:rPr>
              <a:t>Account</a:t>
            </a:r>
            <a:br>
              <a:rPr lang="en-US" sz="1400" spc="300" dirty="0">
                <a:solidFill>
                  <a:schemeClr val="tx1"/>
                </a:solidFill>
              </a:rPr>
            </a:br>
            <a:r>
              <a:rPr lang="en-US" sz="1400" spc="300" dirty="0">
                <a:solidFill>
                  <a:schemeClr val="tx1"/>
                </a:solidFill>
              </a:rPr>
              <a:t>Book</a:t>
            </a:r>
            <a:br>
              <a:rPr lang="en-US" sz="1400" spc="300" dirty="0">
                <a:solidFill>
                  <a:schemeClr val="tx1"/>
                </a:solidFill>
              </a:rPr>
            </a:br>
            <a:r>
              <a:rPr lang="en-US" sz="1400" spc="300" dirty="0" err="1">
                <a:solidFill>
                  <a:schemeClr val="tx1"/>
                </a:solidFill>
              </a:rPr>
              <a:t>BookLending</a:t>
            </a:r>
            <a:br>
              <a:rPr lang="en-US" sz="1400" spc="300" dirty="0">
                <a:solidFill>
                  <a:schemeClr val="tx1"/>
                </a:solidFill>
              </a:rPr>
            </a:br>
            <a:r>
              <a:rPr lang="en-US" sz="1400" spc="300" dirty="0">
                <a:solidFill>
                  <a:schemeClr val="tx1"/>
                </a:solidFill>
              </a:rPr>
              <a:t>Categories</a:t>
            </a:r>
            <a:br>
              <a:rPr lang="en-US" sz="1400" spc="300" dirty="0">
                <a:solidFill>
                  <a:schemeClr val="tx1"/>
                </a:solidFill>
              </a:rPr>
            </a:br>
            <a:r>
              <a:rPr lang="en-US" sz="1400" spc="300" dirty="0" err="1">
                <a:solidFill>
                  <a:schemeClr val="tx1"/>
                </a:solidFill>
              </a:rPr>
              <a:t>Lending_Detail</a:t>
            </a:r>
            <a:br>
              <a:rPr lang="en-US" sz="1400" spc="300" dirty="0">
                <a:solidFill>
                  <a:schemeClr val="tx1"/>
                </a:solidFill>
              </a:rPr>
            </a:br>
            <a:r>
              <a:rPr lang="en-US" sz="1400" spc="300" dirty="0">
                <a:solidFill>
                  <a:schemeClr val="tx1"/>
                </a:solidFill>
              </a:rPr>
              <a:t>Staff</a:t>
            </a:r>
            <a:br>
              <a:rPr lang="en-US" sz="1400" spc="300" dirty="0">
                <a:solidFill>
                  <a:schemeClr val="tx1"/>
                </a:solidFill>
              </a:rPr>
            </a:br>
            <a:r>
              <a:rPr lang="en-US" sz="1400" spc="300" dirty="0">
                <a:solidFill>
                  <a:schemeClr val="tx1"/>
                </a:solidFill>
              </a:rPr>
              <a:t>Student</a:t>
            </a:r>
            <a:endParaRPr lang="en-US" sz="1050" spc="300" dirty="0">
              <a:solidFill>
                <a:schemeClr val="tx1"/>
              </a:solidFill>
            </a:endParaRPr>
          </a:p>
        </p:txBody>
      </p:sp>
      <p:grpSp>
        <p:nvGrpSpPr>
          <p:cNvPr id="18" name="Group 1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365737"/>
            <a:ext cx="548639" cy="505095"/>
            <a:chOff x="3940602" y="308034"/>
            <a:chExt cx="2116791" cy="3428999"/>
          </a:xfrm>
          <a:solidFill>
            <a:schemeClr val="accent4"/>
          </a:solidFill>
        </p:grpSpPr>
        <p:sp>
          <p:nvSpPr>
            <p:cNvPr id="19" name="Rectangle 1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09799"/>
            <a:ext cx="4507025" cy="406791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A3A63C1E-8D23-4979-AF88-8B45834EAAAF}"/>
              </a:ext>
            </a:extLst>
          </p:cNvPr>
          <p:cNvPicPr>
            <a:picLocks noChangeAspect="1"/>
          </p:cNvPicPr>
          <p:nvPr/>
        </p:nvPicPr>
        <p:blipFill rotWithShape="1">
          <a:blip r:embed="rId2"/>
          <a:srcRect t="609" r="1" b="506"/>
          <a:stretch/>
        </p:blipFill>
        <p:spPr>
          <a:xfrm>
            <a:off x="4441869" y="696150"/>
            <a:ext cx="4152000" cy="3695207"/>
          </a:xfrm>
          <a:prstGeom prst="rect">
            <a:avLst/>
          </a:prstGeom>
        </p:spPr>
      </p:pic>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5676" y="4766304"/>
            <a:ext cx="4505706" cy="342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443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A07E96-3969-4595-802D-25631B3C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EE850F-AE83-4C3F-A64D-8B67DEF33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44532"/>
            <a:ext cx="9386886" cy="5192848"/>
            <a:chOff x="-329674" y="-51881"/>
            <a:chExt cx="12515851" cy="6923798"/>
          </a:xfrm>
        </p:grpSpPr>
        <p:sp>
          <p:nvSpPr>
            <p:cNvPr id="14" name="Freeform 5">
              <a:extLst>
                <a:ext uri="{FF2B5EF4-FFF2-40B4-BE49-F238E27FC236}">
                  <a16:creationId xmlns:a16="http://schemas.microsoft.com/office/drawing/2014/main" id="{1BC9603D-FE04-4520-8E50-7C75B9CA2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0A0E3407-9CB8-45DA-9F2E-5B81388C1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091A4076-E94C-4E3A-BDAF-3D51C167CE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257CB374-17D4-4D8A-8F6A-D79BAE50E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6CAD8AE5-485A-40A6-9A10-B2D46F29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1A323CDF-8C44-4003-8C7E-56DA0652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588FAE68-2618-4A05-9619-5B0476CF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8BD498FC-EB33-41D8-844F-F8B658B14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2E631E6C-DAC5-4239-818A-AA7E4D372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9AF25E18-21FA-4C72-BFBA-6970C2299A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FEFCA527-806C-494B-B0FA-BC2DCBB8A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1348858B-E257-4F55-824B-A4E0E12B2D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28079F-5D7D-4C32-94FE-4746AABC90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936F7460-760A-4C69-B444-66970423A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046A42DA-07A5-4FC4-9A8E-E7803145E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EAD3D7E7-545F-40E9-9CDA-83D9F4E4BF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A82941B0-23C5-480D-8374-A5427FDF0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25E04FF-BCA7-48D1-B958-C35D3E94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A7E8EF9C-5522-451C-8CB5-0575E245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C7D119FF-606C-4006-A3CB-C83426DCA1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4208" y="2919851"/>
            <a:ext cx="4236590" cy="1328455"/>
            <a:chOff x="3258942" y="3893141"/>
            <a:chExt cx="5648782" cy="1771275"/>
          </a:xfrm>
        </p:grpSpPr>
        <p:sp>
          <p:nvSpPr>
            <p:cNvPr id="35" name="Isosceles Triangle 39">
              <a:extLst>
                <a:ext uri="{FF2B5EF4-FFF2-40B4-BE49-F238E27FC236}">
                  <a16:creationId xmlns:a16="http://schemas.microsoft.com/office/drawing/2014/main" id="{C910710A-4E31-4871-8A01-586AC5FC0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437FA2-C275-4241-AD89-34B44DE74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êu đề 1">
            <a:extLst>
              <a:ext uri="{FF2B5EF4-FFF2-40B4-BE49-F238E27FC236}">
                <a16:creationId xmlns:a16="http://schemas.microsoft.com/office/drawing/2014/main" id="{57DB1E4C-775B-46F2-A8F5-022782E94383}"/>
              </a:ext>
            </a:extLst>
          </p:cNvPr>
          <p:cNvSpPr>
            <a:spLocks noGrp="1"/>
          </p:cNvSpPr>
          <p:nvPr>
            <p:ph type="title"/>
          </p:nvPr>
        </p:nvSpPr>
        <p:spPr>
          <a:xfrm>
            <a:off x="2504919" y="3273121"/>
            <a:ext cx="4121302" cy="545811"/>
          </a:xfrm>
        </p:spPr>
        <p:txBody>
          <a:bodyPr vert="horz" lIns="91440" tIns="45720" rIns="91440" bIns="45720" rtlCol="0" anchor="b">
            <a:normAutofit fontScale="90000"/>
          </a:bodyPr>
          <a:lstStyle/>
          <a:p>
            <a:pPr algn="ctr" rtl="0">
              <a:lnSpc>
                <a:spcPct val="90000"/>
              </a:lnSpc>
              <a:spcBef>
                <a:spcPct val="0"/>
              </a:spcBef>
            </a:pPr>
            <a:r>
              <a:rPr lang="en-US" sz="3000" b="1" kern="1200" dirty="0">
                <a:solidFill>
                  <a:srgbClr val="FFFFFF"/>
                </a:solidFill>
              </a:rPr>
              <a:t>VIEW</a:t>
            </a:r>
            <a:br>
              <a:rPr lang="en-US" sz="3000" kern="1200" dirty="0">
                <a:solidFill>
                  <a:srgbClr val="FFFFFF"/>
                </a:solidFill>
                <a:latin typeface="+mj-lt"/>
              </a:rPr>
            </a:br>
            <a:r>
              <a:rPr lang="en-US" sz="3000" kern="1200" dirty="0" err="1">
                <a:solidFill>
                  <a:srgbClr val="FFFFFF"/>
                </a:solidFill>
                <a:latin typeface="+mj-lt"/>
              </a:rPr>
              <a:t>dựa</a:t>
            </a:r>
            <a:r>
              <a:rPr lang="en-US" sz="3000" kern="1200" dirty="0">
                <a:solidFill>
                  <a:srgbClr val="FFFFFF"/>
                </a:solidFill>
                <a:latin typeface="+mj-lt"/>
              </a:rPr>
              <a:t>  </a:t>
            </a:r>
            <a:r>
              <a:rPr lang="en-US" sz="3000" kern="1200" dirty="0" err="1">
                <a:solidFill>
                  <a:srgbClr val="FFFFFF"/>
                </a:solidFill>
                <a:latin typeface="+mj-lt"/>
              </a:rPr>
              <a:t>trên</a:t>
            </a:r>
            <a:r>
              <a:rPr lang="en-US" sz="3000" kern="1200" dirty="0">
                <a:solidFill>
                  <a:srgbClr val="FFFFFF"/>
                </a:solidFill>
                <a:latin typeface="+mj-lt"/>
              </a:rPr>
              <a:t> FXML </a:t>
            </a:r>
            <a:endParaRPr lang="en-US" sz="3000" b="1" kern="1200" dirty="0">
              <a:solidFill>
                <a:srgbClr val="FFFFFF"/>
              </a:solidFill>
              <a:latin typeface="+mj-lt"/>
              <a:ea typeface="+mj-ea"/>
              <a:cs typeface="+mj-cs"/>
            </a:endParaRPr>
          </a:p>
        </p:txBody>
      </p:sp>
      <p:sp>
        <p:nvSpPr>
          <p:cNvPr id="38" name="Rectangle 37">
            <a:extLst>
              <a:ext uri="{FF2B5EF4-FFF2-40B4-BE49-F238E27FC236}">
                <a16:creationId xmlns:a16="http://schemas.microsoft.com/office/drawing/2014/main" id="{BC72E954-3173-4229-93A2-B05A46E0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4206" y="882785"/>
            <a:ext cx="4236587" cy="196796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E58FAD92-B148-4C24-AFA4-8D0033E97E6F}"/>
              </a:ext>
            </a:extLst>
          </p:cNvPr>
          <p:cNvPicPr>
            <a:picLocks noChangeAspect="1"/>
          </p:cNvPicPr>
          <p:nvPr/>
        </p:nvPicPr>
        <p:blipFill>
          <a:blip r:embed="rId2"/>
          <a:stretch>
            <a:fillRect/>
          </a:stretch>
        </p:blipFill>
        <p:spPr>
          <a:xfrm>
            <a:off x="2202084" y="1011638"/>
            <a:ext cx="4739601" cy="1679567"/>
          </a:xfrm>
          <a:prstGeom prst="rect">
            <a:avLst/>
          </a:prstGeom>
          <a:ln w="12700">
            <a:noFill/>
          </a:ln>
        </p:spPr>
      </p:pic>
    </p:spTree>
    <p:extLst>
      <p:ext uri="{BB962C8B-B14F-4D97-AF65-F5344CB8AC3E}">
        <p14:creationId xmlns:p14="http://schemas.microsoft.com/office/powerpoint/2010/main" val="53659978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Trình chiếu Trên màn hình (16:9)</PresentationFormat>
  <Paragraphs>43</Paragraphs>
  <Slides>16</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16</vt:i4>
      </vt:variant>
    </vt:vector>
  </HeadingPairs>
  <TitlesOfParts>
    <vt:vector size="20" baseType="lpstr">
      <vt:lpstr>Arial</vt:lpstr>
      <vt:lpstr>Calibri</vt:lpstr>
      <vt:lpstr>Myriad Pro</vt:lpstr>
      <vt:lpstr>Office Theme</vt:lpstr>
      <vt:lpstr>MÔN HỌC:  LẬP TRÌNH JAVA</vt:lpstr>
      <vt:lpstr>BÁO CÁO  04-05-2019</vt:lpstr>
      <vt:lpstr>MVC LÀ GÌ?</vt:lpstr>
      <vt:lpstr>Bản trình bày PowerPoint</vt:lpstr>
      <vt:lpstr>Bản trình bày PowerPoint</vt:lpstr>
      <vt:lpstr>Bản trình bày PowerPoint</vt:lpstr>
      <vt:lpstr>Bản trình bày PowerPoint</vt:lpstr>
      <vt:lpstr>MODEL  GỒM CÓ   Account Book BookLending Categories Lending_Detail Staff Student</vt:lpstr>
      <vt:lpstr>VIEW dựa  trên FXML </vt:lpstr>
      <vt:lpstr>LoginFormUI (VIEW) được tạo nên từ FXML gồm các biến private  usr      - username passwd    - password  job     - job loginBtn  - login button clearBtn  – clear button regBtn    – register button</vt:lpstr>
      <vt:lpstr>VIEW</vt:lpstr>
      <vt:lpstr>Bản trình bày PowerPoint</vt:lpstr>
      <vt:lpstr>CHỨC NĂNG</vt:lpstr>
      <vt:lpstr>Bản trình bày PowerPoint</vt:lpstr>
      <vt:lpstr>MỘT SỐ CHỨC NĂNG KHÁC ĐANG TRONG GIAI ĐOẠN PHÁT TRIỂN:</vt:lpstr>
      <vt:lpstr>KẾT THÚC BUỔI BÁO CÁO HÔM NAY! CẢM ƠN THẦY CÙNG CÁC BẠN ĐÃ XEM!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Paul Phạm</cp:lastModifiedBy>
  <cp:revision>1</cp:revision>
  <dcterms:created xsi:type="dcterms:W3CDTF">2020-05-04T06:02:11Z</dcterms:created>
  <dcterms:modified xsi:type="dcterms:W3CDTF">2020-05-04T06:02:15Z</dcterms:modified>
</cp:coreProperties>
</file>