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1" r:id="rId3"/>
    <p:sldId id="274" r:id="rId4"/>
    <p:sldId id="264" r:id="rId5"/>
    <p:sldId id="308" r:id="rId6"/>
    <p:sldId id="295" r:id="rId7"/>
    <p:sldId id="270" r:id="rId8"/>
    <p:sldId id="309" r:id="rId9"/>
    <p:sldId id="296" r:id="rId10"/>
    <p:sldId id="311" r:id="rId11"/>
    <p:sldId id="298" r:id="rId12"/>
    <p:sldId id="299" r:id="rId13"/>
    <p:sldId id="300" r:id="rId14"/>
    <p:sldId id="301" r:id="rId15"/>
    <p:sldId id="302" r:id="rId16"/>
    <p:sldId id="304" r:id="rId17"/>
    <p:sldId id="303" r:id="rId18"/>
    <p:sldId id="305" r:id="rId19"/>
    <p:sldId id="284" r:id="rId20"/>
    <p:sldId id="306" r:id="rId21"/>
    <p:sldId id="307" r:id="rId22"/>
    <p:sldId id="279" r:id="rId23"/>
    <p:sldId id="286" r:id="rId24"/>
    <p:sldId id="310" r:id="rId25"/>
    <p:sldId id="282" r:id="rId26"/>
    <p:sldId id="294" r:id="rId27"/>
  </p:sldIdLst>
  <p:sldSz cx="9144000" cy="5143500" type="screen16x9"/>
  <p:notesSz cx="51435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58792" autoAdjust="0"/>
  </p:normalViewPr>
  <p:slideViewPr>
    <p:cSldViewPr>
      <p:cViewPr varScale="1">
        <p:scale>
          <a:sx n="86" d="100"/>
          <a:sy n="86" d="100"/>
        </p:scale>
        <p:origin x="84" y="354"/>
      </p:cViewPr>
      <p:guideLst>
        <p:guide orient="horz" pos="216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0503E-7F5E-4ABE-B869-34FDF885578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034A6-7E91-463E-97D9-B2CBF880F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5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6A69C64-0A0C-4D60-B614-E96069CBCE63}" type="datetimeFigureOut">
              <a:rPr lang="en-US"/>
              <a:t>6/21/2020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B8A622-3C6F-467E-89B7-A46C6F62231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6A69C64-0A0C-4D60-B614-E96069CBCE63}" type="datetimeFigureOut">
              <a:rPr lang="en-US"/>
              <a:t>6/21/2020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B8A622-3C6F-467E-89B7-A46C6F62231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154781"/>
            <a:ext cx="2057400" cy="329088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154781"/>
            <a:ext cx="6019800" cy="329088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6A69C64-0A0C-4D60-B614-E96069CBCE63}" type="datetimeFigureOut">
              <a:rPr lang="en-US"/>
              <a:t>6/21/2020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B8A622-3C6F-467E-89B7-A46C6F62231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33796" y="1203597"/>
            <a:ext cx="3481636" cy="180858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FREE</a:t>
            </a:r>
          </a:p>
          <a:p>
            <a:pPr lvl="0"/>
            <a:r>
              <a:rPr lang="en-US" altLang="ko-KR" dirty="0"/>
              <a:t>PPT</a:t>
            </a:r>
          </a:p>
          <a:p>
            <a:pPr lvl="0"/>
            <a:r>
              <a:rPr lang="en-US" altLang="ko-KR" dirty="0"/>
              <a:t>TEMPLATES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33796" y="3012181"/>
            <a:ext cx="3481636" cy="8557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</a:t>
            </a:r>
          </a:p>
          <a:p>
            <a:pPr lvl="0"/>
            <a:r>
              <a:rPr lang="en-US" altLang="ko-KR" dirty="0"/>
              <a:t>THE TITLE OF YOUR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560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E:\002-KIMS BUSINESS\007-02-Googleslidesppt\02-GSppt-Contents-Kim\20170215\02-abs\businessman-with-city-vew-p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35" y="339502"/>
            <a:ext cx="2105436" cy="437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66870" y="267494"/>
            <a:ext cx="6577129" cy="64807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50265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07854"/>
            <a:ext cx="9144000" cy="46424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79602"/>
            <a:ext cx="9144000" cy="2823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44000" cy="257175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152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7672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4876006"/>
            <a:ext cx="9144000" cy="28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12811" y="1243802"/>
            <a:ext cx="1714726" cy="16669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Frame 2"/>
          <p:cNvSpPr/>
          <p:nvPr userDrawn="1"/>
        </p:nvSpPr>
        <p:spPr>
          <a:xfrm>
            <a:off x="485315" y="1131590"/>
            <a:ext cx="1944216" cy="3384376"/>
          </a:xfrm>
          <a:prstGeom prst="frame">
            <a:avLst>
              <a:gd name="adj1" fmla="val 182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684518" y="1243802"/>
            <a:ext cx="1714726" cy="16669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Frame 14"/>
          <p:cNvSpPr/>
          <p:nvPr userDrawn="1"/>
        </p:nvSpPr>
        <p:spPr>
          <a:xfrm>
            <a:off x="2557022" y="1131590"/>
            <a:ext cx="1944216" cy="3384376"/>
          </a:xfrm>
          <a:prstGeom prst="frame">
            <a:avLst>
              <a:gd name="adj1" fmla="val 18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56225" y="1243802"/>
            <a:ext cx="1714726" cy="16669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Frame 16"/>
          <p:cNvSpPr/>
          <p:nvPr userDrawn="1"/>
        </p:nvSpPr>
        <p:spPr>
          <a:xfrm>
            <a:off x="4628729" y="1131590"/>
            <a:ext cx="1944216" cy="3384376"/>
          </a:xfrm>
          <a:prstGeom prst="frame">
            <a:avLst>
              <a:gd name="adj1" fmla="val 182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932" y="1243802"/>
            <a:ext cx="1714726" cy="16669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Frame 18"/>
          <p:cNvSpPr/>
          <p:nvPr userDrawn="1"/>
        </p:nvSpPr>
        <p:spPr>
          <a:xfrm>
            <a:off x="6700436" y="1131590"/>
            <a:ext cx="1944216" cy="3384376"/>
          </a:xfrm>
          <a:prstGeom prst="frame">
            <a:avLst>
              <a:gd name="adj1" fmla="val 18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6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6A69C64-0A0C-4D60-B614-E96069CBCE63}" type="datetimeFigureOut">
              <a:rPr lang="en-US"/>
              <a:t>6/21/2020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B8A622-3C6F-467E-89B7-A46C6F62231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6A69C64-0A0C-4D60-B614-E96069CBCE63}" type="datetimeFigureOut">
              <a:rPr lang="en-US"/>
              <a:t>6/21/2020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B8A622-3C6F-467E-89B7-A46C6F62231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6A69C64-0A0C-4D60-B614-E96069CBCE63}" type="datetimeFigureOut">
              <a:rPr lang="en-US"/>
              <a:t>6/21/2020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B8A622-3C6F-467E-89B7-A46C6F62231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6A69C64-0A0C-4D60-B614-E96069CBCE63}" type="datetimeFigureOut">
              <a:rPr lang="en-US"/>
              <a:t>6/21/2020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B8A622-3C6F-467E-89B7-A46C6F62231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6A69C64-0A0C-4D60-B614-E96069CBCE63}" type="datetimeFigureOut">
              <a:rPr lang="en-US"/>
              <a:t>6/21/2020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B8A622-3C6F-467E-89B7-A46C6F62231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6A69C64-0A0C-4D60-B614-E96069CBCE63}" type="datetimeFigureOut">
              <a:rPr lang="en-US"/>
              <a:t>6/21/2020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B8A622-3C6F-467E-89B7-A46C6F62231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6A69C64-0A0C-4D60-B614-E96069CBCE63}" type="datetimeFigureOut">
              <a:rPr lang="en-US"/>
              <a:t>6/21/2020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B8A622-3C6F-467E-89B7-A46C6F62231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6A69C64-0A0C-4D60-B614-E96069CBCE63}" type="datetimeFigureOut">
              <a:rPr lang="en-US"/>
              <a:t>6/21/2020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B8A622-3C6F-467E-89B7-A46C6F62231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just">
              <a:lnSpc>
                <a:spcPct val="150000"/>
              </a:lnSpc>
              <a:buFont typeface="Arial"/>
              <a:buNone/>
              <a:defRPr sz="1200">
                <a:solidFill>
                  <a:schemeClr val="accent4">
                    <a:lumMod val="75000"/>
                  </a:schemeClr>
                </a:solidFill>
                <a:latin typeface="Myriad Pro"/>
              </a:defRPr>
            </a:lvl1pPr>
          </a:lstStyle>
          <a:p>
            <a:pPr>
              <a:defRPr/>
            </a:pPr>
            <a:fld id="{C6A69C64-0A0C-4D60-B614-E96069CBCE63}" type="datetimeFigureOut">
              <a:rPr lang="en-US"/>
              <a:t>6/21/2020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just">
              <a:lnSpc>
                <a:spcPct val="150000"/>
              </a:lnSpc>
              <a:buFont typeface="Arial"/>
              <a:buNone/>
              <a:defRPr sz="1200">
                <a:solidFill>
                  <a:schemeClr val="accent4">
                    <a:lumMod val="75000"/>
                  </a:schemeClr>
                </a:solidFill>
                <a:latin typeface="Myriad Pro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just">
              <a:lnSpc>
                <a:spcPct val="150000"/>
              </a:lnSpc>
              <a:buFont typeface="Arial"/>
              <a:buNone/>
              <a:defRPr sz="1200">
                <a:solidFill>
                  <a:schemeClr val="accent4">
                    <a:lumMod val="75000"/>
                  </a:schemeClr>
                </a:solidFill>
                <a:latin typeface="Myriad Pro"/>
              </a:defRPr>
            </a:lvl1pPr>
          </a:lstStyle>
          <a:p>
            <a:pPr>
              <a:defRPr/>
            </a:pPr>
            <a:fld id="{D2B8A622-3C6F-467E-89B7-A46C6F622311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slow">
    <p:push dir="u"/>
  </p:transition>
  <p:txStyles>
    <p:titleStyle>
      <a:lvl1pPr marL="0" indent="0" algn="just" defTabSz="914400">
        <a:lnSpc>
          <a:spcPct val="150000"/>
        </a:lnSpc>
        <a:spcBef>
          <a:spcPts val="0"/>
        </a:spcBef>
        <a:buFont typeface="Arial"/>
        <a:buNone/>
        <a:defRPr sz="1200">
          <a:solidFill>
            <a:schemeClr val="accent4">
              <a:lumMod val="75000"/>
            </a:schemeClr>
          </a:solidFill>
          <a:latin typeface="Myriad Pro"/>
          <a:ea typeface="+mj-ea"/>
          <a:cs typeface="+mj-cs"/>
        </a:defRPr>
      </a:lvl1pPr>
    </p:titleStyle>
    <p:bodyStyle>
      <a:lvl1pPr marL="0" indent="0" algn="just" defTabSz="914400">
        <a:lnSpc>
          <a:spcPct val="150000"/>
        </a:lnSpc>
        <a:spcBef>
          <a:spcPts val="0"/>
        </a:spcBef>
        <a:buFont typeface="Arial"/>
        <a:buNone/>
        <a:defRPr sz="1200">
          <a:solidFill>
            <a:schemeClr val="accent4">
              <a:lumMod val="75000"/>
            </a:schemeClr>
          </a:solidFill>
          <a:latin typeface="Myriad Pro"/>
          <a:ea typeface="+mn-ea"/>
          <a:cs typeface="+mn-cs"/>
        </a:defRPr>
      </a:lvl1pPr>
      <a:lvl2pPr marL="457200" indent="0" algn="just" defTabSz="914400">
        <a:lnSpc>
          <a:spcPct val="150000"/>
        </a:lnSpc>
        <a:spcBef>
          <a:spcPts val="0"/>
        </a:spcBef>
        <a:buFont typeface="Arial"/>
        <a:buNone/>
        <a:defRPr sz="1200">
          <a:solidFill>
            <a:schemeClr val="accent4">
              <a:lumMod val="75000"/>
            </a:schemeClr>
          </a:solidFill>
          <a:latin typeface="Myriad Pro"/>
          <a:ea typeface="+mn-ea"/>
          <a:cs typeface="+mn-cs"/>
        </a:defRPr>
      </a:lvl2pPr>
      <a:lvl3pPr marL="914400" indent="0" algn="just" defTabSz="914400">
        <a:lnSpc>
          <a:spcPct val="150000"/>
        </a:lnSpc>
        <a:spcBef>
          <a:spcPts val="0"/>
        </a:spcBef>
        <a:buFont typeface="Arial"/>
        <a:buNone/>
        <a:defRPr sz="1200">
          <a:solidFill>
            <a:schemeClr val="accent4">
              <a:lumMod val="75000"/>
            </a:schemeClr>
          </a:solidFill>
          <a:latin typeface="Myriad Pro"/>
          <a:ea typeface="+mn-ea"/>
          <a:cs typeface="+mn-cs"/>
        </a:defRPr>
      </a:lvl3pPr>
      <a:lvl4pPr marL="1371600" indent="0" algn="just" defTabSz="914400">
        <a:lnSpc>
          <a:spcPct val="150000"/>
        </a:lnSpc>
        <a:spcBef>
          <a:spcPts val="0"/>
        </a:spcBef>
        <a:buFont typeface="Arial"/>
        <a:buNone/>
        <a:defRPr sz="1200">
          <a:solidFill>
            <a:schemeClr val="accent4">
              <a:lumMod val="75000"/>
            </a:schemeClr>
          </a:solidFill>
          <a:latin typeface="Myriad Pro"/>
          <a:ea typeface="+mn-ea"/>
          <a:cs typeface="+mn-cs"/>
        </a:defRPr>
      </a:lvl4pPr>
      <a:lvl5pPr marL="1828800" indent="0" algn="just" defTabSz="914400">
        <a:lnSpc>
          <a:spcPct val="150000"/>
        </a:lnSpc>
        <a:spcBef>
          <a:spcPts val="0"/>
        </a:spcBef>
        <a:buFont typeface="Arial"/>
        <a:buNone/>
        <a:defRPr sz="1200">
          <a:solidFill>
            <a:schemeClr val="accent4">
              <a:lumMod val="75000"/>
            </a:schemeClr>
          </a:solidFill>
          <a:latin typeface="Myriad Pro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/>
              <a:t>QUẢN LÝ </a:t>
            </a:r>
          </a:p>
          <a:p>
            <a:pPr lvl="0"/>
            <a:r>
              <a:rPr lang="en-US" altLang="ko-KR" dirty="0"/>
              <a:t>TH</a:t>
            </a:r>
            <a:r>
              <a:rPr lang="vi-VN" altLang="ko-KR" dirty="0"/>
              <a:t>Ư</a:t>
            </a:r>
            <a:r>
              <a:rPr lang="en-US" altLang="ko-KR" dirty="0"/>
              <a:t> VIỆN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 err="1"/>
              <a:t>Báo</a:t>
            </a:r>
            <a:r>
              <a:rPr lang="en-US" altLang="ko-KR" b="1" dirty="0"/>
              <a:t> </a:t>
            </a:r>
            <a:r>
              <a:rPr lang="en-US" altLang="ko-KR" b="1" dirty="0" err="1"/>
              <a:t>cáo</a:t>
            </a:r>
            <a:r>
              <a:rPr lang="en-US" altLang="ko-KR" b="1" dirty="0"/>
              <a:t> </a:t>
            </a:r>
            <a:r>
              <a:rPr lang="en-US" altLang="ko-KR" b="1" dirty="0" err="1"/>
              <a:t>đồ</a:t>
            </a:r>
            <a:r>
              <a:rPr lang="en-US" altLang="ko-KR" b="1" dirty="0"/>
              <a:t> </a:t>
            </a:r>
            <a:r>
              <a:rPr lang="en-US" altLang="ko-KR" b="1" dirty="0" err="1"/>
              <a:t>án</a:t>
            </a:r>
            <a:r>
              <a:rPr lang="en-US" altLang="ko-KR" b="1" dirty="0"/>
              <a:t> </a:t>
            </a:r>
            <a:r>
              <a:rPr lang="en-US" altLang="ko-KR" b="1" dirty="0" err="1"/>
              <a:t>môn</a:t>
            </a:r>
            <a:r>
              <a:rPr lang="en-US" altLang="ko-KR" b="1" dirty="0"/>
              <a:t> </a:t>
            </a:r>
            <a:br>
              <a:rPr lang="en-US" altLang="ko-KR" b="1" dirty="0"/>
            </a:br>
            <a:r>
              <a:rPr lang="en-US" altLang="ko-KR" b="1" dirty="0" err="1"/>
              <a:t>Lập</a:t>
            </a:r>
            <a:r>
              <a:rPr lang="en-US" altLang="ko-KR" b="1" dirty="0"/>
              <a:t> </a:t>
            </a:r>
            <a:r>
              <a:rPr lang="en-US" altLang="ko-KR" b="1" dirty="0" err="1"/>
              <a:t>trình</a:t>
            </a:r>
            <a:r>
              <a:rPr lang="en-US" altLang="ko-KR" b="1" dirty="0"/>
              <a:t> Java – </a:t>
            </a:r>
            <a:r>
              <a:rPr lang="en-US" altLang="ko-KR" b="1" dirty="0" err="1"/>
              <a:t>nhóm</a:t>
            </a:r>
            <a:r>
              <a:rPr lang="en-US" altLang="ko-KR" b="1" dirty="0"/>
              <a:t> 02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68808" y="4545619"/>
            <a:ext cx="2206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XIN CHÀO THẦY Ạ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33796" y="828318"/>
            <a:ext cx="3481636" cy="3481636"/>
            <a:chOff x="2267744" y="1052736"/>
            <a:chExt cx="4122204" cy="4122204"/>
          </a:xfrm>
        </p:grpSpPr>
        <p:sp>
          <p:nvSpPr>
            <p:cNvPr id="7" name="Oval 6"/>
            <p:cNvSpPr/>
            <p:nvPr/>
          </p:nvSpPr>
          <p:spPr>
            <a:xfrm>
              <a:off x="2267744" y="1052736"/>
              <a:ext cx="4122204" cy="412220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343944" y="1128936"/>
              <a:ext cx="3969804" cy="396980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5">
            <a:extLst>
              <a:ext uri="{FF2B5EF4-FFF2-40B4-BE49-F238E27FC236}">
                <a16:creationId xmlns:a16="http://schemas.microsoft.com/office/drawing/2014/main" id="{3F482819-FB2D-4DA7-9B54-4D6D22939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174"/>
            <a:ext cx="9144000" cy="4399152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78BED2A7-30EC-4845-BC37-B3826660F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698" y="1635646"/>
            <a:ext cx="1276350" cy="22860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559AC1A3-E4E7-4A9B-95A4-4FC2A90F2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324" y="1635646"/>
            <a:ext cx="1600200" cy="22860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49B88F6B-3D0D-4025-9642-47866F2F6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5173" y="2542936"/>
            <a:ext cx="1285875" cy="209550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60AE6AE6-1ADE-453F-900A-D60BA5E281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2324" y="2514361"/>
            <a:ext cx="1323975" cy="238125"/>
          </a:xfrm>
          <a:prstGeom prst="rect">
            <a:avLst/>
          </a:prstGeom>
        </p:spPr>
      </p:pic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84E44D8F-1A2E-4748-BB71-26A75EC17349}"/>
              </a:ext>
            </a:extLst>
          </p:cNvPr>
          <p:cNvSpPr/>
          <p:nvPr/>
        </p:nvSpPr>
        <p:spPr>
          <a:xfrm>
            <a:off x="2356022" y="1266011"/>
            <a:ext cx="1804175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15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Form</a:t>
            </a:r>
            <a:endParaRPr lang="vi-VN" sz="15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D9FF799E-457D-4E83-80C5-966EB49323A6}"/>
              </a:ext>
            </a:extLst>
          </p:cNvPr>
          <p:cNvSpPr/>
          <p:nvPr/>
        </p:nvSpPr>
        <p:spPr>
          <a:xfrm>
            <a:off x="2348716" y="2191196"/>
            <a:ext cx="1804175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15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DAO</a:t>
            </a: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6CA03E21-6074-4734-A6BC-B93533787F2E}"/>
              </a:ext>
            </a:extLst>
          </p:cNvPr>
          <p:cNvSpPr/>
          <p:nvPr/>
        </p:nvSpPr>
        <p:spPr>
          <a:xfrm>
            <a:off x="4682223" y="2191195"/>
            <a:ext cx="1804175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15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Entity</a:t>
            </a:r>
            <a:endParaRPr lang="vi-VN" sz="15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4DD58D86-CB91-466A-A97F-4984F1B7BF37}"/>
              </a:ext>
            </a:extLst>
          </p:cNvPr>
          <p:cNvSpPr/>
          <p:nvPr/>
        </p:nvSpPr>
        <p:spPr>
          <a:xfrm>
            <a:off x="4661573" y="1266011"/>
            <a:ext cx="1804175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15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Controller</a:t>
            </a:r>
            <a:endParaRPr lang="vi-VN" sz="15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5" name="Hình ảnh 14">
            <a:extLst>
              <a:ext uri="{FF2B5EF4-FFF2-40B4-BE49-F238E27FC236}">
                <a16:creationId xmlns:a16="http://schemas.microsoft.com/office/drawing/2014/main" id="{B0977C5D-36A7-41C3-888B-F9B56DDABA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1861" y="0"/>
            <a:ext cx="4880278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39E6643C-AD52-4284-AF8B-3C33F2DDDD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1150" y="528637"/>
            <a:ext cx="5981700" cy="4086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E27E6147-38F3-4F90-A53B-069610943F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036" y="0"/>
            <a:ext cx="8483928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64CE7254-35B0-477C-A65B-EE5973331F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5444" y="0"/>
            <a:ext cx="8233111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3BE2F348-D38B-498D-8720-60CC6E257B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90391" y="0"/>
            <a:ext cx="5963217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Hình ảnh 19">
            <a:extLst>
              <a:ext uri="{FF2B5EF4-FFF2-40B4-BE49-F238E27FC236}">
                <a16:creationId xmlns:a16="http://schemas.microsoft.com/office/drawing/2014/main" id="{3DAB476B-42D0-4126-8F29-A12E3B9E3B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6194" y="0"/>
            <a:ext cx="8151612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4549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82CCB5A7-B8CE-4D2A-BF39-7F5F1107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551"/>
            <a:ext cx="9144000" cy="4246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794470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>
            <a:extLst>
              <a:ext uri="{FF2B5EF4-FFF2-40B4-BE49-F238E27FC236}">
                <a16:creationId xmlns:a16="http://schemas.microsoft.com/office/drawing/2014/main" id="{F739E8BA-9096-40B0-B740-F4396F79E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3964"/>
            <a:ext cx="9144000" cy="3755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218673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>
            <a:extLst>
              <a:ext uri="{FF2B5EF4-FFF2-40B4-BE49-F238E27FC236}">
                <a16:creationId xmlns:a16="http://schemas.microsoft.com/office/drawing/2014/main" id="{2D27E98C-C01A-40A8-994B-A7867C7FB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288"/>
            <a:ext cx="9144000" cy="4442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691725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>
            <a:extLst>
              <a:ext uri="{FF2B5EF4-FFF2-40B4-BE49-F238E27FC236}">
                <a16:creationId xmlns:a16="http://schemas.microsoft.com/office/drawing/2014/main" id="{12474AE9-1099-4CC4-87D2-352EC01EF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770"/>
            <a:ext cx="9144000" cy="3613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396846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80F31A19-76D9-46B6-994F-57AC6F760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CBCB566B-7626-4188-BB6B-5E0FC4406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5337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>
            <a:extLst>
              <a:ext uri="{FF2B5EF4-FFF2-40B4-BE49-F238E27FC236}">
                <a16:creationId xmlns:a16="http://schemas.microsoft.com/office/drawing/2014/main" id="{FF2422A4-E47A-431B-9303-4AEFC6EDE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5902CEFD-0A5A-4AEE-ACFD-3C4305206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8" y="2510"/>
            <a:ext cx="9144000" cy="5140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2696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0D40F8AF-91FC-4540-B545-64D9690FD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3628"/>
            <a:ext cx="9144000" cy="3976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981177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9381F745-0CA4-4F8E-82D1-35F790879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121"/>
            <a:ext cx="9144000" cy="3983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055342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11560" y="1707654"/>
            <a:ext cx="7772400" cy="1125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just" defTabSz="914400">
              <a:lnSpc>
                <a:spcPct val="150000"/>
              </a:lnSpc>
              <a:spcBef>
                <a:spcPts val="0"/>
              </a:spcBef>
              <a:buFont typeface="Arial"/>
              <a:buNone/>
              <a:defRPr sz="1200">
                <a:solidFill>
                  <a:schemeClr val="accent4">
                    <a:lumMod val="75000"/>
                  </a:schemeClr>
                </a:solidFill>
                <a:latin typeface="Myriad Pro"/>
                <a:ea typeface="+mj-ea"/>
                <a:cs typeface="+mj-cs"/>
              </a:defRPr>
            </a:lvl1pPr>
          </a:lstStyle>
          <a:p>
            <a:pPr algn="ctr"/>
            <a:r>
              <a:rPr lang="en-US" sz="3200" spc="300" dirty="0"/>
              <a:t>THIẾT KẾ DATABASE</a:t>
            </a:r>
          </a:p>
        </p:txBody>
      </p:sp>
    </p:spTree>
    <p:extLst>
      <p:ext uri="{BB962C8B-B14F-4D97-AF65-F5344CB8AC3E}">
        <p14:creationId xmlns:p14="http://schemas.microsoft.com/office/powerpoint/2010/main" val="265003416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12635" y="1105645"/>
            <a:ext cx="581569" cy="5726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490364" y="1105645"/>
            <a:ext cx="5138704" cy="601968"/>
            <a:chOff x="1795588" y="1688594"/>
            <a:chExt cx="6408712" cy="707911"/>
          </a:xfrm>
          <a:solidFill>
            <a:schemeClr val="bg1"/>
          </a:solidFill>
        </p:grpSpPr>
        <p:sp>
          <p:nvSpPr>
            <p:cNvPr id="6" name="Rounded Rectangle 5"/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name="adj" fmla="val 10715"/>
              </a:avLst>
            </a:prstGeom>
            <a:grp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ounded Rectangle 16"/>
            <p:cNvSpPr/>
            <p:nvPr/>
          </p:nvSpPr>
          <p:spPr>
            <a:xfrm>
              <a:off x="7719981" y="1688594"/>
              <a:ext cx="484317" cy="600916"/>
            </a:xfrm>
            <a:custGeom>
              <a:avLst/>
              <a:gdLst/>
              <a:ahLst/>
              <a:cxnLst/>
              <a:rect l="l" t="t" r="r" b="b"/>
              <a:pathLst>
                <a:path w="484317" h="697391">
                  <a:moveTo>
                    <a:pt x="0" y="0"/>
                  </a:moveTo>
                  <a:lnTo>
                    <a:pt x="396286" y="0"/>
                  </a:lnTo>
                  <a:cubicBezTo>
                    <a:pt x="444904" y="0"/>
                    <a:pt x="484317" y="39413"/>
                    <a:pt x="484317" y="88031"/>
                  </a:cubicBezTo>
                  <a:lnTo>
                    <a:pt x="484317" y="697391"/>
                  </a:lnTo>
                  <a:close/>
                </a:path>
              </a:pathLst>
            </a:cu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6362" y="1161147"/>
            <a:ext cx="5941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87577" y="1158810"/>
            <a:ext cx="4752528" cy="509023"/>
            <a:chOff x="2175371" y="1762964"/>
            <a:chExt cx="5040560" cy="590745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175371" y="1762964"/>
              <a:ext cx="5040560" cy="35719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MÔN HỌC LẬP TRÌNH JAVA</a:t>
              </a:r>
            </a:p>
          </p:txBody>
        </p:sp>
        <p:sp>
          <p:nvSpPr>
            <p:cNvPr id="11" name="TextBox 12"/>
            <p:cNvSpPr txBox="1"/>
            <p:nvPr/>
          </p:nvSpPr>
          <p:spPr bwMode="auto">
            <a:xfrm>
              <a:off x="2175371" y="2032239"/>
              <a:ext cx="5040560" cy="32147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Nhóm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02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lý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thuyết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thứ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2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thực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hành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thứ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4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altLang="ko-KR" dirty="0">
                <a:solidFill>
                  <a:srgbClr val="E46C0A"/>
                </a:solidFill>
                <a:latin typeface="Arial" pitchFamily="34" charset="0"/>
                <a:cs typeface="Arial" pitchFamily="34" charset="0"/>
              </a:rPr>
              <a:t>CÁC THÀNH VIÊN BAO GỒM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12635" y="1878848"/>
            <a:ext cx="581569" cy="5726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490364" y="1878848"/>
            <a:ext cx="5138704" cy="601968"/>
            <a:chOff x="1795588" y="1688594"/>
            <a:chExt cx="6408712" cy="707911"/>
          </a:xfrm>
          <a:solidFill>
            <a:schemeClr val="bg1"/>
          </a:solidFill>
        </p:grpSpPr>
        <p:sp>
          <p:nvSpPr>
            <p:cNvPr id="22" name="Rounded Rectangle 21"/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name="adj" fmla="val 10715"/>
              </a:avLst>
            </a:prstGeom>
            <a:grpFill/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Rounded Rectangle 16"/>
            <p:cNvSpPr/>
            <p:nvPr/>
          </p:nvSpPr>
          <p:spPr>
            <a:xfrm>
              <a:off x="7719981" y="1688594"/>
              <a:ext cx="484317" cy="600916"/>
            </a:xfrm>
            <a:custGeom>
              <a:avLst/>
              <a:gdLst/>
              <a:ahLst/>
              <a:cxnLst/>
              <a:rect l="l" t="t" r="r" b="b"/>
              <a:pathLst>
                <a:path w="484317" h="697391">
                  <a:moveTo>
                    <a:pt x="0" y="0"/>
                  </a:moveTo>
                  <a:lnTo>
                    <a:pt x="396286" y="0"/>
                  </a:lnTo>
                  <a:cubicBezTo>
                    <a:pt x="444904" y="0"/>
                    <a:pt x="484317" y="39413"/>
                    <a:pt x="484317" y="88031"/>
                  </a:cubicBezTo>
                  <a:lnTo>
                    <a:pt x="484317" y="697391"/>
                  </a:lnTo>
                  <a:close/>
                </a:path>
              </a:pathLst>
            </a:cu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706362" y="1934350"/>
            <a:ext cx="5941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587577" y="1932013"/>
            <a:ext cx="4752528" cy="509023"/>
            <a:chOff x="2175371" y="1762964"/>
            <a:chExt cx="5040560" cy="590745"/>
          </a:xfrm>
        </p:grpSpPr>
        <p:sp>
          <p:nvSpPr>
            <p:cNvPr id="26" name="TextBox 10"/>
            <p:cNvSpPr txBox="1"/>
            <p:nvPr/>
          </p:nvSpPr>
          <p:spPr bwMode="auto">
            <a:xfrm>
              <a:off x="2175371" y="1762964"/>
              <a:ext cx="5040560" cy="35719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Nguyễn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Thành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Huy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12"/>
            <p:cNvSpPr txBox="1"/>
            <p:nvPr/>
          </p:nvSpPr>
          <p:spPr bwMode="auto">
            <a:xfrm>
              <a:off x="2175371" y="2032239"/>
              <a:ext cx="5040560" cy="32147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Cố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vấn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môn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học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2712635" y="2652051"/>
            <a:ext cx="581569" cy="572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490364" y="2652051"/>
            <a:ext cx="5138704" cy="601968"/>
            <a:chOff x="1795588" y="1688594"/>
            <a:chExt cx="6408712" cy="707911"/>
          </a:xfrm>
          <a:solidFill>
            <a:schemeClr val="bg1"/>
          </a:solidFill>
        </p:grpSpPr>
        <p:sp>
          <p:nvSpPr>
            <p:cNvPr id="30" name="Rounded Rectangle 29"/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name="adj" fmla="val 10715"/>
              </a:avLst>
            </a:prstGeom>
            <a:solidFill>
              <a:schemeClr val="accent4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Rounded Rectangle 16"/>
            <p:cNvSpPr/>
            <p:nvPr/>
          </p:nvSpPr>
          <p:spPr>
            <a:xfrm>
              <a:off x="7719981" y="1688594"/>
              <a:ext cx="484317" cy="600916"/>
            </a:xfrm>
            <a:custGeom>
              <a:avLst/>
              <a:gdLst/>
              <a:ahLst/>
              <a:cxnLst/>
              <a:rect l="l" t="t" r="r" b="b"/>
              <a:pathLst>
                <a:path w="484317" h="697391">
                  <a:moveTo>
                    <a:pt x="0" y="0"/>
                  </a:moveTo>
                  <a:lnTo>
                    <a:pt x="396286" y="0"/>
                  </a:lnTo>
                  <a:cubicBezTo>
                    <a:pt x="444904" y="0"/>
                    <a:pt x="484317" y="39413"/>
                    <a:pt x="484317" y="88031"/>
                  </a:cubicBezTo>
                  <a:lnTo>
                    <a:pt x="484317" y="697391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706362" y="2707553"/>
            <a:ext cx="5941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587577" y="2705216"/>
            <a:ext cx="4752528" cy="509024"/>
            <a:chOff x="2175371" y="1762963"/>
            <a:chExt cx="5040560" cy="590746"/>
          </a:xfrm>
        </p:grpSpPr>
        <p:sp>
          <p:nvSpPr>
            <p:cNvPr id="34" name="TextBox 10"/>
            <p:cNvSpPr txBox="1"/>
            <p:nvPr/>
          </p:nvSpPr>
          <p:spPr bwMode="auto">
            <a:xfrm>
              <a:off x="2175371" y="1762963"/>
              <a:ext cx="5040560" cy="357189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Nguyễn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Anh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Quân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12"/>
            <p:cNvSpPr txBox="1"/>
            <p:nvPr/>
          </p:nvSpPr>
          <p:spPr bwMode="auto">
            <a:xfrm>
              <a:off x="2175371" y="2032239"/>
              <a:ext cx="5040560" cy="32147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3118410353 –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nhóm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tr</a:t>
              </a:r>
              <a:r>
                <a:rPr lang="vi-VN" altLang="ko-KR" sz="1200" dirty="0" err="1">
                  <a:solidFill>
                    <a:schemeClr val="bg1"/>
                  </a:solidFill>
                  <a:cs typeface="Arial" pitchFamily="34" charset="0"/>
                </a:rPr>
                <a:t>ưởng</a:t>
              </a:r>
              <a:r>
                <a:rPr lang="vi-VN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vi-VN" altLang="ko-KR" sz="1200" dirty="0" err="1">
                  <a:solidFill>
                    <a:schemeClr val="bg1"/>
                  </a:solidFill>
                  <a:cs typeface="Arial" pitchFamily="34" charset="0"/>
                </a:rPr>
                <a:t>dẫn</a:t>
              </a:r>
              <a:r>
                <a:rPr lang="vi-VN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bg1"/>
                  </a:solidFill>
                  <a:cs typeface="Arial" pitchFamily="34" charset="0"/>
                </a:rPr>
                <a:t>dắt</a:t>
              </a:r>
              <a:r>
                <a:rPr lang="vi-VN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vi-VN" altLang="ko-KR" sz="1200" dirty="0" err="1">
                  <a:solidFill>
                    <a:schemeClr val="bg1"/>
                  </a:solidFill>
                  <a:cs typeface="Arial" pitchFamily="34" charset="0"/>
                </a:rPr>
                <a:t>nhóm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2712635" y="3425254"/>
            <a:ext cx="581569" cy="572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490364" y="3425254"/>
            <a:ext cx="5138704" cy="601968"/>
            <a:chOff x="1795588" y="1688594"/>
            <a:chExt cx="6408712" cy="707911"/>
          </a:xfrm>
          <a:solidFill>
            <a:schemeClr val="bg1"/>
          </a:solidFill>
        </p:grpSpPr>
        <p:sp>
          <p:nvSpPr>
            <p:cNvPr id="38" name="Rounded Rectangle 37"/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name="adj" fmla="val 10715"/>
              </a:avLst>
            </a:prstGeom>
            <a:solidFill>
              <a:schemeClr val="accent5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Rounded Rectangle 16"/>
            <p:cNvSpPr/>
            <p:nvPr/>
          </p:nvSpPr>
          <p:spPr>
            <a:xfrm>
              <a:off x="7719981" y="1688594"/>
              <a:ext cx="484317" cy="600916"/>
            </a:xfrm>
            <a:custGeom>
              <a:avLst/>
              <a:gdLst/>
              <a:ahLst/>
              <a:cxnLst/>
              <a:rect l="l" t="t" r="r" b="b"/>
              <a:pathLst>
                <a:path w="484317" h="697391">
                  <a:moveTo>
                    <a:pt x="0" y="0"/>
                  </a:moveTo>
                  <a:lnTo>
                    <a:pt x="396286" y="0"/>
                  </a:lnTo>
                  <a:cubicBezTo>
                    <a:pt x="444904" y="0"/>
                    <a:pt x="484317" y="39413"/>
                    <a:pt x="484317" y="88031"/>
                  </a:cubicBezTo>
                  <a:lnTo>
                    <a:pt x="484317" y="697391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706362" y="3480756"/>
            <a:ext cx="5941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587577" y="3478419"/>
            <a:ext cx="4752528" cy="509023"/>
            <a:chOff x="2175371" y="1762964"/>
            <a:chExt cx="5040560" cy="590745"/>
          </a:xfrm>
        </p:grpSpPr>
        <p:sp>
          <p:nvSpPr>
            <p:cNvPr id="42" name="TextBox 10"/>
            <p:cNvSpPr txBox="1"/>
            <p:nvPr/>
          </p:nvSpPr>
          <p:spPr bwMode="auto">
            <a:xfrm>
              <a:off x="2175371" y="1762964"/>
              <a:ext cx="5040560" cy="35719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Phạm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Văn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Lợi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12"/>
            <p:cNvSpPr txBox="1"/>
            <p:nvPr/>
          </p:nvSpPr>
          <p:spPr bwMode="auto">
            <a:xfrm>
              <a:off x="2175371" y="2032239"/>
              <a:ext cx="5040560" cy="32147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3118410256 – ng</a:t>
              </a:r>
              <a:r>
                <a:rPr lang="vi-VN" altLang="ko-KR" sz="1200" dirty="0">
                  <a:solidFill>
                    <a:schemeClr val="bg1"/>
                  </a:solidFill>
                  <a:cs typeface="Arial" pitchFamily="34" charset="0"/>
                </a:rPr>
                <a:t>ư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ời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kiêm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phát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triển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phần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mềm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635" y="4198458"/>
            <a:ext cx="581569" cy="572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490364" y="4198458"/>
            <a:ext cx="5138704" cy="601968"/>
            <a:chOff x="1795588" y="1688594"/>
            <a:chExt cx="6408712" cy="707911"/>
          </a:xfrm>
          <a:solidFill>
            <a:schemeClr val="bg1"/>
          </a:solidFill>
        </p:grpSpPr>
        <p:sp>
          <p:nvSpPr>
            <p:cNvPr id="46" name="Rounded Rectangle 45"/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name="adj" fmla="val 10715"/>
              </a:avLst>
            </a:prstGeom>
            <a:solidFill>
              <a:schemeClr val="accent6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Rounded Rectangle 16"/>
            <p:cNvSpPr/>
            <p:nvPr/>
          </p:nvSpPr>
          <p:spPr>
            <a:xfrm>
              <a:off x="7719981" y="1688594"/>
              <a:ext cx="484317" cy="600916"/>
            </a:xfrm>
            <a:custGeom>
              <a:avLst/>
              <a:gdLst/>
              <a:ahLst/>
              <a:cxnLst/>
              <a:rect l="l" t="t" r="r" b="b"/>
              <a:pathLst>
                <a:path w="484317" h="697391">
                  <a:moveTo>
                    <a:pt x="0" y="0"/>
                  </a:moveTo>
                  <a:lnTo>
                    <a:pt x="396286" y="0"/>
                  </a:lnTo>
                  <a:cubicBezTo>
                    <a:pt x="444904" y="0"/>
                    <a:pt x="484317" y="39413"/>
                    <a:pt x="484317" y="88031"/>
                  </a:cubicBezTo>
                  <a:lnTo>
                    <a:pt x="484317" y="697391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706362" y="4253960"/>
            <a:ext cx="5941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6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587577" y="4251623"/>
            <a:ext cx="4752528" cy="509023"/>
            <a:chOff x="2175371" y="1762964"/>
            <a:chExt cx="5040560" cy="590745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175371" y="1762964"/>
              <a:ext cx="5040560" cy="35719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Phạm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Công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Lập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175371" y="2032239"/>
              <a:ext cx="5040560" cy="32147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3118410222 –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thiết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kế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giao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diện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phần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mềm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D398AAE1-4DCE-4A30-B771-075374EEA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68" y="0"/>
            <a:ext cx="7702664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174209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D2892472-F2E8-41F5-AE12-B60347702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724025"/>
            <a:ext cx="7600950" cy="1695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D891BC43-5405-43D8-B123-821C93AF1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1557337"/>
            <a:ext cx="6324600" cy="2028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96E24A41-657C-4073-A31B-12B21D33D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275" y="1671637"/>
            <a:ext cx="6267450" cy="180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EE94CB0F-05D9-4E58-8398-0830E1E76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3512" y="1452562"/>
            <a:ext cx="6276975" cy="2238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22FFBB57-0C9A-48C8-ABD0-5E2955777D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325" y="1690687"/>
            <a:ext cx="6229350" cy="1762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9AD7B5AC-7C34-47AF-95DE-FC1FF1AE79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3987" y="1795462"/>
            <a:ext cx="6296025" cy="1552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CA1EBC7A-D795-459A-A5E5-184265F169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0175" y="1662112"/>
            <a:ext cx="6343650" cy="1819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4F441AB4-CC23-4AD3-84AA-39099FDD48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9225" y="1804987"/>
            <a:ext cx="6305550" cy="1533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2BAAFB1C-EC0B-4AE1-B4FF-87F9264616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38275" y="1447800"/>
            <a:ext cx="6267450" cy="2247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C44CBE9E-3B7D-41B8-94B8-A3ADE59012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09700" y="1633537"/>
            <a:ext cx="6324600" cy="1876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3252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36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9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algn="ctr"/>
            <a:r>
              <a:rPr lang="en-US" spc="300" dirty="0"/>
              <a:t>CHỨC NĂNG</a:t>
            </a:r>
          </a:p>
        </p:txBody>
      </p:sp>
    </p:spTree>
    <p:extLst>
      <p:ext uri="{BB962C8B-B14F-4D97-AF65-F5344CB8AC3E}">
        <p14:creationId xmlns:p14="http://schemas.microsoft.com/office/powerpoint/2010/main" val="23439218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B9D1A840-B9CE-44DA-B52B-0B5726CD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216" y="482600"/>
            <a:ext cx="4681567" cy="41782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9226447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6FEB07D8-9856-42D1-BD49-75029305EA61}"/>
              </a:ext>
            </a:extLst>
          </p:cNvPr>
          <p:cNvSpPr/>
          <p:nvPr/>
        </p:nvSpPr>
        <p:spPr>
          <a:xfrm>
            <a:off x="2356022" y="1266011"/>
            <a:ext cx="1804175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15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Form</a:t>
            </a:r>
            <a:endParaRPr lang="vi-VN" sz="15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C091CDE3-87C8-442B-8A5F-4375706A9DCB}"/>
              </a:ext>
            </a:extLst>
          </p:cNvPr>
          <p:cNvSpPr/>
          <p:nvPr/>
        </p:nvSpPr>
        <p:spPr>
          <a:xfrm>
            <a:off x="2348716" y="2191196"/>
            <a:ext cx="1804175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15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DAO</a:t>
            </a: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AF869FED-D83A-4A28-9D51-CEBC357EEF22}"/>
              </a:ext>
            </a:extLst>
          </p:cNvPr>
          <p:cNvSpPr/>
          <p:nvPr/>
        </p:nvSpPr>
        <p:spPr>
          <a:xfrm>
            <a:off x="4682223" y="2191195"/>
            <a:ext cx="1804175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15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Entity</a:t>
            </a:r>
            <a:endParaRPr lang="vi-VN" sz="15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07350221-3EC8-4055-A677-BE9A58DDA168}"/>
              </a:ext>
            </a:extLst>
          </p:cNvPr>
          <p:cNvSpPr/>
          <p:nvPr/>
        </p:nvSpPr>
        <p:spPr>
          <a:xfrm>
            <a:off x="4661573" y="1266011"/>
            <a:ext cx="1804175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15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Controller</a:t>
            </a:r>
            <a:endParaRPr lang="vi-VN" sz="15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3333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1"/>
            <a:ext cx="8229600" cy="857250"/>
          </a:xfrm>
        </p:spPr>
        <p:txBody>
          <a:bodyPr>
            <a:normAutofit/>
          </a:bodyPr>
          <a:lstStyle/>
          <a:p>
            <a:r>
              <a:rPr lang="en-US" sz="1600" b="1" dirty="0"/>
              <a:t>MỘT SỐ CHỨC NĂNG KHÁC ĐANG TRONG GIAI ĐOẠN PHÁT TRIỂN:</a:t>
            </a: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435149"/>
              </p:ext>
            </p:extLst>
          </p:nvPr>
        </p:nvGraphicFramePr>
        <p:xfrm>
          <a:off x="539552" y="771550"/>
          <a:ext cx="8136904" cy="3588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3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3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latin typeface="Myriad Pro" pitchFamily="34" charset="0"/>
                          <a:cs typeface="Arial" panose="020B0604020202020204" pitchFamily="34" charset="0"/>
                        </a:rPr>
                        <a:t>STT</a:t>
                      </a:r>
                    </a:p>
                  </a:txBody>
                  <a:tcPr marL="99855" marR="99855" marT="49927" marB="499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latin typeface="Myriad Pro" pitchFamily="34" charset="0"/>
                          <a:cs typeface="Arial" panose="020B0604020202020204" pitchFamily="34" charset="0"/>
                        </a:rPr>
                        <a:t>CHỨC NĂNG</a:t>
                      </a: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9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latin typeface="Myriad Pro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2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latin typeface="Myriad Pro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2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latin typeface="Myriad Pro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latin typeface="Myriad Pro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2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latin typeface="Myriad Pro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2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latin typeface="Myriad Pro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9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latin typeface="Myriad Pro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Myriad Pro" pitchFamily="34" charset="0"/>
                        <a:cs typeface="Arial" panose="020B0604020202020204" pitchFamily="34" charset="0"/>
                      </a:endParaRPr>
                    </a:p>
                  </a:txBody>
                  <a:tcPr marL="99855" marR="99855" marT="49927" marB="499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44335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1677DE1-3AA4-4DEF-9B91-986D6C130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27E76-C885-46A9-B0EE-5D89E9301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ED93F6-E5ED-425C-B76D-1E0CFC63E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56565"/>
            <a:ext cx="9036544" cy="3069979"/>
            <a:chOff x="1" y="2075420"/>
            <a:chExt cx="12048729" cy="409330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3005E1-064D-41AC-97A9-EC6D02120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D457E8-ED3B-498D-8786-AC15A7054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B159505-1A20-4017-B7B3-AC2F37D24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4">
              <a:extLst>
                <a:ext uri="{FF2B5EF4-FFF2-40B4-BE49-F238E27FC236}">
                  <a16:creationId xmlns:a16="http://schemas.microsoft.com/office/drawing/2014/main" id="{3FD5B35B-3A5B-4161-8834-3D7A9BBE5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15">
              <a:extLst>
                <a:ext uri="{FF2B5EF4-FFF2-40B4-BE49-F238E27FC236}">
                  <a16:creationId xmlns:a16="http://schemas.microsoft.com/office/drawing/2014/main" id="{536940A9-0DCC-4E1F-9334-52B07D32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16">
              <a:extLst>
                <a:ext uri="{FF2B5EF4-FFF2-40B4-BE49-F238E27FC236}">
                  <a16:creationId xmlns:a16="http://schemas.microsoft.com/office/drawing/2014/main" id="{B8071DEB-F646-48FE-A186-063D30214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D2DAA8B-CC80-4D45-AD74-C755DBC1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828610" y="781954"/>
            <a:ext cx="2097346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E77FF8-0A1D-4DDC-AB7D-2656DFC3C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1116866"/>
            <a:ext cx="411480" cy="549007"/>
            <a:chOff x="7029447" y="3514725"/>
            <a:chExt cx="1285875" cy="54900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6F2AB6A-155C-416C-A7B0-EB9D7545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8D4EA03-356E-4E81-83FF-331C2841E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A98E8CA-FEB5-41C8-A811-921B3BA9A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6B39F3F-4FC4-487F-AF67-08D6603EA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7279" y="1875860"/>
            <a:ext cx="5076487" cy="2114549"/>
          </a:xfrm>
          <a:noFill/>
        </p:spPr>
        <p:txBody>
          <a:bodyPr anchor="b">
            <a:normAutofit fontScale="90000"/>
          </a:bodyPr>
          <a:lstStyle/>
          <a:p>
            <a:pPr algn="l"/>
            <a:r>
              <a:rPr lang="en-US" sz="3600" spc="300" dirty="0">
                <a:solidFill>
                  <a:schemeClr val="bg1"/>
                </a:solidFill>
              </a:rPr>
              <a:t>KẾT THÚC BUỔI</a:t>
            </a:r>
            <a:br>
              <a:rPr lang="en-US" sz="3600" spc="300" dirty="0">
                <a:solidFill>
                  <a:schemeClr val="bg1"/>
                </a:solidFill>
              </a:rPr>
            </a:br>
            <a:r>
              <a:rPr lang="en-US" sz="3600" spc="300" dirty="0">
                <a:solidFill>
                  <a:schemeClr val="bg1"/>
                </a:solidFill>
              </a:rPr>
              <a:t>BÁO CÁO HÔM NAY!</a:t>
            </a:r>
            <a:br>
              <a:rPr lang="en-US" sz="3600" spc="300" dirty="0">
                <a:solidFill>
                  <a:schemeClr val="bg1"/>
                </a:solidFill>
              </a:rPr>
            </a:br>
            <a:r>
              <a:rPr lang="en-US" sz="3600" spc="300" dirty="0">
                <a:solidFill>
                  <a:schemeClr val="bg1"/>
                </a:solidFill>
              </a:rPr>
              <a:t>CẢM </a:t>
            </a:r>
            <a:r>
              <a:rPr lang="vi-VN" sz="3600" spc="300" dirty="0">
                <a:solidFill>
                  <a:schemeClr val="bg1"/>
                </a:solidFill>
              </a:rPr>
              <a:t>Ơ</a:t>
            </a:r>
            <a:r>
              <a:rPr lang="en-US" sz="3600" spc="300" dirty="0">
                <a:solidFill>
                  <a:schemeClr val="bg1"/>
                </a:solidFill>
              </a:rPr>
              <a:t>N </a:t>
            </a:r>
            <a:r>
              <a:rPr lang="en-US" sz="3600" spc="300" dirty="0">
                <a:solidFill>
                  <a:schemeClr val="accent1"/>
                </a:solidFill>
              </a:rPr>
              <a:t>THẦY</a:t>
            </a:r>
            <a:r>
              <a:rPr lang="en-US" sz="3600" spc="300" dirty="0">
                <a:solidFill>
                  <a:schemeClr val="bg1"/>
                </a:solidFill>
              </a:rPr>
              <a:t> CÙNG CÁC BẠN ĐÃ XEM!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F54490-0AEE-42D1-ADBC-9285945DD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05588"/>
            <a:ext cx="4571997" cy="533439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262FB0-BE3C-47F4-B19B-2A6F3F401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485051" y="4386794"/>
            <a:ext cx="964406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BB584BC-D991-490D-BC4A-C7CEE2ECC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09230B-08D6-42F7-9503-AFE259555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9BA5DAA-8A62-46B3-962D-E8BC3DF80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E803A94-07B1-4673-A313-63F97F6BD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Hình ảnh 34" descr="Ảnh có chứa đồng hồ, ký hiệu&#10;&#10;Mô tả được tạo tự động">
            <a:extLst>
              <a:ext uri="{FF2B5EF4-FFF2-40B4-BE49-F238E27FC236}">
                <a16:creationId xmlns:a16="http://schemas.microsoft.com/office/drawing/2014/main" id="{D2ED04FE-0B90-4170-B425-60E8F20C41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11" y="872630"/>
            <a:ext cx="2060505" cy="2060505"/>
          </a:xfrm>
          <a:prstGeom prst="roundRect">
            <a:avLst>
              <a:gd name="adj" fmla="val 16667"/>
            </a:avLst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8112217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HỔ TRỢ</a:t>
            </a:r>
            <a:endParaRPr lang="ko-KR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47176" y="2987896"/>
            <a:ext cx="1444353" cy="1252458"/>
            <a:chOff x="391343" y="3295675"/>
            <a:chExt cx="1728193" cy="1252458"/>
          </a:xfrm>
        </p:grpSpPr>
        <p:grpSp>
          <p:nvGrpSpPr>
            <p:cNvPr id="9" name="Group 8"/>
            <p:cNvGrpSpPr/>
            <p:nvPr/>
          </p:nvGrpSpPr>
          <p:grpSpPr>
            <a:xfrm>
              <a:off x="391344" y="3295675"/>
              <a:ext cx="1728192" cy="534119"/>
              <a:chOff x="856159" y="3562148"/>
              <a:chExt cx="1350106" cy="534119"/>
            </a:xfrm>
          </p:grpSpPr>
          <p:sp>
            <p:nvSpPr>
              <p:cNvPr id="13" name="Text Placeholder 17"/>
              <p:cNvSpPr txBox="1">
                <a:spLocks/>
              </p:cNvSpPr>
              <p:nvPr/>
            </p:nvSpPr>
            <p:spPr>
              <a:xfrm>
                <a:off x="856159" y="3562148"/>
                <a:ext cx="1350106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Github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4" name="Text Placeholder 18"/>
              <p:cNvSpPr txBox="1">
                <a:spLocks/>
              </p:cNvSpPr>
              <p:nvPr/>
            </p:nvSpPr>
            <p:spPr>
              <a:xfrm>
                <a:off x="856159" y="3846687"/>
                <a:ext cx="1350106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>
                    <a:solidFill>
                      <a:schemeClr val="accent1"/>
                    </a:solidFill>
                    <a:cs typeface="Arial" pitchFamily="34" charset="0"/>
                  </a:rPr>
                  <a:t>Git GUI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391343" y="3901802"/>
              <a:ext cx="1728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Hổ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trợ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lý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bảo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vệ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đồ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án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dễ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dàng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tốt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h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19955" y="2987896"/>
            <a:ext cx="1444353" cy="1252458"/>
            <a:chOff x="391343" y="3295675"/>
            <a:chExt cx="1728193" cy="1252458"/>
          </a:xfrm>
        </p:grpSpPr>
        <p:grpSp>
          <p:nvGrpSpPr>
            <p:cNvPr id="37" name="Group 36"/>
            <p:cNvGrpSpPr/>
            <p:nvPr/>
          </p:nvGrpSpPr>
          <p:grpSpPr>
            <a:xfrm>
              <a:off x="391344" y="3295675"/>
              <a:ext cx="1728192" cy="534119"/>
              <a:chOff x="856159" y="3562148"/>
              <a:chExt cx="1350106" cy="534119"/>
            </a:xfrm>
          </p:grpSpPr>
          <p:sp>
            <p:nvSpPr>
              <p:cNvPr id="39" name="Text Placeholder 17"/>
              <p:cNvSpPr txBox="1">
                <a:spLocks/>
              </p:cNvSpPr>
              <p:nvPr/>
            </p:nvSpPr>
            <p:spPr>
              <a:xfrm>
                <a:off x="856159" y="3562148"/>
                <a:ext cx="1350106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Visual Code</a:t>
                </a:r>
              </a:p>
            </p:txBody>
          </p:sp>
          <p:sp>
            <p:nvSpPr>
              <p:cNvPr id="40" name="Text Placeholder 18"/>
              <p:cNvSpPr txBox="1">
                <a:spLocks/>
              </p:cNvSpPr>
              <p:nvPr/>
            </p:nvSpPr>
            <p:spPr>
              <a:xfrm>
                <a:off x="856159" y="3846687"/>
                <a:ext cx="1350106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>
                    <a:solidFill>
                      <a:schemeClr val="accent2"/>
                    </a:solidFill>
                    <a:cs typeface="Arial" pitchFamily="34" charset="0"/>
                  </a:rPr>
                  <a:t>IDE</a:t>
                </a: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391343" y="3901802"/>
              <a:ext cx="1728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Sử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dụng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trình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biên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dịch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VS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tác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code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892734" y="2987896"/>
            <a:ext cx="1444353" cy="1252458"/>
            <a:chOff x="391343" y="3295675"/>
            <a:chExt cx="1728193" cy="1252458"/>
          </a:xfrm>
        </p:grpSpPr>
        <p:grpSp>
          <p:nvGrpSpPr>
            <p:cNvPr id="42" name="Group 41"/>
            <p:cNvGrpSpPr/>
            <p:nvPr/>
          </p:nvGrpSpPr>
          <p:grpSpPr>
            <a:xfrm>
              <a:off x="391344" y="3295675"/>
              <a:ext cx="1728192" cy="534119"/>
              <a:chOff x="856159" y="3562148"/>
              <a:chExt cx="1350106" cy="534119"/>
            </a:xfrm>
          </p:grpSpPr>
          <p:sp>
            <p:nvSpPr>
              <p:cNvPr id="44" name="Text Placeholder 17"/>
              <p:cNvSpPr txBox="1">
                <a:spLocks/>
              </p:cNvSpPr>
              <p:nvPr/>
            </p:nvSpPr>
            <p:spPr>
              <a:xfrm>
                <a:off x="856159" y="3562148"/>
                <a:ext cx="1350106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MySQL</a:t>
                </a:r>
              </a:p>
            </p:txBody>
          </p:sp>
          <p:sp>
            <p:nvSpPr>
              <p:cNvPr id="45" name="Text Placeholder 18"/>
              <p:cNvSpPr txBox="1">
                <a:spLocks/>
              </p:cNvSpPr>
              <p:nvPr/>
            </p:nvSpPr>
            <p:spPr>
              <a:xfrm>
                <a:off x="856159" y="3846687"/>
                <a:ext cx="1350106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>
                    <a:solidFill>
                      <a:schemeClr val="accent3"/>
                    </a:solidFill>
                    <a:cs typeface="Arial" pitchFamily="34" charset="0"/>
                  </a:rPr>
                  <a:t>Database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391343" y="3901802"/>
              <a:ext cx="1728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lý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thiết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kế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sở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dữ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liệu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của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phần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mềm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965513" y="2987896"/>
            <a:ext cx="1444353" cy="1252458"/>
            <a:chOff x="391343" y="3295675"/>
            <a:chExt cx="1728193" cy="1252458"/>
          </a:xfrm>
        </p:grpSpPr>
        <p:grpSp>
          <p:nvGrpSpPr>
            <p:cNvPr id="47" name="Group 46"/>
            <p:cNvGrpSpPr/>
            <p:nvPr/>
          </p:nvGrpSpPr>
          <p:grpSpPr>
            <a:xfrm>
              <a:off x="391344" y="3295675"/>
              <a:ext cx="1728192" cy="534119"/>
              <a:chOff x="856159" y="3562148"/>
              <a:chExt cx="1350106" cy="534119"/>
            </a:xfrm>
          </p:grpSpPr>
          <p:sp>
            <p:nvSpPr>
              <p:cNvPr id="49" name="Text Placeholder 17"/>
              <p:cNvSpPr txBox="1">
                <a:spLocks/>
              </p:cNvSpPr>
              <p:nvPr/>
            </p:nvSpPr>
            <p:spPr>
              <a:xfrm>
                <a:off x="856159" y="3562148"/>
                <a:ext cx="1350106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SGU</a:t>
                </a:r>
              </a:p>
            </p:txBody>
          </p:sp>
          <p:sp>
            <p:nvSpPr>
              <p:cNvPr id="50" name="Text Placeholder 18"/>
              <p:cNvSpPr txBox="1">
                <a:spLocks/>
              </p:cNvSpPr>
              <p:nvPr/>
            </p:nvSpPr>
            <p:spPr>
              <a:xfrm>
                <a:off x="856159" y="3846687"/>
                <a:ext cx="1350106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>
                    <a:solidFill>
                      <a:schemeClr val="accent4"/>
                    </a:solidFill>
                    <a:cs typeface="Arial" pitchFamily="34" charset="0"/>
                  </a:rPr>
                  <a:t>University</a:t>
                </a: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391343" y="3901802"/>
              <a:ext cx="1728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ơ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đã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giúp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chúng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tiếp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cận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với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môn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học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2" name="Chỗ dành sẵn cho Hình ảnh 11" descr="Ảnh có chứa bánh xe&#10;&#10;Mô tả được tạo tự động">
            <a:extLst>
              <a:ext uri="{FF2B5EF4-FFF2-40B4-BE49-F238E27FC236}">
                <a16:creationId xmlns:a16="http://schemas.microsoft.com/office/drawing/2014/main" id="{F5FA6A51-FD29-459A-AA7D-FF5D112C47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6" r="23026"/>
          <a:stretch>
            <a:fillRect/>
          </a:stretch>
        </p:blipFill>
        <p:spPr/>
      </p:pic>
      <p:pic>
        <p:nvPicPr>
          <p:cNvPr id="18" name="Chỗ dành sẵn cho Hình ảnh 17">
            <a:extLst>
              <a:ext uri="{FF2B5EF4-FFF2-40B4-BE49-F238E27FC236}">
                <a16:creationId xmlns:a16="http://schemas.microsoft.com/office/drawing/2014/main" id="{2E31A74A-877D-4D51-92A2-3184DE600779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576" b="1576"/>
          <a:stretch>
            <a:fillRect/>
          </a:stretch>
        </p:blipFill>
        <p:spPr/>
      </p:pic>
      <p:pic>
        <p:nvPicPr>
          <p:cNvPr id="20" name="Chỗ dành sẵn cho Hình ảnh 19" descr="Ảnh có chứa vẽ, thực phẩm&#10;&#10;Mô tả được tạo tự động">
            <a:extLst>
              <a:ext uri="{FF2B5EF4-FFF2-40B4-BE49-F238E27FC236}">
                <a16:creationId xmlns:a16="http://schemas.microsoft.com/office/drawing/2014/main" id="{6F6939E4-7203-4A43-87A1-7C46E8062971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7" r="20307"/>
          <a:stretch>
            <a:fillRect/>
          </a:stretch>
        </p:blipFill>
        <p:spPr/>
      </p:pic>
      <p:pic>
        <p:nvPicPr>
          <p:cNvPr id="22" name="Chỗ dành sẵn cho Hình ảnh 21" descr="Ảnh có chứa đồng hồ, ký hiệu&#10;&#10;Mô tả được tạo tự động">
            <a:extLst>
              <a:ext uri="{FF2B5EF4-FFF2-40B4-BE49-F238E27FC236}">
                <a16:creationId xmlns:a16="http://schemas.microsoft.com/office/drawing/2014/main" id="{45483FBC-9339-4BAD-AFDB-872047839133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3" b="13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44802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96" b="25096"/>
          <a:stretch>
            <a:fillRect/>
          </a:stretch>
        </p:blipFill>
        <p:spPr/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QUẢN LÝ TH</a:t>
            </a:r>
            <a:r>
              <a:rPr lang="vi-VN" altLang="ko-KR" dirty="0"/>
              <a:t>Ư</a:t>
            </a:r>
            <a:r>
              <a:rPr lang="en-US" altLang="ko-KR" dirty="0"/>
              <a:t> VIỆN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altLang="ko-KR" dirty="0" err="1"/>
              <a:t>Phần</a:t>
            </a:r>
            <a:r>
              <a:rPr lang="en-US" altLang="ko-KR" dirty="0"/>
              <a:t> </a:t>
            </a:r>
            <a:r>
              <a:rPr lang="en-US" altLang="ko-KR" dirty="0" err="1"/>
              <a:t>mềm</a:t>
            </a:r>
            <a:r>
              <a:rPr lang="en-US" altLang="ko-KR" dirty="0"/>
              <a:t> </a:t>
            </a:r>
            <a:r>
              <a:rPr lang="en-US" altLang="ko-KR" dirty="0" err="1"/>
              <a:t>hổ</a:t>
            </a:r>
            <a:r>
              <a:rPr lang="en-US" altLang="ko-KR" dirty="0"/>
              <a:t> </a:t>
            </a:r>
            <a:r>
              <a:rPr lang="en-US" altLang="ko-KR" dirty="0" err="1"/>
              <a:t>trợ</a:t>
            </a:r>
            <a:r>
              <a:rPr lang="en-US" altLang="ko-KR" dirty="0"/>
              <a:t> </a:t>
            </a:r>
            <a:r>
              <a:rPr lang="en-US" altLang="ko-KR" dirty="0" err="1"/>
              <a:t>cho</a:t>
            </a:r>
            <a:r>
              <a:rPr lang="en-US" altLang="ko-KR" dirty="0"/>
              <a:t> </a:t>
            </a:r>
            <a:r>
              <a:rPr lang="en-US" altLang="ko-KR" dirty="0" err="1"/>
              <a:t>các</a:t>
            </a:r>
            <a:r>
              <a:rPr lang="en-US" altLang="ko-KR" dirty="0"/>
              <a:t> </a:t>
            </a:r>
            <a:r>
              <a:rPr lang="en-US" altLang="ko-KR" dirty="0" err="1"/>
              <a:t>th</a:t>
            </a:r>
            <a:r>
              <a:rPr lang="vi-VN" altLang="ko-KR" dirty="0"/>
              <a:t>ư</a:t>
            </a:r>
            <a:r>
              <a:rPr lang="en-US" altLang="ko-KR" dirty="0"/>
              <a:t> </a:t>
            </a:r>
            <a:r>
              <a:rPr lang="en-US" altLang="ko-KR" dirty="0" err="1"/>
              <a:t>viện</a:t>
            </a:r>
            <a:r>
              <a:rPr lang="en-US" altLang="ko-KR" dirty="0"/>
              <a:t> </a:t>
            </a:r>
            <a:r>
              <a:rPr lang="en-US" altLang="ko-KR" dirty="0" err="1"/>
              <a:t>phổ</a:t>
            </a:r>
            <a:r>
              <a:rPr lang="en-US" altLang="ko-KR" dirty="0"/>
              <a:t> </a:t>
            </a:r>
            <a:r>
              <a:rPr lang="en-US" altLang="ko-KR" dirty="0" err="1"/>
              <a:t>thông</a:t>
            </a:r>
            <a:r>
              <a:rPr lang="en-US" altLang="ko-KR" dirty="0"/>
              <a:t> </a:t>
            </a:r>
            <a:r>
              <a:rPr lang="en-US" altLang="ko-KR" dirty="0" err="1"/>
              <a:t>đại</a:t>
            </a:r>
            <a:r>
              <a:rPr lang="en-US" altLang="ko-KR" dirty="0"/>
              <a:t> </a:t>
            </a:r>
            <a:r>
              <a:rPr lang="en-US" altLang="ko-KR" dirty="0" err="1"/>
              <a:t>học</a:t>
            </a:r>
            <a:r>
              <a:rPr lang="en-US" altLang="ko-KR" dirty="0"/>
              <a:t> </a:t>
            </a:r>
            <a:r>
              <a:rPr lang="en-US" altLang="ko-KR" dirty="0" err="1"/>
              <a:t>quản</a:t>
            </a:r>
            <a:r>
              <a:rPr lang="en-US" altLang="ko-KR" dirty="0"/>
              <a:t> </a:t>
            </a:r>
            <a:r>
              <a:rPr lang="en-US" altLang="ko-KR" dirty="0" err="1"/>
              <a:t>lý</a:t>
            </a:r>
            <a:r>
              <a:rPr lang="en-US" altLang="ko-KR" dirty="0"/>
              <a:t> </a:t>
            </a:r>
            <a:r>
              <a:rPr lang="en-US" altLang="ko-KR" dirty="0" err="1"/>
              <a:t>sách</a:t>
            </a:r>
            <a:r>
              <a:rPr lang="en-US" altLang="ko-KR" dirty="0"/>
              <a:t> </a:t>
            </a:r>
            <a:r>
              <a:rPr lang="en-US" altLang="ko-KR" dirty="0" err="1"/>
              <a:t>tốt</a:t>
            </a:r>
            <a:r>
              <a:rPr lang="en-US" altLang="ko-KR" dirty="0"/>
              <a:t> h</a:t>
            </a:r>
            <a:r>
              <a:rPr lang="vi-VN" altLang="ko-KR" dirty="0"/>
              <a:t>ơ</a:t>
            </a:r>
            <a:r>
              <a:rPr lang="en-US" altLang="ko-KR" dirty="0"/>
              <a:t>n, </a:t>
            </a:r>
            <a:r>
              <a:rPr lang="en-US" altLang="ko-KR" dirty="0" err="1"/>
              <a:t>nhanh</a:t>
            </a:r>
            <a:r>
              <a:rPr lang="en-US" altLang="ko-KR" dirty="0"/>
              <a:t> h</a:t>
            </a:r>
            <a:r>
              <a:rPr lang="vi-VN" altLang="ko-KR" dirty="0"/>
              <a:t>ơ</a:t>
            </a:r>
            <a:r>
              <a:rPr lang="en-US" altLang="ko-KR" dirty="0"/>
              <a:t>n, </a:t>
            </a:r>
            <a:r>
              <a:rPr lang="en-US" altLang="ko-KR" dirty="0" err="1"/>
              <a:t>chính</a:t>
            </a:r>
            <a:r>
              <a:rPr lang="en-US" altLang="ko-KR" dirty="0"/>
              <a:t> </a:t>
            </a:r>
            <a:r>
              <a:rPr lang="en-US" altLang="ko-KR" dirty="0" err="1"/>
              <a:t>xác</a:t>
            </a:r>
            <a:r>
              <a:rPr lang="en-US" altLang="ko-KR" dirty="0"/>
              <a:t> h</a:t>
            </a:r>
            <a:r>
              <a:rPr lang="vi-VN" altLang="ko-KR" dirty="0"/>
              <a:t>ơ</a:t>
            </a:r>
            <a:r>
              <a:rPr lang="en-US" altLang="ko-KR" dirty="0"/>
              <a:t>n</a:t>
            </a:r>
          </a:p>
        </p:txBody>
      </p:sp>
      <p:sp>
        <p:nvSpPr>
          <p:cNvPr id="6" name="Teardrop 5"/>
          <p:cNvSpPr/>
          <p:nvPr/>
        </p:nvSpPr>
        <p:spPr>
          <a:xfrm rot="8100000">
            <a:off x="4033749" y="2033093"/>
            <a:ext cx="1076501" cy="1076501"/>
          </a:xfrm>
          <a:prstGeom prst="teardrop">
            <a:avLst/>
          </a:prstGeom>
          <a:solidFill>
            <a:schemeClr val="accent2">
              <a:lumMod val="75000"/>
            </a:schemeClr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7715E90D-4D87-440C-BB7F-3BE0797D4ABD}"/>
              </a:ext>
            </a:extLst>
          </p:cNvPr>
          <p:cNvSpPr/>
          <p:nvPr/>
        </p:nvSpPr>
        <p:spPr>
          <a:xfrm>
            <a:off x="4391936" y="2402788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11560" y="1707654"/>
            <a:ext cx="7772400" cy="1125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just" defTabSz="914400">
              <a:lnSpc>
                <a:spcPct val="150000"/>
              </a:lnSpc>
              <a:spcBef>
                <a:spcPts val="0"/>
              </a:spcBef>
              <a:buFont typeface="Arial"/>
              <a:buNone/>
              <a:defRPr sz="1200">
                <a:solidFill>
                  <a:schemeClr val="accent4">
                    <a:lumMod val="75000"/>
                  </a:schemeClr>
                </a:solidFill>
                <a:latin typeface="Myriad Pro"/>
                <a:ea typeface="+mj-ea"/>
                <a:cs typeface="+mj-cs"/>
              </a:defRPr>
            </a:lvl1pPr>
          </a:lstStyle>
          <a:p>
            <a:pPr algn="ctr"/>
            <a:r>
              <a:rPr lang="en-US" sz="3200" spc="300" dirty="0"/>
              <a:t>GIAO DIỆN</a:t>
            </a:r>
          </a:p>
        </p:txBody>
      </p:sp>
    </p:spTree>
    <p:extLst>
      <p:ext uri="{BB962C8B-B14F-4D97-AF65-F5344CB8AC3E}">
        <p14:creationId xmlns:p14="http://schemas.microsoft.com/office/powerpoint/2010/main" val="315878308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 descr="Ảnh có chứa trong nhà, đang ngồi, cuốn sách, bàn&#10;&#10;Mô tả được tạo tự động">
            <a:extLst>
              <a:ext uri="{FF2B5EF4-FFF2-40B4-BE49-F238E27FC236}">
                <a16:creationId xmlns:a16="http://schemas.microsoft.com/office/drawing/2014/main" id="{BFEDBE95-699E-4796-8DD3-B4F5ACC95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77" y="563480"/>
            <a:ext cx="6887246" cy="45800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4352E1A9-EF5B-4C00-A0C9-BDDEAED80967}"/>
              </a:ext>
            </a:extLst>
          </p:cNvPr>
          <p:cNvSpPr/>
          <p:nvPr/>
        </p:nvSpPr>
        <p:spPr>
          <a:xfrm>
            <a:off x="2976050" y="-164554"/>
            <a:ext cx="3191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Form login</a:t>
            </a:r>
            <a:endParaRPr lang="vi-VN" sz="5400" b="0" cap="none" spc="0" dirty="0">
              <a:ln w="0"/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261716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0" y="235666"/>
            <a:ext cx="9144000" cy="576064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CÁC CHỨC NĂNG CỦA PHẦN MỀM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558074" y="1347614"/>
            <a:ext cx="792088" cy="72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3306828" y="1347614"/>
            <a:ext cx="792088" cy="72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5055582" y="1347614"/>
            <a:ext cx="792088" cy="72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6804335" y="1347614"/>
            <a:ext cx="792088" cy="72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1558074" y="3034448"/>
            <a:ext cx="792088" cy="72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3306828" y="3034448"/>
            <a:ext cx="792088" cy="72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5055582" y="3034448"/>
            <a:ext cx="792088" cy="72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6804335" y="3034448"/>
            <a:ext cx="792088" cy="72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9"/>
          <p:cNvSpPr/>
          <p:nvPr/>
        </p:nvSpPr>
        <p:spPr>
          <a:xfrm>
            <a:off x="3506026" y="1529100"/>
            <a:ext cx="385410" cy="3607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284672" y="2074449"/>
            <a:ext cx="1338892" cy="657293"/>
            <a:chOff x="1280898" y="2144120"/>
            <a:chExt cx="1338892" cy="657293"/>
          </a:xfrm>
        </p:grpSpPr>
        <p:sp>
          <p:nvSpPr>
            <p:cNvPr id="20" name="TextBox 19"/>
            <p:cNvSpPr txBox="1"/>
            <p:nvPr/>
          </p:nvSpPr>
          <p:spPr>
            <a:xfrm>
              <a:off x="1280898" y="2144120"/>
              <a:ext cx="13388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Staff Management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80898" y="2524414"/>
              <a:ext cx="13388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nhân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sự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033426" y="2117998"/>
            <a:ext cx="1338892" cy="613744"/>
            <a:chOff x="1280898" y="2187669"/>
            <a:chExt cx="1338892" cy="613744"/>
          </a:xfrm>
        </p:grpSpPr>
        <p:sp>
          <p:nvSpPr>
            <p:cNvPr id="31" name="TextBox 30"/>
            <p:cNvSpPr txBox="1"/>
            <p:nvPr/>
          </p:nvSpPr>
          <p:spPr>
            <a:xfrm>
              <a:off x="1280898" y="2187669"/>
              <a:ext cx="13388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Book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80898" y="2524414"/>
              <a:ext cx="13388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sách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82180" y="2117998"/>
            <a:ext cx="1338892" cy="706077"/>
            <a:chOff x="1280898" y="2187669"/>
            <a:chExt cx="1338892" cy="706077"/>
          </a:xfrm>
        </p:grpSpPr>
        <p:sp>
          <p:nvSpPr>
            <p:cNvPr id="34" name="TextBox 33"/>
            <p:cNvSpPr txBox="1"/>
            <p:nvPr/>
          </p:nvSpPr>
          <p:spPr>
            <a:xfrm>
              <a:off x="1280898" y="2187669"/>
              <a:ext cx="13388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Account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80898" y="2432081"/>
              <a:ext cx="13388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tài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khoản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530933" y="2117998"/>
            <a:ext cx="1338892" cy="706077"/>
            <a:chOff x="1280898" y="2187669"/>
            <a:chExt cx="1338892" cy="706077"/>
          </a:xfrm>
        </p:grpSpPr>
        <p:sp>
          <p:nvSpPr>
            <p:cNvPr id="37" name="TextBox 36"/>
            <p:cNvSpPr txBox="1"/>
            <p:nvPr/>
          </p:nvSpPr>
          <p:spPr>
            <a:xfrm>
              <a:off x="1280898" y="2187669"/>
              <a:ext cx="13388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Library Card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80898" y="2432081"/>
              <a:ext cx="13388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thẻ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đọc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giả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284672" y="3809889"/>
            <a:ext cx="1338892" cy="706077"/>
            <a:chOff x="1280898" y="2187669"/>
            <a:chExt cx="1338892" cy="706077"/>
          </a:xfrm>
        </p:grpSpPr>
        <p:sp>
          <p:nvSpPr>
            <p:cNvPr id="40" name="TextBox 39"/>
            <p:cNvSpPr txBox="1"/>
            <p:nvPr/>
          </p:nvSpPr>
          <p:spPr>
            <a:xfrm>
              <a:off x="1280898" y="2187669"/>
              <a:ext cx="13388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Lending-Return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80898" y="2432081"/>
              <a:ext cx="13388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</a:t>
              </a:r>
              <a:r>
                <a:rPr lang="vi-VN" altLang="ko-KR" sz="1200" dirty="0">
                  <a:solidFill>
                    <a:schemeClr val="bg1"/>
                  </a:solidFill>
                  <a:cs typeface="Arial" pitchFamily="34" charset="0"/>
                </a:rPr>
                <a:t>ư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ợn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trả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sách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033426" y="3809889"/>
            <a:ext cx="1338892" cy="613744"/>
            <a:chOff x="1280898" y="2187669"/>
            <a:chExt cx="1338892" cy="613744"/>
          </a:xfrm>
        </p:grpSpPr>
        <p:sp>
          <p:nvSpPr>
            <p:cNvPr id="43" name="TextBox 42"/>
            <p:cNvSpPr txBox="1"/>
            <p:nvPr/>
          </p:nvSpPr>
          <p:spPr>
            <a:xfrm>
              <a:off x="1280898" y="2187669"/>
              <a:ext cx="13388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Author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80898" y="2524414"/>
              <a:ext cx="13388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tác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giả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82180" y="3809889"/>
            <a:ext cx="1338892" cy="706077"/>
            <a:chOff x="1280898" y="2187669"/>
            <a:chExt cx="1338892" cy="706077"/>
          </a:xfrm>
        </p:grpSpPr>
        <p:sp>
          <p:nvSpPr>
            <p:cNvPr id="46" name="TextBox 45"/>
            <p:cNvSpPr txBox="1"/>
            <p:nvPr/>
          </p:nvSpPr>
          <p:spPr>
            <a:xfrm>
              <a:off x="1280898" y="2187669"/>
              <a:ext cx="13388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Categories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80898" y="2432081"/>
              <a:ext cx="13388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Phân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chia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thể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loại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530933" y="3809889"/>
            <a:ext cx="1338892" cy="706077"/>
            <a:chOff x="1280898" y="2187669"/>
            <a:chExt cx="1338892" cy="706077"/>
          </a:xfrm>
        </p:grpSpPr>
        <p:sp>
          <p:nvSpPr>
            <p:cNvPr id="49" name="TextBox 48"/>
            <p:cNvSpPr txBox="1"/>
            <p:nvPr/>
          </p:nvSpPr>
          <p:spPr>
            <a:xfrm>
              <a:off x="1280898" y="2187669"/>
              <a:ext cx="13388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Export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80898" y="2432081"/>
              <a:ext cx="13388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Xuất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báo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cáo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thống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kê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1" name="Round Same Side Corner Rectangle 8">
            <a:extLst>
              <a:ext uri="{FF2B5EF4-FFF2-40B4-BE49-F238E27FC236}">
                <a16:creationId xmlns:a16="http://schemas.microsoft.com/office/drawing/2014/main" id="{07F2180F-B889-4A23-A4CA-F9F3B47BC5FE}"/>
              </a:ext>
            </a:extLst>
          </p:cNvPr>
          <p:cNvSpPr/>
          <p:nvPr/>
        </p:nvSpPr>
        <p:spPr>
          <a:xfrm>
            <a:off x="5274130" y="1511152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Isosceles Triangle 68">
            <a:extLst>
              <a:ext uri="{FF2B5EF4-FFF2-40B4-BE49-F238E27FC236}">
                <a16:creationId xmlns:a16="http://schemas.microsoft.com/office/drawing/2014/main" id="{5527445F-C659-4D14-BB63-4A3A2F9E4C3A}"/>
              </a:ext>
            </a:extLst>
          </p:cNvPr>
          <p:cNvSpPr/>
          <p:nvPr/>
        </p:nvSpPr>
        <p:spPr>
          <a:xfrm rot="10800000">
            <a:off x="1876631" y="1468179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Rectangle 30">
            <a:extLst>
              <a:ext uri="{FF2B5EF4-FFF2-40B4-BE49-F238E27FC236}">
                <a16:creationId xmlns:a16="http://schemas.microsoft.com/office/drawing/2014/main" id="{433EC30B-5686-4D0D-ACCA-203C7B625738}"/>
              </a:ext>
            </a:extLst>
          </p:cNvPr>
          <p:cNvSpPr/>
          <p:nvPr/>
        </p:nvSpPr>
        <p:spPr>
          <a:xfrm>
            <a:off x="7041774" y="1551347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Right Triangle 17">
            <a:extLst>
              <a:ext uri="{FF2B5EF4-FFF2-40B4-BE49-F238E27FC236}">
                <a16:creationId xmlns:a16="http://schemas.microsoft.com/office/drawing/2014/main" id="{5CE762EB-3F27-4DEC-8EE2-89DF2EA13BA7}"/>
              </a:ext>
            </a:extLst>
          </p:cNvPr>
          <p:cNvSpPr/>
          <p:nvPr/>
        </p:nvSpPr>
        <p:spPr>
          <a:xfrm>
            <a:off x="1822386" y="3213517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Round Same Side Corner Rectangle 8">
            <a:extLst>
              <a:ext uri="{FF2B5EF4-FFF2-40B4-BE49-F238E27FC236}">
                <a16:creationId xmlns:a16="http://schemas.microsoft.com/office/drawing/2014/main" id="{8470CAB9-D9F7-41C3-B5DB-1F739824C5D8}"/>
              </a:ext>
            </a:extLst>
          </p:cNvPr>
          <p:cNvSpPr/>
          <p:nvPr/>
        </p:nvSpPr>
        <p:spPr>
          <a:xfrm>
            <a:off x="3610501" y="3165072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Parallelogram 15">
            <a:extLst>
              <a:ext uri="{FF2B5EF4-FFF2-40B4-BE49-F238E27FC236}">
                <a16:creationId xmlns:a16="http://schemas.microsoft.com/office/drawing/2014/main" id="{BD4FBE78-EB2F-42DC-844F-CC2A4FA6BA1C}"/>
              </a:ext>
            </a:extLst>
          </p:cNvPr>
          <p:cNvSpPr/>
          <p:nvPr/>
        </p:nvSpPr>
        <p:spPr>
          <a:xfrm rot="16200000">
            <a:off x="5247173" y="3186637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Pie 24">
            <a:extLst>
              <a:ext uri="{FF2B5EF4-FFF2-40B4-BE49-F238E27FC236}">
                <a16:creationId xmlns:a16="http://schemas.microsoft.com/office/drawing/2014/main" id="{CB96C7B5-8402-45C3-BFE3-FE42E901DA1D}"/>
              </a:ext>
            </a:extLst>
          </p:cNvPr>
          <p:cNvSpPr/>
          <p:nvPr/>
        </p:nvSpPr>
        <p:spPr>
          <a:xfrm>
            <a:off x="7025148" y="3203496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8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9401D56-DA43-449F-8A22-77606EEC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>
            <a:normAutofit/>
          </a:bodyPr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MVC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E317F0BF-7735-4C10-8343-7AF75FC0B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801" y="204788"/>
            <a:ext cx="4650248" cy="438983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F306A34-C58F-47D1-A900-2644EE04C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>
            <a:normAutofit/>
          </a:bodyPr>
          <a:lstStyle/>
          <a:p>
            <a:r>
              <a:rPr lang="en-US" sz="1200" dirty="0" err="1">
                <a:solidFill>
                  <a:schemeClr val="tx1"/>
                </a:solidFill>
              </a:rPr>
              <a:t>Bên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trong</a:t>
            </a:r>
            <a:r>
              <a:rPr lang="en-US" sz="1200" dirty="0">
                <a:solidFill>
                  <a:schemeClr val="tx1"/>
                </a:solidFill>
              </a:rPr>
              <a:t> chia </a:t>
            </a:r>
            <a:r>
              <a:rPr lang="en-US" sz="1200" dirty="0" err="1">
                <a:solidFill>
                  <a:schemeClr val="tx1"/>
                </a:solidFill>
              </a:rPr>
              <a:t>nhỏ</a:t>
            </a:r>
            <a:r>
              <a:rPr lang="en-US" sz="1200" dirty="0">
                <a:solidFill>
                  <a:schemeClr val="tx1"/>
                </a:solidFill>
              </a:rPr>
              <a:t> Model ra </a:t>
            </a:r>
            <a:r>
              <a:rPr lang="en-US" sz="1200" dirty="0" err="1">
                <a:solidFill>
                  <a:schemeClr val="tx1"/>
                </a:solidFill>
              </a:rPr>
              <a:t>thành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sz="1200" dirty="0">
                <a:solidFill>
                  <a:schemeClr val="tx1"/>
                </a:solidFill>
              </a:rPr>
              <a:t>2 </a:t>
            </a:r>
            <a:r>
              <a:rPr lang="en-US" sz="1200" dirty="0" err="1">
                <a:solidFill>
                  <a:schemeClr val="tx1"/>
                </a:solidFill>
              </a:rPr>
              <a:t>phần</a:t>
            </a:r>
            <a:r>
              <a:rPr lang="en-US" sz="1200" dirty="0">
                <a:solidFill>
                  <a:schemeClr val="tx1"/>
                </a:solidFill>
              </a:rPr>
              <a:t>, DAO </a:t>
            </a:r>
            <a:r>
              <a:rPr lang="en-US" sz="1200" dirty="0" err="1">
                <a:solidFill>
                  <a:schemeClr val="tx1"/>
                </a:solidFill>
              </a:rPr>
              <a:t>và</a:t>
            </a:r>
            <a:r>
              <a:rPr lang="en-US" sz="1200" dirty="0">
                <a:solidFill>
                  <a:schemeClr val="tx1"/>
                </a:solidFill>
              </a:rPr>
              <a:t> Entity </a:t>
            </a:r>
          </a:p>
          <a:p>
            <a:r>
              <a:rPr lang="en-US" sz="1200" dirty="0"/>
              <a:t>DAO đ</a:t>
            </a:r>
            <a:r>
              <a:rPr lang="vi-VN" sz="1200" dirty="0" err="1"/>
              <a:t>ược</a:t>
            </a:r>
            <a:r>
              <a:rPr lang="vi-VN" sz="1200" dirty="0"/>
              <a:t> </a:t>
            </a:r>
            <a:r>
              <a:rPr lang="vi-VN" sz="1200" dirty="0" err="1"/>
              <a:t>sử</a:t>
            </a:r>
            <a:r>
              <a:rPr lang="vi-VN" sz="1200" dirty="0"/>
              <a:t> </a:t>
            </a:r>
            <a:r>
              <a:rPr lang="vi-VN" sz="1200" dirty="0" err="1"/>
              <a:t>dụng</a:t>
            </a:r>
            <a:r>
              <a:rPr lang="vi-VN" sz="1200" dirty="0"/>
              <a:t> </a:t>
            </a:r>
            <a:r>
              <a:rPr lang="vi-VN" sz="1200" dirty="0" err="1"/>
              <a:t>để</a:t>
            </a:r>
            <a:r>
              <a:rPr lang="vi-VN" sz="1200" dirty="0"/>
              <a:t> phân </a:t>
            </a:r>
            <a:r>
              <a:rPr lang="vi-VN" sz="1200" dirty="0" err="1"/>
              <a:t>tách</a:t>
            </a:r>
            <a:r>
              <a:rPr lang="vi-VN" sz="1200" dirty="0"/>
              <a:t> </a:t>
            </a:r>
            <a:r>
              <a:rPr lang="vi-VN" sz="1200" dirty="0" err="1"/>
              <a:t>logic</a:t>
            </a:r>
            <a:r>
              <a:rPr lang="vi-VN" sz="1200" dirty="0"/>
              <a:t> lưu </a:t>
            </a:r>
            <a:r>
              <a:rPr lang="vi-VN" sz="1200" dirty="0" err="1"/>
              <a:t>trữ</a:t>
            </a:r>
            <a:r>
              <a:rPr lang="vi-VN" sz="1200" dirty="0"/>
              <a:t> cơ </a:t>
            </a:r>
            <a:r>
              <a:rPr lang="vi-VN" sz="1200" dirty="0" err="1"/>
              <a:t>sở</a:t>
            </a:r>
            <a:r>
              <a:rPr lang="vi-VN" sz="1200" dirty="0"/>
              <a:t> </a:t>
            </a:r>
            <a:r>
              <a:rPr lang="vi-VN" sz="1200" dirty="0" err="1"/>
              <a:t>dữ</a:t>
            </a:r>
            <a:r>
              <a:rPr lang="vi-VN" sz="1200" dirty="0"/>
              <a:t> </a:t>
            </a:r>
            <a:r>
              <a:rPr lang="vi-VN" sz="1200" dirty="0" err="1"/>
              <a:t>liệu</a:t>
            </a:r>
            <a:r>
              <a:rPr lang="vi-VN" sz="1200" dirty="0"/>
              <a:t> trong </a:t>
            </a:r>
            <a:r>
              <a:rPr lang="vi-VN" sz="1200" dirty="0" err="1"/>
              <a:t>một</a:t>
            </a:r>
            <a:r>
              <a:rPr lang="vi-VN" sz="1200" dirty="0"/>
              <a:t> </a:t>
            </a:r>
            <a:r>
              <a:rPr lang="vi-VN" sz="1200" dirty="0" err="1"/>
              <a:t>lớp</a:t>
            </a:r>
            <a:r>
              <a:rPr lang="vi-VN" sz="1200" dirty="0"/>
              <a:t> riêng </a:t>
            </a:r>
            <a:r>
              <a:rPr lang="vi-VN" sz="1200" dirty="0" err="1"/>
              <a:t>biệt</a:t>
            </a:r>
            <a:r>
              <a:rPr lang="vi-VN" sz="1200" dirty="0"/>
              <a:t>. </a:t>
            </a:r>
            <a:r>
              <a:rPr lang="vi-VN" sz="1200" i="1" dirty="0" err="1"/>
              <a:t>Enitiy</a:t>
            </a:r>
            <a:r>
              <a:rPr lang="vi-VN" sz="1200" i="1" dirty="0"/>
              <a:t> </a:t>
            </a:r>
            <a:r>
              <a:rPr lang="vi-VN" sz="1200" i="1" dirty="0" err="1"/>
              <a:t>là</a:t>
            </a:r>
            <a:r>
              <a:rPr lang="vi-VN" sz="1200" i="1" dirty="0"/>
              <a:t> </a:t>
            </a:r>
            <a:r>
              <a:rPr lang="vi-VN" sz="1200" i="1" dirty="0" err="1"/>
              <a:t>class</a:t>
            </a:r>
            <a:r>
              <a:rPr lang="vi-VN" sz="1200" i="1" dirty="0"/>
              <a:t> </a:t>
            </a:r>
            <a:r>
              <a:rPr lang="vi-VN" sz="1200" i="1" dirty="0" err="1"/>
              <a:t>dùng</a:t>
            </a:r>
            <a:r>
              <a:rPr lang="vi-VN" sz="1200" i="1" dirty="0"/>
              <a:t> </a:t>
            </a:r>
            <a:r>
              <a:rPr lang="vi-VN" sz="1200" i="1" dirty="0" err="1"/>
              <a:t>để</a:t>
            </a:r>
            <a:r>
              <a:rPr lang="vi-VN" sz="1200" i="1" dirty="0"/>
              <a:t> </a:t>
            </a:r>
            <a:r>
              <a:rPr lang="vi-VN" sz="1200" i="1" dirty="0" err="1"/>
              <a:t>ánh</a:t>
            </a:r>
            <a:r>
              <a:rPr lang="vi-VN" sz="1200" i="1" dirty="0"/>
              <a:t> </a:t>
            </a:r>
            <a:r>
              <a:rPr lang="vi-VN" sz="1200" i="1" dirty="0" err="1"/>
              <a:t>xạ</a:t>
            </a:r>
            <a:r>
              <a:rPr lang="vi-VN" sz="1200" i="1" dirty="0"/>
              <a:t> </a:t>
            </a:r>
            <a:r>
              <a:rPr lang="vi-VN" sz="1200" i="1" dirty="0" err="1"/>
              <a:t>bảng</a:t>
            </a:r>
            <a:r>
              <a:rPr lang="vi-VN" sz="1200" i="1" dirty="0"/>
              <a:t> trong cơ </a:t>
            </a:r>
            <a:r>
              <a:rPr lang="vi-VN" sz="1200" i="1" dirty="0" err="1"/>
              <a:t>sở</a:t>
            </a:r>
            <a:r>
              <a:rPr lang="vi-VN" sz="1200" i="1" dirty="0"/>
              <a:t> </a:t>
            </a:r>
            <a:r>
              <a:rPr lang="vi-VN" sz="1200" i="1" dirty="0" err="1"/>
              <a:t>dữ</a:t>
            </a:r>
            <a:r>
              <a:rPr lang="vi-VN" sz="1200" i="1" dirty="0"/>
              <a:t> </a:t>
            </a:r>
            <a:r>
              <a:rPr lang="vi-VN" sz="1200" i="1" dirty="0" err="1"/>
              <a:t>liệu</a:t>
            </a:r>
            <a:endParaRPr lang="en-US" sz="1200" i="1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47133EDA-04FC-4E59-AA6E-7F0CDF894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2835474"/>
            <a:ext cx="2267562" cy="1376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637753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906B6A6C-EBD6-4454-9E59-8B92C515C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93" y="0"/>
            <a:ext cx="5950813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Hình ảnh 1">
            <a:extLst>
              <a:ext uri="{FF2B5EF4-FFF2-40B4-BE49-F238E27FC236}">
                <a16:creationId xmlns:a16="http://schemas.microsoft.com/office/drawing/2014/main" id="{22F5B9A0-C41A-4E19-9890-2FD6AD5D0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111" y="2139702"/>
            <a:ext cx="2009775" cy="247650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A287FCF8-5C17-4C08-9068-DA3A1763C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460" y="2641849"/>
            <a:ext cx="1743075" cy="228600"/>
          </a:xfrm>
          <a:prstGeom prst="rect">
            <a:avLst/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C3233B3A-5E5E-4914-9131-32627077F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1538" y="0"/>
            <a:ext cx="5840924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566946F1-B4AD-49F0-B85F-2E928C771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4200" y="0"/>
            <a:ext cx="5475600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ACB58FBC-2027-4479-8130-541530FA80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" y="919162"/>
            <a:ext cx="6096000" cy="3305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6832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331</Words>
  <Application>Microsoft Office PowerPoint</Application>
  <PresentationFormat>Trình chiếu Trên màn hình (16:9)</PresentationFormat>
  <Paragraphs>79</Paragraphs>
  <Slides>26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26</vt:i4>
      </vt:variant>
    </vt:vector>
  </HeadingPairs>
  <TitlesOfParts>
    <vt:vector size="30" baseType="lpstr">
      <vt:lpstr>Arial</vt:lpstr>
      <vt:lpstr>Calibri</vt:lpstr>
      <vt:lpstr>Myriad Pro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Thiết kế theo MVC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CHỨC NĂNG</vt:lpstr>
      <vt:lpstr>Bản trình bày PowerPoint</vt:lpstr>
      <vt:lpstr>Bản trình bày PowerPoint</vt:lpstr>
      <vt:lpstr>MỘT SỐ CHỨC NĂNG KHÁC ĐANG TRONG GIAI ĐOẠN PHÁT TRIỂN:</vt:lpstr>
      <vt:lpstr>KẾT THÚC BUỔI BÁO CÁO HÔM NAY! CẢM ƠN THẦY CÙNG CÁC BẠN ĐÃ XEM!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Paul Phạm</dc:creator>
  <cp:lastModifiedBy>Paul Phạm</cp:lastModifiedBy>
  <cp:revision>47</cp:revision>
  <dcterms:created xsi:type="dcterms:W3CDTF">2020-06-18T09:00:01Z</dcterms:created>
  <dcterms:modified xsi:type="dcterms:W3CDTF">2020-06-21T02:06:27Z</dcterms:modified>
</cp:coreProperties>
</file>