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sldIdLst>
    <p:sldId id="256" r:id="rId2"/>
    <p:sldId id="264" r:id="rId3"/>
    <p:sldId id="263" r:id="rId4"/>
    <p:sldId id="257" r:id="rId5"/>
    <p:sldId id="272" r:id="rId6"/>
    <p:sldId id="258" r:id="rId7"/>
    <p:sldId id="270" r:id="rId8"/>
    <p:sldId id="271" r:id="rId9"/>
    <p:sldId id="265" r:id="rId10"/>
    <p:sldId id="269" r:id="rId11"/>
    <p:sldId id="259" r:id="rId12"/>
    <p:sldId id="260" r:id="rId13"/>
    <p:sldId id="261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933" y="1018695"/>
            <a:ext cx="8347001" cy="2581756"/>
          </a:xfrm>
        </p:spPr>
        <p:txBody>
          <a:bodyPr>
            <a:normAutofit/>
          </a:bodyPr>
          <a:lstStyle/>
          <a:p>
            <a:r>
              <a:rPr lang="en-US" dirty="0" smtClean="0"/>
              <a:t>Mirror Mirror On the Wall</a:t>
            </a:r>
            <a:br>
              <a:rPr lang="en-US" dirty="0" smtClean="0"/>
            </a:br>
            <a:r>
              <a:rPr lang="en-US" dirty="0" smtClean="0"/>
              <a:t>Who is the most Innovative of them All?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933" y="3600452"/>
            <a:ext cx="8347001" cy="2065030"/>
          </a:xfrm>
        </p:spPr>
        <p:txBody>
          <a:bodyPr/>
          <a:lstStyle/>
          <a:p>
            <a:pPr marL="285750" indent="-285750" algn="ctr">
              <a:buFont typeface="Wingdings" charset="2"/>
              <a:buChar char="q"/>
            </a:pPr>
            <a:endParaRPr lang="en-US" dirty="0" smtClean="0"/>
          </a:p>
          <a:p>
            <a:pPr marL="285750" indent="-285750" algn="ctr">
              <a:buFont typeface="Wingdings" charset="2"/>
              <a:buChar char="q"/>
            </a:pPr>
            <a:r>
              <a:rPr lang="en-US" dirty="0" err="1" smtClean="0"/>
              <a:t>Shruti</a:t>
            </a:r>
            <a:r>
              <a:rPr lang="en-US" dirty="0" smtClean="0"/>
              <a:t> </a:t>
            </a:r>
            <a:r>
              <a:rPr lang="en-US" dirty="0" err="1" smtClean="0"/>
              <a:t>Tople</a:t>
            </a:r>
            <a:r>
              <a:rPr lang="en-US" dirty="0" smtClean="0"/>
              <a:t> 		(A0109720)</a:t>
            </a:r>
          </a:p>
          <a:p>
            <a:pPr marL="285750" indent="-285750" algn="ctr">
              <a:buFont typeface="Wingdings" charset="2"/>
              <a:buChar char="q"/>
            </a:pPr>
            <a:r>
              <a:rPr lang="en-US" dirty="0" smtClean="0"/>
              <a:t>Shweta Shinde 	(A0109685)</a:t>
            </a:r>
          </a:p>
          <a:p>
            <a:pPr marL="285750" indent="-285750" algn="ctr"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Loi</a:t>
            </a:r>
            <a:r>
              <a:rPr lang="en-US" dirty="0" smtClean="0"/>
              <a:t> </a:t>
            </a:r>
            <a:r>
              <a:rPr lang="en-US" dirty="0" err="1" smtClean="0"/>
              <a:t>Luu</a:t>
            </a:r>
            <a:r>
              <a:rPr lang="en-US" dirty="0" smtClean="0"/>
              <a:t>		(A00095481)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52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 generation</a:t>
            </a:r>
          </a:p>
          <a:p>
            <a:endParaRPr lang="en-US" dirty="0"/>
          </a:p>
          <a:p>
            <a:r>
              <a:rPr lang="en-US" dirty="0" smtClean="0"/>
              <a:t>Shortest path and degree centrality on model</a:t>
            </a:r>
          </a:p>
          <a:p>
            <a:endParaRPr lang="en-US" dirty="0"/>
          </a:p>
          <a:p>
            <a:r>
              <a:rPr lang="en-US" dirty="0" smtClean="0"/>
              <a:t>Calculations and co-relation </a:t>
            </a:r>
          </a:p>
          <a:p>
            <a:endParaRPr lang="en-US" dirty="0"/>
          </a:p>
          <a:p>
            <a:r>
              <a:rPr lang="en-US" dirty="0" smtClean="0"/>
              <a:t>Analysis of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8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 1: Closeness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Impact</a:t>
            </a:r>
            <a:endParaRPr lang="en-US" dirty="0"/>
          </a:p>
        </p:txBody>
      </p:sp>
      <p:pic>
        <p:nvPicPr>
          <p:cNvPr id="4" name="Content Placeholder 3" descr="abc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47" r="-27747"/>
          <a:stretch/>
        </p:blipFill>
        <p:spPr>
          <a:xfrm>
            <a:off x="-276783" y="2038256"/>
            <a:ext cx="9648722" cy="4653875"/>
          </a:xfrm>
        </p:spPr>
      </p:pic>
    </p:spTree>
    <p:extLst>
      <p:ext uri="{BB962C8B-B14F-4D97-AF65-F5344CB8AC3E}">
        <p14:creationId xmlns:p14="http://schemas.microsoft.com/office/powerpoint/2010/main" val="116170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 2: Org </a:t>
            </a:r>
            <a:r>
              <a:rPr lang="en-US" dirty="0"/>
              <a:t>!</a:t>
            </a:r>
            <a:r>
              <a:rPr lang="en-US" dirty="0" smtClean="0">
                <a:sym typeface="Wingdings"/>
              </a:rPr>
              <a:t> Closeness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3" descr="same_diff_org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30" r="-28130"/>
          <a:stretch/>
        </p:blipFill>
        <p:spPr>
          <a:xfrm>
            <a:off x="-472159" y="2104133"/>
            <a:ext cx="9405656" cy="4536638"/>
          </a:xfr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55532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60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3: Impact </a:t>
            </a:r>
            <a:r>
              <a:rPr lang="en-US" dirty="0" smtClean="0">
                <a:sym typeface="Wingdings"/>
              </a:rPr>
              <a:t> Innovation</a:t>
            </a:r>
            <a:endParaRPr lang="en-US" dirty="0"/>
          </a:p>
        </p:txBody>
      </p:sp>
      <p:pic>
        <p:nvPicPr>
          <p:cNvPr id="4" name="Content Placeholder 3" descr="Screen Shot 2015-04-20 at 8.53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251" b="-34251"/>
          <a:stretch>
            <a:fillRect/>
          </a:stretch>
        </p:blipFill>
        <p:spPr>
          <a:xfrm>
            <a:off x="75301" y="2038256"/>
            <a:ext cx="9068699" cy="4374113"/>
          </a:xfrm>
        </p:spPr>
      </p:pic>
    </p:spTree>
    <p:extLst>
      <p:ext uri="{BB962C8B-B14F-4D97-AF65-F5344CB8AC3E}">
        <p14:creationId xmlns:p14="http://schemas.microsoft.com/office/powerpoint/2010/main" val="390217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Quantiative</a:t>
            </a:r>
            <a:r>
              <a:rPr lang="en-US" dirty="0" smtClean="0"/>
              <a:t> Measure - 24/7 Wall Street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Qualitative Measure – Reuters Top 100 Innovators</a:t>
            </a:r>
          </a:p>
          <a:p>
            <a:pPr lvl="1"/>
            <a:r>
              <a:rPr lang="en-US" dirty="0" smtClean="0"/>
              <a:t>41%	 intersection</a:t>
            </a:r>
            <a:endParaRPr lang="en-US" dirty="0"/>
          </a:p>
        </p:txBody>
      </p:sp>
      <p:pic>
        <p:nvPicPr>
          <p:cNvPr id="4" name="Picture 3" descr="Screen Shot 2015-04-20 at 8.5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84" y="3046644"/>
            <a:ext cx="5662575" cy="19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3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Connectedness influences invention impact positively</a:t>
            </a:r>
          </a:p>
          <a:p>
            <a:endParaRPr lang="en-US" dirty="0"/>
          </a:p>
          <a:p>
            <a:r>
              <a:rPr lang="en-US" dirty="0" smtClean="0"/>
              <a:t>Being in the same organization does not imply connectedness</a:t>
            </a:r>
          </a:p>
          <a:p>
            <a:endParaRPr lang="en-US" dirty="0"/>
          </a:p>
          <a:p>
            <a:r>
              <a:rPr lang="en-US" dirty="0" smtClean="0"/>
              <a:t>Our metric fairly succeeds in measuring innovation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9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Invention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Patent database</a:t>
            </a:r>
          </a:p>
          <a:p>
            <a:endParaRPr lang="en-US" dirty="0" smtClean="0"/>
          </a:p>
          <a:p>
            <a:r>
              <a:rPr lang="en-US" dirty="0" smtClean="0"/>
              <a:t>Plethora of information</a:t>
            </a:r>
          </a:p>
          <a:p>
            <a:endParaRPr lang="en-US" dirty="0"/>
          </a:p>
          <a:p>
            <a:r>
              <a:rPr lang="en-US" dirty="0" smtClean="0"/>
              <a:t>Number of patents, Organizations, Inventors, Citations, Issue Year, Place, Category,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93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of Invention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Study various aspects of the network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Patent quantity and quality</a:t>
            </a:r>
          </a:p>
          <a:p>
            <a:pPr lvl="1"/>
            <a:r>
              <a:rPr lang="en-US" dirty="0" smtClean="0"/>
              <a:t>Innovation impact</a:t>
            </a:r>
          </a:p>
          <a:p>
            <a:pPr lvl="1"/>
            <a:r>
              <a:rPr lang="en-US" dirty="0" smtClean="0"/>
              <a:t>Collaboration dynamics</a:t>
            </a:r>
          </a:p>
          <a:p>
            <a:pPr lvl="1"/>
            <a:r>
              <a:rPr lang="en-US" dirty="0" smtClean="0"/>
              <a:t>Herd behavior</a:t>
            </a:r>
          </a:p>
          <a:p>
            <a:pPr lvl="1"/>
            <a:r>
              <a:rPr lang="en-US" dirty="0" smtClean="0"/>
              <a:t>Innovation per inventor</a:t>
            </a:r>
          </a:p>
          <a:p>
            <a:pPr lvl="1"/>
            <a:r>
              <a:rPr lang="en-US" dirty="0"/>
              <a:t>Innovation per </a:t>
            </a:r>
            <a:r>
              <a:rPr lang="en-US" dirty="0" smtClean="0"/>
              <a:t>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3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Q1: Reasons for being impactful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an inventor more impactful because he is closely connected to other impactful inventors in the patent social network?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Q2:  Collaboration dynamics	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inventors closely connected to an </a:t>
            </a:r>
            <a:r>
              <a:rPr lang="en-US" dirty="0" smtClean="0"/>
              <a:t>impactful inventor within or outside an organization?</a:t>
            </a:r>
          </a:p>
          <a:p>
            <a:endParaRPr lang="en-US" dirty="0"/>
          </a:p>
          <a:p>
            <a:r>
              <a:rPr lang="en-US" dirty="0" smtClean="0"/>
              <a:t> Q3: Measuring innovation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Which organizations are leading the in- novation </a:t>
            </a:r>
            <a:r>
              <a:rPr lang="en-US" dirty="0" smtClean="0"/>
              <a:t>industry?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Distance</a:t>
            </a:r>
          </a:p>
          <a:p>
            <a:pPr lvl="1"/>
            <a:r>
              <a:rPr lang="en-US" dirty="0"/>
              <a:t>Shortest </a:t>
            </a:r>
            <a:r>
              <a:rPr lang="en-US" dirty="0" smtClean="0"/>
              <a:t>path to most innovative person</a:t>
            </a:r>
          </a:p>
          <a:p>
            <a:pPr lvl="1"/>
            <a:r>
              <a:rPr lang="en-US" dirty="0" smtClean="0"/>
              <a:t>Inter and intra-organization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Innovation Impact</a:t>
            </a:r>
          </a:p>
          <a:p>
            <a:pPr lvl="1"/>
            <a:r>
              <a:rPr lang="en-US" dirty="0" smtClean="0"/>
              <a:t>Degree centrality for a patent</a:t>
            </a:r>
          </a:p>
          <a:p>
            <a:pPr lvl="1"/>
            <a:r>
              <a:rPr lang="en-US" dirty="0" smtClean="0"/>
              <a:t>Number of patents vs. Number of citations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9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1</a:t>
            </a:r>
            <a:r>
              <a:rPr lang="en-US" dirty="0"/>
              <a:t>: Reasons for being </a:t>
            </a:r>
            <a:r>
              <a:rPr lang="en-US" dirty="0" smtClean="0"/>
              <a:t>impactful</a:t>
            </a:r>
            <a:endParaRPr lang="en-US" dirty="0" smtClean="0"/>
          </a:p>
          <a:p>
            <a:pPr lvl="1"/>
            <a:r>
              <a:rPr lang="en-US" dirty="0" smtClean="0"/>
              <a:t>Innovation Impact vs.  Collaborative Distance</a:t>
            </a:r>
          </a:p>
          <a:p>
            <a:endParaRPr lang="en-US" dirty="0"/>
          </a:p>
          <a:p>
            <a:r>
              <a:rPr lang="en-US" dirty="0" smtClean="0"/>
              <a:t>A2</a:t>
            </a:r>
            <a:r>
              <a:rPr lang="en-US" dirty="0"/>
              <a:t>: Collaboration Dynamics	</a:t>
            </a:r>
            <a:endParaRPr lang="en-US" dirty="0" smtClean="0"/>
          </a:p>
          <a:p>
            <a:pPr lvl="1"/>
            <a:r>
              <a:rPr lang="en-US" dirty="0" smtClean="0"/>
              <a:t>Collaborative Distance vs. Organization</a:t>
            </a:r>
          </a:p>
          <a:p>
            <a:endParaRPr lang="en-US" dirty="0"/>
          </a:p>
          <a:p>
            <a:r>
              <a:rPr lang="en-US" dirty="0" smtClean="0"/>
              <a:t>A3</a:t>
            </a:r>
            <a:r>
              <a:rPr lang="en-US" dirty="0"/>
              <a:t>: </a:t>
            </a:r>
            <a:r>
              <a:rPr lang="en-US" dirty="0" smtClean="0"/>
              <a:t>Measuring Innovation</a:t>
            </a:r>
          </a:p>
          <a:p>
            <a:pPr lvl="1"/>
            <a:r>
              <a:rPr lang="en-US" dirty="0" smtClean="0"/>
              <a:t>Innovation Impact vs.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7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Model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Co-Inventor Network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5154" y="3402845"/>
            <a:ext cx="928035" cy="9279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I</a:t>
            </a:r>
            <a:r>
              <a:rPr lang="en-US" sz="3200" b="1" baseline="-25000" dirty="0" smtClean="0">
                <a:solidFill>
                  <a:schemeClr val="tx1"/>
                </a:solidFill>
              </a:rPr>
              <a:t>1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206893" y="3435405"/>
            <a:ext cx="928035" cy="9279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</a:t>
            </a:r>
            <a:r>
              <a:rPr lang="en-US" sz="3200" b="1" baseline="-25000" dirty="0" smtClean="0">
                <a:solidFill>
                  <a:srgbClr val="000000"/>
                </a:solidFill>
              </a:rPr>
              <a:t>2</a:t>
            </a:r>
            <a:endParaRPr lang="en-US" sz="3200" b="1" baseline="-25000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>
            <a:stCxn id="9" idx="6"/>
          </p:cNvCxnSpPr>
          <p:nvPr/>
        </p:nvCxnSpPr>
        <p:spPr>
          <a:xfrm>
            <a:off x="2963189" y="3866829"/>
            <a:ext cx="2243704" cy="244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84204" y="3446101"/>
            <a:ext cx="150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Co-inventor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45153"/>
              </p:ext>
            </p:extLst>
          </p:nvPr>
        </p:nvGraphicFramePr>
        <p:xfrm>
          <a:off x="2035154" y="4639040"/>
          <a:ext cx="4795483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58168"/>
                <a:gridCol w="25373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Nodes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3421276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13153732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Kia </a:t>
                      </a:r>
                      <a:r>
                        <a:rPr lang="en-US" dirty="0" err="1" smtClean="0"/>
                        <a:t>Silverbrook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∞ </a:t>
                      </a:r>
                      <a:r>
                        <a:rPr lang="en-US" baseline="0" dirty="0" err="1" smtClean="0"/>
                        <a:t>dist</a:t>
                      </a:r>
                      <a:r>
                        <a:rPr lang="en-US" baseline="0" dirty="0" smtClean="0"/>
                        <a:t> within 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∞ </a:t>
                      </a:r>
                      <a:r>
                        <a:rPr lang="en-US" baseline="0" dirty="0" err="1" smtClean="0"/>
                        <a:t>dist</a:t>
                      </a:r>
                      <a:r>
                        <a:rPr lang="en-US" baseline="0" dirty="0" smtClean="0"/>
                        <a:t> outside 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1817586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35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Model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Citation Network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35154" y="3419557"/>
            <a:ext cx="928035" cy="9279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</a:t>
            </a:r>
            <a:r>
              <a:rPr lang="en-US" sz="3200" b="1" baseline="-25000" dirty="0" smtClean="0">
                <a:solidFill>
                  <a:schemeClr val="tx1"/>
                </a:solidFill>
              </a:rPr>
              <a:t>1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06893" y="3452117"/>
            <a:ext cx="928035" cy="9279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P</a:t>
            </a:r>
            <a:r>
              <a:rPr lang="en-US" sz="3200" b="1" baseline="-25000" dirty="0" smtClean="0">
                <a:solidFill>
                  <a:srgbClr val="000000"/>
                </a:solidFill>
              </a:rPr>
              <a:t>2</a:t>
            </a:r>
            <a:endParaRPr lang="en-US" sz="3200" b="1" baseline="-25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4204" y="3462813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63189" y="3890324"/>
            <a:ext cx="22437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44444"/>
              </p:ext>
            </p:extLst>
          </p:nvPr>
        </p:nvGraphicFramePr>
        <p:xfrm>
          <a:off x="2035154" y="4989982"/>
          <a:ext cx="4795483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58168"/>
                <a:gridCol w="25373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Nodes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10842560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53527305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Patents with 0 cit.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1349956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0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 1: Shortest Path Distance</a:t>
            </a:r>
          </a:p>
          <a:p>
            <a:pPr lvl="1"/>
            <a:r>
              <a:rPr lang="en-US" dirty="0" smtClean="0"/>
              <a:t>Collaborative distance between each inventor and Kia </a:t>
            </a:r>
            <a:r>
              <a:rPr lang="en-US" dirty="0" err="1" smtClean="0"/>
              <a:t>Silverbrook</a:t>
            </a:r>
            <a:endParaRPr lang="en-US" dirty="0" smtClean="0"/>
          </a:p>
          <a:p>
            <a:pPr lvl="1"/>
            <a:r>
              <a:rPr lang="en-US" dirty="0" smtClean="0"/>
              <a:t>Calculate distance of inventors within and outside his organization</a:t>
            </a:r>
          </a:p>
          <a:p>
            <a:pPr lvl="1"/>
            <a:r>
              <a:rPr lang="en-US" dirty="0"/>
              <a:t>Q1, </a:t>
            </a:r>
            <a:r>
              <a:rPr lang="en-US" dirty="0" smtClean="0"/>
              <a:t>Q2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Graph 2: Degree Centrality</a:t>
            </a:r>
          </a:p>
          <a:p>
            <a:pPr lvl="1"/>
            <a:r>
              <a:rPr lang="en-US" dirty="0" smtClean="0"/>
              <a:t>Impact of each patent</a:t>
            </a:r>
          </a:p>
          <a:p>
            <a:pPr lvl="1"/>
            <a:r>
              <a:rPr lang="en-US" dirty="0" smtClean="0"/>
              <a:t>Calculate impact of each inventor and org.</a:t>
            </a:r>
          </a:p>
          <a:p>
            <a:pPr lvl="1"/>
            <a:r>
              <a:rPr lang="en-US" dirty="0" smtClean="0"/>
              <a:t>Q1, Q3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2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123</TotalTime>
  <Words>312</Words>
  <Application>Microsoft Macintosh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Perception</vt:lpstr>
      <vt:lpstr>Microsoft Equation</vt:lpstr>
      <vt:lpstr>Mirror Mirror On the Wall Who is the most Innovative of them All?</vt:lpstr>
      <vt:lpstr>The Invention Network</vt:lpstr>
      <vt:lpstr>Behavior of Invention Network </vt:lpstr>
      <vt:lpstr>Problem</vt:lpstr>
      <vt:lpstr>Our Metrics</vt:lpstr>
      <vt:lpstr>Approach</vt:lpstr>
      <vt:lpstr>Graph Model I</vt:lpstr>
      <vt:lpstr>Graph Model II</vt:lpstr>
      <vt:lpstr>Solution Overview</vt:lpstr>
      <vt:lpstr>Evaluation Steps</vt:lpstr>
      <vt:lpstr>Answer 1: Closeness  Impact</vt:lpstr>
      <vt:lpstr>Answer 2: Org ! Closeness   </vt:lpstr>
      <vt:lpstr>Answer 3: Impact  Innovation</vt:lpstr>
      <vt:lpstr>Validation</vt:lpstr>
      <vt:lpstr>Conclusion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Mirror Mirror On the Wall Who is the most Innovative of them All?</dc:title>
  <dc:creator>Shruti Tople</dc:creator>
  <cp:lastModifiedBy>Shweta Shinde</cp:lastModifiedBy>
  <cp:revision>26</cp:revision>
  <dcterms:created xsi:type="dcterms:W3CDTF">2015-04-20T11:23:40Z</dcterms:created>
  <dcterms:modified xsi:type="dcterms:W3CDTF">2015-04-20T13:38:15Z</dcterms:modified>
</cp:coreProperties>
</file>