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5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35" r:id="rId12"/>
    <p:sldId id="325" r:id="rId13"/>
    <p:sldId id="327" r:id="rId14"/>
    <p:sldId id="331" r:id="rId15"/>
    <p:sldId id="332" r:id="rId16"/>
    <p:sldId id="337" r:id="rId17"/>
    <p:sldId id="323" r:id="rId18"/>
    <p:sldId id="324" r:id="rId19"/>
    <p:sldId id="330" r:id="rId20"/>
    <p:sldId id="328" r:id="rId21"/>
    <p:sldId id="329" r:id="rId22"/>
    <p:sldId id="333" r:id="rId23"/>
    <p:sldId id="338" r:id="rId24"/>
    <p:sldId id="339" r:id="rId25"/>
    <p:sldId id="340" r:id="rId26"/>
    <p:sldId id="346" r:id="rId27"/>
    <p:sldId id="350" r:id="rId28"/>
    <p:sldId id="341" r:id="rId29"/>
    <p:sldId id="342" r:id="rId30"/>
    <p:sldId id="343" r:id="rId31"/>
    <p:sldId id="344" r:id="rId32"/>
    <p:sldId id="345" r:id="rId33"/>
    <p:sldId id="347" r:id="rId34"/>
    <p:sldId id="348" r:id="rId35"/>
    <p:sldId id="349" r:id="rId36"/>
    <p:sldId id="322" r:id="rId37"/>
    <p:sldId id="313" r:id="rId38"/>
    <p:sldId id="303" r:id="rId39"/>
    <p:sldId id="293" r:id="rId40"/>
    <p:sldId id="292" r:id="rId41"/>
    <p:sldId id="283" r:id="rId42"/>
    <p:sldId id="310" r:id="rId43"/>
    <p:sldId id="296" r:id="rId44"/>
    <p:sldId id="282" r:id="rId45"/>
    <p:sldId id="268" r:id="rId46"/>
    <p:sldId id="269" r:id="rId47"/>
    <p:sldId id="270" r:id="rId48"/>
    <p:sldId id="298" r:id="rId49"/>
    <p:sldId id="271" r:id="rId50"/>
    <p:sldId id="272" r:id="rId51"/>
    <p:sldId id="306" r:id="rId52"/>
    <p:sldId id="312" r:id="rId53"/>
    <p:sldId id="273" r:id="rId54"/>
    <p:sldId id="274" r:id="rId55"/>
    <p:sldId id="307" r:id="rId56"/>
    <p:sldId id="278" r:id="rId57"/>
    <p:sldId id="279" r:id="rId58"/>
    <p:sldId id="309" r:id="rId59"/>
    <p:sldId id="31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3" autoAdjust="0"/>
  </p:normalViewPr>
  <p:slideViewPr>
    <p:cSldViewPr snapToGrid="0" snapToObjects="1">
      <p:cViewPr>
        <p:scale>
          <a:sx n="90" d="100"/>
          <a:sy n="90" d="100"/>
        </p:scale>
        <p:origin x="-163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Bitcoin research papers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8.0</c:v>
                </c:pt>
                <c:pt idx="4">
                  <c:v>21.0</c:v>
                </c:pt>
                <c:pt idx="5">
                  <c:v>61.0</c:v>
                </c:pt>
                <c:pt idx="6">
                  <c:v>205.0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811752"/>
        <c:axId val="2123139768"/>
      </c:barChart>
      <c:catAx>
        <c:axId val="211981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3139768"/>
        <c:crosses val="autoZero"/>
        <c:auto val="1"/>
        <c:lblAlgn val="ctr"/>
        <c:lblOffset val="100"/>
        <c:noMultiLvlLbl val="0"/>
      </c:catAx>
      <c:valAx>
        <c:axId val="2123139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81175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73777-A6A1-F74C-A0AA-841ECF5345AF}" type="datetimeFigureOut">
              <a:rPr lang="en-US" smtClean="0"/>
              <a:t>30/7/15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130C-9FCF-BB4B-8FD1-0B1E0E74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3828-44F4-4210-8241-FC1B62A9654B}" type="datetimeFigureOut">
              <a:rPr lang="en-SG" smtClean="0"/>
              <a:t>30/7/15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70CE-29D6-4821-817C-B20B0AFAB6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99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is public domain (Wikimedia commons)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sure to point out-coinbase is why miners aren’t all solving the exact same problem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939-58D0-0F4E-9BEF-2AC92D9169B0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FF6C-9628-7642-A769-BB5924B79661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8BE5-98F0-FA4E-86B1-EAFC2D6DE09C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18193"/>
            <a:ext cx="8229600" cy="7978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326444"/>
            <a:ext cx="8229600" cy="524132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3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>
            <a:lvl1pPr marL="342900" indent="-342900">
              <a:buFont typeface="Wingdings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C1D-BB08-2E41-8821-AA233FBD3D95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 Hebrew Scholar"/>
                <a:cs typeface="Arial Hebrew Scho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6DDC-BE1E-F144-81E9-4A64D175AB30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2FE-9616-9E4A-80AD-A01CD341C776}" type="datetime1">
              <a:rPr lang="en-SG" smtClean="0"/>
              <a:t>30/7/15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4111"/>
            <a:ext cx="4040188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84111"/>
            <a:ext cx="4041775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C4A2-42C1-8745-8441-974DF223D37F}" type="datetime1">
              <a:rPr lang="en-SG" smtClean="0"/>
              <a:t>30/7/15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1D9E-7EE5-A548-BC1B-7DB9EAB34F33}" type="datetime1">
              <a:rPr lang="en-SG" smtClean="0"/>
              <a:t>30/7/15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7AE5-B36E-624E-BD65-9D8E3C154454}" type="datetime1">
              <a:rPr lang="en-SG" smtClean="0"/>
              <a:t>30/7/15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B354-21CA-6246-8D70-A05A2794BCE9}" type="datetime1">
              <a:rPr lang="en-SG" smtClean="0"/>
              <a:t>30/7/15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BFD-A8F0-E647-A322-9C0782B1EF87}" type="datetime1">
              <a:rPr lang="en-SG" smtClean="0"/>
              <a:t>30/7/15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92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1779"/>
            <a:ext cx="8229600" cy="488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23A2-FCE0-D745-AA36-6F5ADE4784F9}" type="datetime1">
              <a:rPr lang="en-SG" smtClean="0"/>
              <a:t>30/7/15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times.co.uk/bitcoin-growing-25-faster-internet-its-early-years-1512717" TargetMode="External"/><Relationship Id="rId4" Type="http://schemas.openxmlformats.org/officeDocument/2006/relationships/hyperlink" Target="http://www.coindesk.com/academic-research-bitcoin-tripled-2014/" TargetMode="External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indesk.com/venture-capital-funding-bitcoin-startups-triples-2014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.nvd.nist.gov/view/vuln/detail?vulnId=CVE-2013-22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hyperlink" Target="https://bitcointalk.org/index.php?topic=441465.msg7282674%23msg728267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gi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iluu@comp.nus.edu.sg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985982"/>
            <a:ext cx="8115300" cy="1979431"/>
          </a:xfrm>
        </p:spPr>
        <p:txBody>
          <a:bodyPr>
            <a:normAutofit/>
          </a:bodyPr>
          <a:lstStyle/>
          <a:p>
            <a:r>
              <a:rPr lang="en-US" dirty="0" smtClean="0"/>
              <a:t>On the Incentive Compatibility of </a:t>
            </a:r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Cryptocurrency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2556"/>
            <a:ext cx="7568446" cy="2266245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err="1" smtClean="0"/>
              <a:t>Loi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Luu</a:t>
            </a:r>
            <a:endParaRPr lang="en-US" b="1" u="sng" dirty="0" smtClean="0"/>
          </a:p>
          <a:p>
            <a:r>
              <a:rPr lang="en-US" dirty="0" smtClean="0"/>
              <a:t>Joint works with</a:t>
            </a:r>
          </a:p>
          <a:p>
            <a:r>
              <a:rPr lang="en-US" dirty="0"/>
              <a:t>Jason </a:t>
            </a:r>
            <a:r>
              <a:rPr lang="en-US" dirty="0" err="1"/>
              <a:t>Teutsch</a:t>
            </a:r>
            <a:r>
              <a:rPr lang="en-US" dirty="0"/>
              <a:t>, </a:t>
            </a:r>
            <a:r>
              <a:rPr lang="en-US" dirty="0" err="1"/>
              <a:t>Raghav</a:t>
            </a:r>
            <a:r>
              <a:rPr lang="en-US" dirty="0"/>
              <a:t> </a:t>
            </a:r>
            <a:r>
              <a:rPr lang="en-US" dirty="0" err="1" smtClean="0"/>
              <a:t>Kulkarni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Ratul</a:t>
            </a:r>
            <a:r>
              <a:rPr lang="en-US" dirty="0" smtClean="0"/>
              <a:t> </a:t>
            </a:r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Inian</a:t>
            </a:r>
            <a:r>
              <a:rPr lang="en-US" dirty="0"/>
              <a:t> </a:t>
            </a:r>
            <a:r>
              <a:rPr lang="en-US" dirty="0" err="1"/>
              <a:t>Parameshwaran</a:t>
            </a:r>
            <a:r>
              <a:rPr lang="en-US" dirty="0"/>
              <a:t>, </a:t>
            </a:r>
            <a:r>
              <a:rPr lang="en-US" dirty="0" smtClean="0"/>
              <a:t>Aquinas </a:t>
            </a:r>
            <a:r>
              <a:rPr lang="en-US" dirty="0" err="1" smtClean="0"/>
              <a:t>Hobor</a:t>
            </a:r>
            <a:r>
              <a:rPr lang="en-US" dirty="0" smtClean="0"/>
              <a:t> &amp; </a:t>
            </a:r>
            <a:r>
              <a:rPr lang="en-US" dirty="0" err="1"/>
              <a:t>Prateek</a:t>
            </a:r>
            <a:r>
              <a:rPr lang="en-US" dirty="0"/>
              <a:t> </a:t>
            </a:r>
            <a:r>
              <a:rPr lang="en-US" dirty="0" err="1"/>
              <a:t>Saxena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100667"/>
            <a:ext cx="8229600" cy="5467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i="1" dirty="0"/>
              <a:t>Ledger</a:t>
            </a:r>
            <a:r>
              <a:rPr lang="en" sz="2200" dirty="0"/>
              <a:t>: state file, mapping amounts of BTC to pkeys</a:t>
            </a:r>
          </a:p>
          <a:p>
            <a:r>
              <a:rPr lang="en" sz="2200" b="1" i="1" dirty="0"/>
              <a:t>Transactions</a:t>
            </a:r>
            <a:r>
              <a:rPr lang="en" sz="2200" dirty="0"/>
              <a:t>: Signed instructions to modify the ledger</a:t>
            </a:r>
          </a:p>
          <a:p>
            <a:r>
              <a:rPr lang="en" sz="2200" b="1" i="1" dirty="0"/>
              <a:t>Blockchain</a:t>
            </a:r>
            <a:r>
              <a:rPr lang="en" sz="2200" dirty="0"/>
              <a:t>: Authenticated sequential log of transactions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Each solution is used as seed for the next puzzle challenge.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The solutions form linked lists (blockchains).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Thm. </a:t>
            </a:r>
            <a:r>
              <a:rPr lang="en" sz="2200" i="1" dirty="0"/>
              <a:t>For all n, eventually converge on unique n-length chain.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260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Slightly More Detail</a:t>
            </a:r>
          </a:p>
        </p:txBody>
      </p:sp>
      <p:pic>
        <p:nvPicPr>
          <p:cNvPr id="4" name="Placeholder 3" descr="10000201000004B0000001D22E19BA6D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94" y="4213835"/>
            <a:ext cx="6538206" cy="253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83134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577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system overview</a:t>
            </a:r>
            <a:endParaRPr lang="en-US" dirty="0"/>
          </a:p>
        </p:txBody>
      </p:sp>
      <p:pic>
        <p:nvPicPr>
          <p:cNvPr id="4" name="Picture 3" descr="bitcoin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1" y="1562100"/>
            <a:ext cx="8412649" cy="405412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22333" y="5969000"/>
            <a:ext cx="1890889" cy="578556"/>
          </a:xfrm>
          <a:prstGeom prst="wedgeRectCallout">
            <a:avLst>
              <a:gd name="adj1" fmla="val 3612"/>
              <a:gd name="adj2" fmla="val -17652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Blockchain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6844" y="5980288"/>
            <a:ext cx="2387600" cy="694267"/>
          </a:xfrm>
          <a:prstGeom prst="wedgeRectCallout">
            <a:avLst>
              <a:gd name="adj1" fmla="val 2972"/>
              <a:gd name="adj2" fmla="val -15010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Users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(generate TXs)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991558" y="924278"/>
            <a:ext cx="2737556" cy="1107722"/>
          </a:xfrm>
          <a:prstGeom prst="wedgeRectCallout">
            <a:avLst>
              <a:gd name="adj1" fmla="val 57655"/>
              <a:gd name="adj2" fmla="val 558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Miners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(Validate TXs &amp; generate blocks)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3667" y="4106333"/>
            <a:ext cx="451555" cy="677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844" y="2794000"/>
            <a:ext cx="553156" cy="62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152" y="4486112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485" y="2794000"/>
            <a:ext cx="6571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260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Mining Bitcoins in </a:t>
            </a:r>
            <a:r>
              <a:rPr lang="en-US" dirty="0" smtClean="0"/>
              <a:t>5</a:t>
            </a:r>
            <a:r>
              <a:rPr lang="en" dirty="0" smtClean="0"/>
              <a:t> </a:t>
            </a:r>
            <a:r>
              <a:rPr lang="en" dirty="0"/>
              <a:t>easy steps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0" y="1648178"/>
            <a:ext cx="9144000" cy="474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dirty="0"/>
              <a:t>Join the network, listen for </a:t>
            </a:r>
            <a:r>
              <a:rPr lang="en" dirty="0" smtClean="0"/>
              <a:t>transactions</a:t>
            </a:r>
            <a:endParaRPr lang="en-US" dirty="0" smtClean="0"/>
          </a:p>
          <a:p>
            <a:pPr marL="1409700" lvl="1" indent="-514350"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" dirty="0" smtClean="0"/>
              <a:t>Validate </a:t>
            </a:r>
            <a:r>
              <a:rPr lang="en" dirty="0"/>
              <a:t>all proposed transactions</a:t>
            </a:r>
          </a:p>
          <a:p>
            <a:pPr marL="9144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dirty="0"/>
              <a:t>Listen for new blocks, maintain </a:t>
            </a:r>
            <a:r>
              <a:rPr lang="en" dirty="0" smtClean="0"/>
              <a:t>blockchain</a:t>
            </a:r>
            <a:endParaRPr lang="en-US" dirty="0" smtClean="0"/>
          </a:p>
          <a:p>
            <a:pPr marL="1409700" lvl="1" indent="-514350"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" dirty="0" smtClean="0"/>
              <a:t>When </a:t>
            </a:r>
            <a:r>
              <a:rPr lang="en" dirty="0"/>
              <a:t>a new block is proposed, validate it</a:t>
            </a:r>
          </a:p>
          <a:p>
            <a:pPr marL="9144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dirty="0"/>
              <a:t>Assemble a new valid block</a:t>
            </a:r>
          </a:p>
          <a:p>
            <a:pPr marL="9144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dirty="0"/>
              <a:t>Find the nonce to make your block </a:t>
            </a:r>
            <a:r>
              <a:rPr lang="en" dirty="0" smtClean="0"/>
              <a:t>valid</a:t>
            </a:r>
            <a:endParaRPr lang="en-US" dirty="0" smtClean="0"/>
          </a:p>
          <a:p>
            <a:pPr marL="1409700" lvl="1" indent="-514350"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dirty="0"/>
              <a:t>SHA256(</a:t>
            </a:r>
            <a:r>
              <a:rPr lang="en-US" dirty="0" err="1"/>
              <a:t>BlkTemplate</a:t>
            </a:r>
            <a:r>
              <a:rPr lang="en-US" dirty="0"/>
              <a:t> || </a:t>
            </a:r>
            <a:r>
              <a:rPr lang="en-US" dirty="0">
                <a:solidFill>
                  <a:srgbClr val="FF3333"/>
                </a:solidFill>
              </a:rPr>
              <a:t>Nonce</a:t>
            </a:r>
            <a:r>
              <a:rPr lang="en-US" dirty="0"/>
              <a:t>) has D leading zero </a:t>
            </a:r>
            <a:r>
              <a:rPr lang="en-US" dirty="0" smtClean="0"/>
              <a:t>bits, </a:t>
            </a:r>
            <a:r>
              <a:rPr lang="en-US" dirty="0"/>
              <a:t>e</a:t>
            </a:r>
            <a:r>
              <a:rPr lang="en-US" dirty="0" smtClean="0"/>
              <a:t>.g.: 0000000000000000024f37840…</a:t>
            </a:r>
          </a:p>
          <a:p>
            <a:pPr marL="9144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-US" dirty="0" smtClean="0"/>
              <a:t>When find a valid block</a:t>
            </a:r>
            <a:endParaRPr lang="en" dirty="0"/>
          </a:p>
          <a:p>
            <a:pPr marL="1409700" lvl="1" indent="-514350"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dirty="0" smtClean="0"/>
              <a:t>Broadcast &amp; hope it gets accepted</a:t>
            </a:r>
          </a:p>
          <a:p>
            <a:pPr marL="1409700" lvl="1" indent="-514350"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dirty="0" smtClean="0"/>
              <a:t>Receive reward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8028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37496"/>
            <a:ext cx="8229600" cy="8208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 a valid block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896762" y="3700183"/>
            <a:ext cx="1344300" cy="6096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044862" y="4671467"/>
            <a:ext cx="1344300" cy="6096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010262" y="4671467"/>
            <a:ext cx="1344300" cy="6096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64" name="Shape 64"/>
          <p:cNvSpPr/>
          <p:nvPr/>
        </p:nvSpPr>
        <p:spPr>
          <a:xfrm>
            <a:off x="4675950" y="4015634"/>
            <a:ext cx="647300" cy="655833"/>
          </a:xfrm>
          <a:custGeom>
            <a:avLst/>
            <a:gdLst/>
            <a:ahLst/>
            <a:cxnLst/>
            <a:rect l="0" t="0" r="0" b="0"/>
            <a:pathLst>
              <a:path w="25892" h="19675" extrusionOk="0">
                <a:moveTo>
                  <a:pt x="25892" y="0"/>
                </a:moveTo>
                <a:lnTo>
                  <a:pt x="25534" y="12120"/>
                </a:lnTo>
                <a:lnTo>
                  <a:pt x="0" y="12120"/>
                </a:lnTo>
                <a:lnTo>
                  <a:pt x="0" y="19675"/>
                </a:lnTo>
              </a:path>
            </a:pathLst>
          </a:cu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5" name="Shape 65"/>
          <p:cNvSpPr/>
          <p:nvPr/>
        </p:nvSpPr>
        <p:spPr>
          <a:xfrm>
            <a:off x="5928026" y="4046134"/>
            <a:ext cx="766525" cy="625333"/>
          </a:xfrm>
          <a:custGeom>
            <a:avLst/>
            <a:gdLst/>
            <a:ahLst/>
            <a:cxnLst/>
            <a:rect l="0" t="0" r="0" b="0"/>
            <a:pathLst>
              <a:path w="30661" h="18760" extrusionOk="0">
                <a:moveTo>
                  <a:pt x="518" y="0"/>
                </a:moveTo>
                <a:lnTo>
                  <a:pt x="0" y="11205"/>
                </a:lnTo>
                <a:lnTo>
                  <a:pt x="30661" y="11205"/>
                </a:lnTo>
                <a:lnTo>
                  <a:pt x="30661" y="18760"/>
                </a:lnTo>
              </a:path>
            </a:pathLst>
          </a:cu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cxnSp>
        <p:nvCxnSpPr>
          <p:cNvPr id="66" name="Shape 66"/>
          <p:cNvCxnSpPr/>
          <p:nvPr/>
        </p:nvCxnSpPr>
        <p:spPr>
          <a:xfrm flipH="1">
            <a:off x="3855275" y="4991867"/>
            <a:ext cx="598600" cy="793232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>
            <a:endCxn id="69" idx="0"/>
          </p:cNvCxnSpPr>
          <p:nvPr/>
        </p:nvCxnSpPr>
        <p:spPr>
          <a:xfrm>
            <a:off x="5111287" y="5013867"/>
            <a:ext cx="16800" cy="958800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2989575" y="5582869"/>
            <a:ext cx="1417800" cy="885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/>
              <a:t>25.0→A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200"/>
              <a:t>coinbase: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0x0000...00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99937" y="5972667"/>
            <a:ext cx="1056300" cy="402399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cxnSp>
        <p:nvCxnSpPr>
          <p:cNvPr id="70" name="Shape 70"/>
          <p:cNvCxnSpPr>
            <a:endCxn id="71" idx="0"/>
          </p:cNvCxnSpPr>
          <p:nvPr/>
        </p:nvCxnSpPr>
        <p:spPr>
          <a:xfrm flipH="1">
            <a:off x="6454612" y="4996267"/>
            <a:ext cx="13500" cy="976400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endCxn id="73" idx="0"/>
          </p:cNvCxnSpPr>
          <p:nvPr/>
        </p:nvCxnSpPr>
        <p:spPr>
          <a:xfrm>
            <a:off x="7089512" y="5031867"/>
            <a:ext cx="793200" cy="940800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5926462" y="5972667"/>
            <a:ext cx="1056300" cy="402399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354562" y="5972667"/>
            <a:ext cx="1056300" cy="402399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74" name="Shape 74"/>
          <p:cNvSpPr/>
          <p:nvPr/>
        </p:nvSpPr>
        <p:spPr>
          <a:xfrm>
            <a:off x="4569500" y="1951617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-US" sz="1800" dirty="0" smtClean="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</a:p>
        </p:txBody>
      </p:sp>
      <p:sp>
        <p:nvSpPr>
          <p:cNvPr id="75" name="Shape 75"/>
          <p:cNvSpPr/>
          <p:nvPr/>
        </p:nvSpPr>
        <p:spPr>
          <a:xfrm>
            <a:off x="4569500" y="1549234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</a:p>
        </p:txBody>
      </p:sp>
      <p:sp>
        <p:nvSpPr>
          <p:cNvPr id="76" name="Shape 76"/>
          <p:cNvSpPr/>
          <p:nvPr/>
        </p:nvSpPr>
        <p:spPr>
          <a:xfrm>
            <a:off x="3317300" y="1401332"/>
            <a:ext cx="3002490" cy="911624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7" name="Shape 77"/>
          <p:cNvSpPr/>
          <p:nvPr/>
        </p:nvSpPr>
        <p:spPr>
          <a:xfrm>
            <a:off x="964700" y="20124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</a:p>
        </p:txBody>
      </p:sp>
      <p:sp>
        <p:nvSpPr>
          <p:cNvPr id="78" name="Shape 78"/>
          <p:cNvSpPr/>
          <p:nvPr/>
        </p:nvSpPr>
        <p:spPr>
          <a:xfrm>
            <a:off x="964700" y="2801634"/>
            <a:ext cx="2352600" cy="402399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</a:p>
        </p:txBody>
      </p:sp>
      <p:sp>
        <p:nvSpPr>
          <p:cNvPr id="79" name="Shape 79"/>
          <p:cNvSpPr/>
          <p:nvPr/>
        </p:nvSpPr>
        <p:spPr>
          <a:xfrm>
            <a:off x="964700" y="2399250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0x7a83</a:t>
            </a:r>
          </a:p>
        </p:txBody>
      </p:sp>
      <p:sp>
        <p:nvSpPr>
          <p:cNvPr id="80" name="Shape 80"/>
          <p:cNvSpPr/>
          <p:nvPr/>
        </p:nvSpPr>
        <p:spPr>
          <a:xfrm>
            <a:off x="964700" y="1610101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1462199"/>
            <a:ext cx="2714990" cy="911624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82" name="Shape 82"/>
          <p:cNvSpPr/>
          <p:nvPr/>
        </p:nvSpPr>
        <p:spPr>
          <a:xfrm>
            <a:off x="5567300" y="2124300"/>
            <a:ext cx="2303150" cy="1677800"/>
          </a:xfrm>
          <a:custGeom>
            <a:avLst/>
            <a:gdLst/>
            <a:ahLst/>
            <a:cxnLst/>
            <a:rect l="0" t="0" r="0" b="0"/>
            <a:pathLst>
              <a:path w="92126" h="50334" extrusionOk="0">
                <a:moveTo>
                  <a:pt x="30100" y="1"/>
                </a:moveTo>
                <a:lnTo>
                  <a:pt x="92126" y="0"/>
                </a:lnTo>
                <a:lnTo>
                  <a:pt x="88770" y="36301"/>
                </a:lnTo>
                <a:lnTo>
                  <a:pt x="915" y="35996"/>
                </a:lnTo>
                <a:lnTo>
                  <a:pt x="0" y="50334"/>
                </a:lnTo>
              </a:path>
            </a:pathLst>
          </a:custGeom>
          <a:noFill/>
          <a:ln w="38100" cap="flat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83" name="Shape 83"/>
          <p:cNvSpPr/>
          <p:nvPr/>
        </p:nvSpPr>
        <p:spPr>
          <a:xfrm>
            <a:off x="4569500" y="2740767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84" name="Shape 84"/>
          <p:cNvSpPr/>
          <p:nvPr/>
        </p:nvSpPr>
        <p:spPr>
          <a:xfrm>
            <a:off x="4569500" y="2740750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</a:p>
        </p:txBody>
      </p:sp>
      <p:sp>
        <p:nvSpPr>
          <p:cNvPr id="85" name="Shape 85"/>
          <p:cNvSpPr/>
          <p:nvPr/>
        </p:nvSpPr>
        <p:spPr>
          <a:xfrm>
            <a:off x="4569500" y="2731950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</a:p>
        </p:txBody>
      </p:sp>
      <p:sp>
        <p:nvSpPr>
          <p:cNvPr id="86" name="Shape 86"/>
          <p:cNvSpPr/>
          <p:nvPr/>
        </p:nvSpPr>
        <p:spPr>
          <a:xfrm>
            <a:off x="4569500" y="23383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87" name="Shape 87"/>
          <p:cNvSpPr/>
          <p:nvPr/>
        </p:nvSpPr>
        <p:spPr>
          <a:xfrm>
            <a:off x="4569500" y="23295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88" name="Shape 88"/>
          <p:cNvSpPr/>
          <p:nvPr/>
        </p:nvSpPr>
        <p:spPr>
          <a:xfrm>
            <a:off x="4569500" y="2731967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</a:p>
        </p:txBody>
      </p:sp>
      <p:sp>
        <p:nvSpPr>
          <p:cNvPr id="89" name="Shape 89"/>
          <p:cNvSpPr/>
          <p:nvPr/>
        </p:nvSpPr>
        <p:spPr>
          <a:xfrm>
            <a:off x="4569500" y="2329601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</a:p>
        </p:txBody>
      </p:sp>
      <p:sp>
        <p:nvSpPr>
          <p:cNvPr id="90" name="Shape 90"/>
          <p:cNvSpPr/>
          <p:nvPr/>
        </p:nvSpPr>
        <p:spPr>
          <a:xfrm>
            <a:off x="4569500" y="2731950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</a:p>
        </p:txBody>
      </p:sp>
      <p:sp>
        <p:nvSpPr>
          <p:cNvPr id="91" name="Shape 91"/>
          <p:cNvSpPr/>
          <p:nvPr/>
        </p:nvSpPr>
        <p:spPr>
          <a:xfrm>
            <a:off x="4569500" y="23295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</a:p>
        </p:txBody>
      </p:sp>
      <p:sp>
        <p:nvSpPr>
          <p:cNvPr id="92" name="Shape 92"/>
          <p:cNvSpPr/>
          <p:nvPr/>
        </p:nvSpPr>
        <p:spPr>
          <a:xfrm>
            <a:off x="4569500" y="2731950"/>
            <a:ext cx="2352600" cy="402399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</a:p>
        </p:txBody>
      </p:sp>
      <p:sp>
        <p:nvSpPr>
          <p:cNvPr id="93" name="Shape 93"/>
          <p:cNvSpPr/>
          <p:nvPr/>
        </p:nvSpPr>
        <p:spPr>
          <a:xfrm>
            <a:off x="4569500" y="23295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005872" y="5635582"/>
            <a:ext cx="1417800" cy="885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25.0→A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coinbase: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0x0000...01</a:t>
            </a:r>
          </a:p>
        </p:txBody>
      </p:sp>
      <p:sp>
        <p:nvSpPr>
          <p:cNvPr id="95" name="Shape 95"/>
          <p:cNvSpPr/>
          <p:nvPr/>
        </p:nvSpPr>
        <p:spPr>
          <a:xfrm>
            <a:off x="2876450" y="5582869"/>
            <a:ext cx="1723500" cy="10983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855275" y="4437167"/>
            <a:ext cx="1723500" cy="10983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789150" y="3412950"/>
            <a:ext cx="1723500" cy="10983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9" name="Shape 99"/>
          <p:cNvCxnSpPr>
            <a:stCxn id="100" idx="2"/>
          </p:cNvCxnSpPr>
          <p:nvPr/>
        </p:nvCxnSpPr>
        <p:spPr>
          <a:xfrm>
            <a:off x="2371525" y="4813099"/>
            <a:ext cx="766500" cy="972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852200" y="4587833"/>
            <a:ext cx="816000" cy="322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 rot="10800000" flipH="1">
            <a:off x="3162826" y="4086683"/>
            <a:ext cx="1458899" cy="1332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endCxn id="98" idx="3"/>
          </p:cNvCxnSpPr>
          <p:nvPr/>
        </p:nvCxnSpPr>
        <p:spPr>
          <a:xfrm rot="10800000" flipH="1">
            <a:off x="3279023" y="2349699"/>
            <a:ext cx="2723400" cy="14756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1464025" y="3783101"/>
            <a:ext cx="1815000" cy="102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 changed</a:t>
            </a:r>
          </a:p>
        </p:txBody>
      </p:sp>
      <p:sp>
        <p:nvSpPr>
          <p:cNvPr id="104" name="Shape 104"/>
          <p:cNvSpPr/>
          <p:nvPr/>
        </p:nvSpPr>
        <p:spPr>
          <a:xfrm>
            <a:off x="4569500" y="2720901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</a:p>
        </p:txBody>
      </p:sp>
      <p:sp>
        <p:nvSpPr>
          <p:cNvPr id="105" name="Shape 105"/>
          <p:cNvSpPr/>
          <p:nvPr/>
        </p:nvSpPr>
        <p:spPr>
          <a:xfrm>
            <a:off x="4569500" y="2329583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</a:p>
        </p:txBody>
      </p:sp>
      <p:sp>
        <p:nvSpPr>
          <p:cNvPr id="106" name="Shape 106"/>
          <p:cNvSpPr/>
          <p:nvPr/>
        </p:nvSpPr>
        <p:spPr>
          <a:xfrm>
            <a:off x="4569500" y="2731950"/>
            <a:ext cx="2352600" cy="4023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993742" y="5600647"/>
            <a:ext cx="1417800" cy="8852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</a:rPr>
              <a:t>25.0→A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coinbase: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0x3df5...65</a:t>
            </a:r>
          </a:p>
        </p:txBody>
      </p:sp>
      <p:sp>
        <p:nvSpPr>
          <p:cNvPr id="108" name="Shape 108"/>
          <p:cNvSpPr/>
          <p:nvPr/>
        </p:nvSpPr>
        <p:spPr>
          <a:xfrm>
            <a:off x="4569500" y="2731967"/>
            <a:ext cx="2352600" cy="402399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</a:p>
        </p:txBody>
      </p:sp>
      <p:sp>
        <p:nvSpPr>
          <p:cNvPr id="109" name="Shape 109"/>
          <p:cNvSpPr/>
          <p:nvPr/>
        </p:nvSpPr>
        <p:spPr>
          <a:xfrm>
            <a:off x="4569500" y="2329601"/>
            <a:ext cx="2352600" cy="402399"/>
          </a:xfrm>
          <a:prstGeom prst="rect">
            <a:avLst/>
          </a:prstGeom>
          <a:solidFill>
            <a:srgbClr val="CCCCCC"/>
          </a:solidFill>
          <a:ln w="19050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</a:p>
        </p:txBody>
      </p:sp>
      <p:sp>
        <p:nvSpPr>
          <p:cNvPr id="98" name="Shape 98"/>
          <p:cNvSpPr/>
          <p:nvPr/>
        </p:nvSpPr>
        <p:spPr>
          <a:xfrm>
            <a:off x="5874487" y="1874440"/>
            <a:ext cx="873600" cy="5568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0" y="638391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</a:t>
            </a:r>
            <a:r>
              <a:rPr lang="en-US" dirty="0"/>
              <a:t>from </a:t>
            </a:r>
            <a:r>
              <a:rPr lang="en-US" dirty="0" smtClean="0"/>
              <a:t>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/>
              <a:t>Narayanan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1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54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7777" y="1276529"/>
            <a:ext cx="5029201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b="1" dirty="0" err="1" smtClean="0"/>
              <a:t>PreviousTX</a:t>
            </a:r>
            <a:r>
              <a:rPr lang="en-US" sz="2000" dirty="0"/>
              <a:t>: ID of previous transaction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b="1" dirty="0" smtClean="0"/>
              <a:t>Index</a:t>
            </a:r>
            <a:r>
              <a:rPr lang="en-US" sz="2000" dirty="0"/>
              <a:t>: 0 </a:t>
            </a:r>
          </a:p>
          <a:p>
            <a:r>
              <a:rPr lang="en-US" sz="2000" dirty="0" smtClean="0"/>
              <a:t>   </a:t>
            </a:r>
            <a:r>
              <a:rPr lang="en-US" sz="2000" b="1" dirty="0" err="1" smtClean="0"/>
              <a:t>scriptSig</a:t>
            </a:r>
            <a:r>
              <a:rPr lang="en-US" sz="2000" dirty="0"/>
              <a:t>: Sign(</a:t>
            </a:r>
            <a:r>
              <a:rPr lang="en-US" sz="2000" dirty="0" err="1"/>
              <a:t>PubKey</a:t>
            </a:r>
            <a:r>
              <a:rPr lang="en-US" sz="2000" dirty="0"/>
              <a:t>), </a:t>
            </a:r>
            <a:r>
              <a:rPr lang="en-US" sz="2000" dirty="0" err="1"/>
              <a:t>PubKey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Value</a:t>
            </a:r>
            <a:r>
              <a:rPr lang="en-US" sz="2000" dirty="0"/>
              <a:t>: 5000000000</a:t>
            </a:r>
          </a:p>
          <a:p>
            <a:r>
              <a:rPr lang="en-US" sz="2000" dirty="0" smtClean="0"/>
              <a:t>   </a:t>
            </a:r>
            <a:r>
              <a:rPr lang="en-US" sz="2000" b="1" dirty="0" err="1" smtClean="0"/>
              <a:t>scriptPubKey</a:t>
            </a:r>
            <a:r>
              <a:rPr lang="en-US" sz="2000" dirty="0"/>
              <a:t>: </a:t>
            </a:r>
            <a:r>
              <a:rPr lang="en-US" sz="2000" i="1" dirty="0"/>
              <a:t>%take Signature and </a:t>
            </a:r>
            <a:r>
              <a:rPr lang="en-US" sz="2000" i="1" dirty="0" smtClean="0"/>
              <a:t>		</a:t>
            </a:r>
            <a:r>
              <a:rPr lang="en-US" sz="2000" i="1" dirty="0" err="1" smtClean="0"/>
              <a:t>PubKey</a:t>
            </a:r>
            <a:r>
              <a:rPr lang="en-US" sz="2000" i="1" dirty="0" smtClean="0"/>
              <a:t> </a:t>
            </a:r>
            <a:r>
              <a:rPr lang="en-US" sz="2000" i="1" dirty="0"/>
              <a:t>as </a:t>
            </a:r>
            <a:r>
              <a:rPr lang="en-US" sz="2000" i="1" dirty="0" err="1"/>
              <a:t>params</a:t>
            </a:r>
            <a:endParaRPr lang="en-US" sz="2000" i="1" dirty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checkif</a:t>
            </a:r>
            <a:r>
              <a:rPr lang="en-US" sz="2000" dirty="0" smtClean="0"/>
              <a:t> </a:t>
            </a:r>
            <a:r>
              <a:rPr lang="en-US" sz="2000" dirty="0"/>
              <a:t>Hash(</a:t>
            </a:r>
            <a:r>
              <a:rPr lang="en-US" sz="2000" dirty="0" err="1"/>
              <a:t>PubKey</a:t>
            </a:r>
            <a:r>
              <a:rPr lang="en-US" sz="2000" dirty="0"/>
              <a:t>) = Payee's ID,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checkif</a:t>
            </a:r>
            <a:r>
              <a:rPr lang="en-US" sz="2000" dirty="0" smtClean="0"/>
              <a:t> </a:t>
            </a:r>
            <a:r>
              <a:rPr lang="en-US" sz="2000" dirty="0"/>
              <a:t>Sign(</a:t>
            </a:r>
            <a:r>
              <a:rPr lang="en-US" sz="2000" dirty="0" err="1"/>
              <a:t>PubKey</a:t>
            </a:r>
            <a:r>
              <a:rPr lang="en-US" sz="2000" dirty="0"/>
              <a:t>) is valid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57201" y="1290640"/>
            <a:ext cx="2209800" cy="649111"/>
          </a:xfrm>
          <a:prstGeom prst="wedgeRectCallout">
            <a:avLst>
              <a:gd name="adj1" fmla="val 102643"/>
              <a:gd name="adj2" fmla="val 5815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Specify the source of the money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57201" y="2092151"/>
            <a:ext cx="2209800" cy="649111"/>
          </a:xfrm>
          <a:prstGeom prst="wedgeRectCallout">
            <a:avLst>
              <a:gd name="adj1" fmla="val 102643"/>
              <a:gd name="adj2" fmla="val 2337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rove of eligibility to spend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7200" y="3206929"/>
            <a:ext cx="2209800" cy="649111"/>
          </a:xfrm>
          <a:prstGeom prst="wedgeRectCallout">
            <a:avLst>
              <a:gd name="adj1" fmla="val 102643"/>
              <a:gd name="adj2" fmla="val -271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Amount to send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7200" y="4008440"/>
            <a:ext cx="2209800" cy="930630"/>
          </a:xfrm>
          <a:prstGeom prst="wedgeRectCallout">
            <a:avLst>
              <a:gd name="adj1" fmla="val 100727"/>
              <a:gd name="adj2" fmla="val -5851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to send to and  what payee has to do to spend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77712" y="5219174"/>
            <a:ext cx="1930399" cy="792162"/>
          </a:xfrm>
          <a:prstGeom prst="wedgeRectCallout">
            <a:avLst>
              <a:gd name="adj1" fmla="val 102567"/>
              <a:gd name="adj2" fmla="val -1968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 of the transaction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779" y="5103673"/>
            <a:ext cx="5912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Bitcoin</a:t>
            </a:r>
            <a:r>
              <a:rPr lang="en-US" sz="2400" dirty="0" smtClean="0"/>
              <a:t> script: supports limited operators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Prevent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DoS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attack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Easy to verify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Limit the applications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5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081"/>
            <a:ext cx="8229600" cy="797807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Ethereum</a:t>
            </a:r>
            <a:r>
              <a:rPr lang="en-US" sz="3600" dirty="0" smtClean="0"/>
              <a:t>: </a:t>
            </a:r>
            <a:r>
              <a:rPr lang="en-US" sz="3600" dirty="0" err="1" smtClean="0"/>
              <a:t>Cryptocurrency</a:t>
            </a:r>
            <a:r>
              <a:rPr lang="en-US" sz="3600" dirty="0" smtClean="0"/>
              <a:t> with Turing-complete script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5889"/>
            <a:ext cx="8229600" cy="34148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Can run arbitrary program on </a:t>
            </a:r>
            <a:r>
              <a:rPr lang="en-US" sz="2800" dirty="0" err="1"/>
              <a:t>b</a:t>
            </a:r>
            <a:r>
              <a:rPr lang="en-US" sz="2800" dirty="0" err="1" smtClean="0"/>
              <a:t>lockchain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Enable more applications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Introduce Smart Contract (SC)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public program </a:t>
            </a:r>
            <a:r>
              <a:rPr lang="en-US" sz="2400" dirty="0"/>
              <a:t>that </a:t>
            </a:r>
            <a:r>
              <a:rPr lang="en-US" sz="2400" dirty="0" smtClean="0"/>
              <a:t>embeds </a:t>
            </a:r>
            <a:r>
              <a:rPr lang="en-US" sz="2400" dirty="0"/>
              <a:t>contractual </a:t>
            </a:r>
            <a:r>
              <a:rPr lang="en-US" sz="2400" dirty="0" smtClean="0"/>
              <a:t>clauses between parties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Has its own address, local storage, etc.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User triggers SC by sending a transaction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7222" y="4699001"/>
            <a:ext cx="4176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msg.datasize</a:t>
            </a:r>
            <a:r>
              <a:rPr lang="en-US" dirty="0"/>
              <a:t>==2:</a:t>
            </a:r>
          </a:p>
          <a:p>
            <a:r>
              <a:rPr lang="en-US" dirty="0"/>
              <a:t>    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msg.data</a:t>
            </a:r>
            <a:r>
              <a:rPr lang="en-US" dirty="0"/>
              <a:t>[0] + </a:t>
            </a:r>
            <a:r>
              <a:rPr lang="en-US" dirty="0" err="1"/>
              <a:t>msg.data</a:t>
            </a:r>
            <a:r>
              <a:rPr lang="en-US" dirty="0"/>
              <a:t>[1]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7733" y="5757333"/>
            <a:ext cx="62963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msg.datasize</a:t>
            </a:r>
            <a:r>
              <a:rPr lang="en-US" dirty="0"/>
              <a:t>=</a:t>
            </a:r>
            <a:r>
              <a:rPr lang="en-US" dirty="0" smtClean="0"/>
              <a:t>=1: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SHA256(</a:t>
            </a:r>
            <a:r>
              <a:rPr lang="en-US" dirty="0" err="1" smtClean="0"/>
              <a:t>msg.data</a:t>
            </a:r>
            <a:r>
              <a:rPr lang="en-US" dirty="0"/>
              <a:t>[0</a:t>
            </a:r>
            <a:r>
              <a:rPr lang="en-US" dirty="0" smtClean="0"/>
              <a:t>]) == </a:t>
            </a:r>
            <a:r>
              <a:rPr lang="en-US" dirty="0" err="1" smtClean="0"/>
              <a:t>contract.storage</a:t>
            </a:r>
            <a:r>
              <a:rPr lang="en-US" dirty="0" smtClean="0"/>
              <a:t>[1]:</a:t>
            </a:r>
          </a:p>
          <a:p>
            <a:r>
              <a:rPr lang="en-US" dirty="0"/>
              <a:t>	</a:t>
            </a:r>
            <a:r>
              <a:rPr lang="en-US" b="1" dirty="0" smtClean="0"/>
              <a:t>send</a:t>
            </a:r>
            <a:r>
              <a:rPr lang="en-US" dirty="0" smtClean="0"/>
              <a:t>(reward, </a:t>
            </a:r>
            <a:r>
              <a:rPr lang="en-US" dirty="0" err="1" smtClean="0"/>
              <a:t>msg.sender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4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system overview</a:t>
            </a:r>
            <a:endParaRPr lang="en-US" dirty="0"/>
          </a:p>
        </p:txBody>
      </p:sp>
      <p:pic>
        <p:nvPicPr>
          <p:cNvPr id="4" name="Picture 3" descr="bitcoin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1" y="1562100"/>
            <a:ext cx="8412649" cy="40541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73667" y="4106333"/>
            <a:ext cx="451555" cy="677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844" y="2794000"/>
            <a:ext cx="553156" cy="62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152" y="4486112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485" y="2794000"/>
            <a:ext cx="6571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7333" y="5616222"/>
            <a:ext cx="1481667" cy="592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5263444" y="2794000"/>
            <a:ext cx="493889" cy="3556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7831667" y="2794000"/>
            <a:ext cx="409222" cy="35560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1961444" y="5390444"/>
            <a:ext cx="3795889" cy="522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3441" y="5793180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+mn-lt"/>
              </a:rPr>
              <a:t>Incentive-compatibility in </a:t>
            </a:r>
            <a:r>
              <a:rPr lang="en-US" b="0" dirty="0" err="1" smtClean="0">
                <a:latin typeface="+mn-lt"/>
              </a:rPr>
              <a:t>cryptocurrency</a:t>
            </a:r>
            <a:r>
              <a:rPr lang="en-US" b="0" dirty="0" smtClean="0">
                <a:latin typeface="+mn-lt"/>
              </a:rPr>
              <a:t> protocol</a:t>
            </a:r>
            <a:endParaRPr lang="en-US" b="0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in </a:t>
            </a:r>
            <a:r>
              <a:rPr lang="en-US" dirty="0" err="1" smtClean="0"/>
              <a:t>Bitcoin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Incentive for miners</a:t>
            </a:r>
          </a:p>
          <a:p>
            <a:pPr lvl="1"/>
            <a:r>
              <a:rPr lang="en-US" dirty="0" smtClean="0"/>
              <a:t>Block reward</a:t>
            </a:r>
          </a:p>
          <a:p>
            <a:pPr lvl="1"/>
            <a:r>
              <a:rPr lang="en-US" dirty="0" smtClean="0"/>
              <a:t>Transaction fees included in the block</a:t>
            </a:r>
          </a:p>
          <a:p>
            <a:r>
              <a:rPr lang="en-US" dirty="0" smtClean="0"/>
              <a:t>There is no reward for block verifier!</a:t>
            </a:r>
          </a:p>
          <a:p>
            <a:pPr lvl="1"/>
            <a:r>
              <a:rPr lang="en-US" sz="2600" i="1" dirty="0" smtClean="0"/>
              <a:t>“</a:t>
            </a:r>
            <a:r>
              <a:rPr lang="en" sz="2600" i="1" dirty="0" smtClean="0"/>
              <a:t>When </a:t>
            </a:r>
            <a:r>
              <a:rPr lang="en" sz="2600" i="1" dirty="0"/>
              <a:t>a new block is proposed, validate </a:t>
            </a:r>
            <a:r>
              <a:rPr lang="en" sz="2600" i="1" dirty="0" smtClean="0"/>
              <a:t>it</a:t>
            </a:r>
            <a:r>
              <a:rPr lang="en-US" sz="2600" i="1" dirty="0" smtClean="0"/>
              <a:t>”</a:t>
            </a:r>
          </a:p>
          <a:p>
            <a:r>
              <a:rPr lang="en-US" dirty="0" smtClean="0"/>
              <a:t>People verify other’s block because</a:t>
            </a:r>
          </a:p>
          <a:p>
            <a:pPr lvl="1"/>
            <a:r>
              <a:rPr lang="en-US" dirty="0" smtClean="0"/>
              <a:t>They want to mine valid blocks</a:t>
            </a:r>
          </a:p>
          <a:p>
            <a:pPr lvl="1"/>
            <a:r>
              <a:rPr lang="en-US" dirty="0" smtClean="0"/>
              <a:t>For the “common good”</a:t>
            </a:r>
          </a:p>
          <a:p>
            <a:pPr lvl="1"/>
            <a:r>
              <a:rPr lang="en-US" i="1" dirty="0" smtClean="0"/>
              <a:t>Normally</a:t>
            </a:r>
            <a:r>
              <a:rPr lang="en-US" dirty="0" smtClean="0"/>
              <a:t>, its cheap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verify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7534"/>
            <a:ext cx="7896579" cy="2915353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block hash meets difficulty</a:t>
            </a:r>
          </a:p>
          <a:p>
            <a:pPr lvl="1"/>
            <a:r>
              <a:rPr lang="en-US" sz="2400" dirty="0" smtClean="0"/>
              <a:t>One SHA256 computation</a:t>
            </a:r>
          </a:p>
          <a:p>
            <a:r>
              <a:rPr lang="en-US" sz="2800" dirty="0" err="1" smtClean="0"/>
              <a:t>Merkle</a:t>
            </a:r>
            <a:r>
              <a:rPr lang="en-US" sz="2800" dirty="0" smtClean="0"/>
              <a:t> tree of TXs is correctly constructed</a:t>
            </a:r>
          </a:p>
          <a:p>
            <a:pPr lvl="1"/>
            <a:r>
              <a:rPr lang="en-US" sz="2400" dirty="0" smtClean="0"/>
              <a:t>O(</a:t>
            </a:r>
            <a:r>
              <a:rPr lang="en-US" sz="2400" dirty="0" err="1" smtClean="0"/>
              <a:t>No.OfTXs</a:t>
            </a:r>
            <a:r>
              <a:rPr lang="en-US" sz="2400" dirty="0" smtClean="0"/>
              <a:t>) SHA256 computations</a:t>
            </a:r>
          </a:p>
          <a:p>
            <a:r>
              <a:rPr lang="en-US" sz="2800" dirty="0" smtClean="0"/>
              <a:t>If </a:t>
            </a:r>
            <a:r>
              <a:rPr lang="en-US" sz="2800" b="1" i="1" dirty="0" smtClean="0"/>
              <a:t>all</a:t>
            </a:r>
            <a:r>
              <a:rPr lang="en-US" sz="2800" dirty="0" smtClean="0"/>
              <a:t>  TXs are valid</a:t>
            </a:r>
          </a:p>
          <a:p>
            <a:pPr lvl="1"/>
            <a:r>
              <a:rPr lang="en-US" sz="2400" dirty="0" smtClean="0"/>
              <a:t>Depends on number of TXs</a:t>
            </a:r>
          </a:p>
          <a:p>
            <a:pPr lvl="1"/>
            <a:r>
              <a:rPr lang="en-US" sz="2400" dirty="0" smtClean="0"/>
              <a:t>Logic in each TX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889" y="5677910"/>
            <a:ext cx="7478889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would happen if verifying a block were not cheap?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311" y="3973470"/>
            <a:ext cx="81844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Currently in a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block: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N=500-700 TXs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Verifying a normal TX requires 1 signature, 1 SHA256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Thus, verifying a 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 is cheap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92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is becoming more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market: 4 Billion USD</a:t>
            </a:r>
          </a:p>
          <a:p>
            <a:r>
              <a:rPr lang="en-US" dirty="0" smtClean="0"/>
              <a:t>More investment</a:t>
            </a:r>
          </a:p>
          <a:p>
            <a:pPr lvl="1"/>
            <a:r>
              <a:rPr lang="en-US" dirty="0">
                <a:hlinkClick r:id="rId2"/>
              </a:rPr>
              <a:t>Venture Capital Funding for </a:t>
            </a:r>
            <a:r>
              <a:rPr lang="en-US" dirty="0" err="1">
                <a:hlinkClick r:id="rId2"/>
              </a:rPr>
              <a:t>Bitcoin</a:t>
            </a:r>
            <a:r>
              <a:rPr lang="en-US" dirty="0">
                <a:hlinkClick r:id="rId2"/>
              </a:rPr>
              <a:t> Startups Triples in </a:t>
            </a:r>
            <a:r>
              <a:rPr lang="en-US" dirty="0" smtClean="0">
                <a:hlinkClick r:id="rId2"/>
              </a:rPr>
              <a:t>2014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G</a:t>
            </a:r>
            <a:r>
              <a:rPr lang="en-US" dirty="0" smtClean="0">
                <a:hlinkClick r:id="rId3"/>
              </a:rPr>
              <a:t>rowing </a:t>
            </a:r>
            <a:r>
              <a:rPr lang="en-US" dirty="0">
                <a:hlinkClick r:id="rId3"/>
              </a:rPr>
              <a:t>25% faster than the internet in its early years</a:t>
            </a:r>
            <a:endParaRPr lang="en-US" dirty="0"/>
          </a:p>
          <a:p>
            <a:r>
              <a:rPr lang="en-US" dirty="0" smtClean="0"/>
              <a:t>More adoptions</a:t>
            </a:r>
          </a:p>
          <a:p>
            <a:pPr lvl="1"/>
            <a:r>
              <a:rPr lang="en-US" dirty="0" err="1" smtClean="0"/>
              <a:t>Paypal</a:t>
            </a:r>
            <a:r>
              <a:rPr lang="en-US" dirty="0" smtClean="0"/>
              <a:t>, Microsoft, Dell</a:t>
            </a:r>
          </a:p>
          <a:p>
            <a:pPr lvl="1"/>
            <a:r>
              <a:rPr lang="en-US" dirty="0" smtClean="0"/>
              <a:t>Bank of </a:t>
            </a:r>
            <a:r>
              <a:rPr lang="en-US" dirty="0" err="1" smtClean="0"/>
              <a:t>Lodon</a:t>
            </a:r>
            <a:endParaRPr lang="en-US" dirty="0"/>
          </a:p>
          <a:p>
            <a:pPr lvl="1"/>
            <a:r>
              <a:rPr lang="en-US" dirty="0" err="1" smtClean="0"/>
              <a:t>Nasdaq</a:t>
            </a:r>
            <a:r>
              <a:rPr lang="en-US" dirty="0"/>
              <a:t> </a:t>
            </a:r>
            <a:r>
              <a:rPr lang="en-US" dirty="0" smtClean="0"/>
              <a:t>and MAS interested in </a:t>
            </a:r>
            <a:r>
              <a:rPr lang="en-US" dirty="0" err="1" smtClean="0"/>
              <a:t>Blockchain</a:t>
            </a:r>
            <a:endParaRPr lang="en-US" dirty="0"/>
          </a:p>
          <a:p>
            <a:r>
              <a:rPr lang="en-US" dirty="0" smtClean="0"/>
              <a:t>More academic research</a:t>
            </a:r>
          </a:p>
          <a:p>
            <a:pPr lvl="1"/>
            <a:r>
              <a:rPr lang="en-US" dirty="0" smtClean="0">
                <a:hlinkClick r:id="rId4"/>
              </a:rPr>
              <a:t>Research in Bitcoin triples in 2014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04243224"/>
              </p:ext>
            </p:extLst>
          </p:nvPr>
        </p:nvGraphicFramePr>
        <p:xfrm>
          <a:off x="889000" y="1396999"/>
          <a:ext cx="7648222" cy="454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835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cryptocurrency</a:t>
            </a:r>
            <a:r>
              <a:rPr lang="en-US" dirty="0" smtClean="0"/>
              <a:t> protocol incentive-compatible?</a:t>
            </a:r>
          </a:p>
          <a:p>
            <a:pPr lvl="1"/>
            <a:r>
              <a:rPr lang="en-US" dirty="0"/>
              <a:t>Incentivize miners to verify block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honest miners vulnerable?</a:t>
            </a:r>
          </a:p>
          <a:p>
            <a:r>
              <a:rPr lang="en-US" dirty="0" smtClean="0"/>
              <a:t>Finding: </a:t>
            </a:r>
            <a:r>
              <a:rPr lang="en-US" dirty="0" err="1" smtClean="0"/>
              <a:t>Cryptocurrency</a:t>
            </a:r>
            <a:r>
              <a:rPr lang="en-US" dirty="0" smtClean="0"/>
              <a:t> protocol is not incentive compatible</a:t>
            </a:r>
          </a:p>
          <a:p>
            <a:pPr lvl="1"/>
            <a:r>
              <a:rPr lang="en-US" dirty="0" smtClean="0"/>
              <a:t>Miners are vulnerable to resource exhaustion attack</a:t>
            </a:r>
          </a:p>
          <a:p>
            <a:pPr lvl="1"/>
            <a:r>
              <a:rPr lang="en-US" dirty="0" smtClean="0"/>
              <a:t>Rational miners have incentive to skip verifying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143000"/>
            <a:ext cx="8593667" cy="4983165"/>
          </a:xfrm>
        </p:spPr>
        <p:txBody>
          <a:bodyPr>
            <a:noAutofit/>
          </a:bodyPr>
          <a:lstStyle/>
          <a:p>
            <a:r>
              <a:rPr lang="en-US" sz="2800" dirty="0" smtClean="0"/>
              <a:t>Establish that </a:t>
            </a:r>
            <a:r>
              <a:rPr lang="en-US" sz="2800" dirty="0" err="1"/>
              <a:t>c</a:t>
            </a:r>
            <a:r>
              <a:rPr lang="en-US" sz="2800" dirty="0" err="1" smtClean="0"/>
              <a:t>ryptocurrency</a:t>
            </a:r>
            <a:r>
              <a:rPr lang="en-US" sz="2800" dirty="0" smtClean="0"/>
              <a:t> protocol is not incentive compatible</a:t>
            </a:r>
          </a:p>
          <a:p>
            <a:pPr lvl="1"/>
            <a:r>
              <a:rPr lang="en-US" sz="2400" dirty="0" smtClean="0"/>
              <a:t>Verifier’s dilemma</a:t>
            </a:r>
          </a:p>
          <a:p>
            <a:r>
              <a:rPr lang="en-US" sz="2800" dirty="0" smtClean="0"/>
              <a:t>Formalize the </a:t>
            </a:r>
            <a:r>
              <a:rPr lang="en-US" sz="2800" dirty="0" err="1"/>
              <a:t>cryptocurrency</a:t>
            </a:r>
            <a:r>
              <a:rPr lang="en-US" sz="2800" dirty="0"/>
              <a:t> </a:t>
            </a:r>
            <a:r>
              <a:rPr lang="en-US" sz="2800" dirty="0" smtClean="0"/>
              <a:t>consensus protocol</a:t>
            </a:r>
          </a:p>
          <a:p>
            <a:pPr lvl="1"/>
            <a:r>
              <a:rPr lang="en-US" sz="2400" dirty="0" smtClean="0"/>
              <a:t>Understand the incentive structure</a:t>
            </a:r>
          </a:p>
          <a:p>
            <a:r>
              <a:rPr lang="en-US" dirty="0" smtClean="0"/>
              <a:t>Propose an incentive compatible solution</a:t>
            </a:r>
          </a:p>
          <a:p>
            <a:pPr lvl="1"/>
            <a:r>
              <a:rPr lang="en-US" sz="2400" dirty="0" smtClean="0"/>
              <a:t>Techniques to deploy proposed solution in existing </a:t>
            </a:r>
            <a:r>
              <a:rPr lang="en-US" sz="2400" dirty="0" err="1"/>
              <a:t>c</a:t>
            </a:r>
            <a:r>
              <a:rPr lang="en-US" sz="2400" dirty="0" err="1" smtClean="0"/>
              <a:t>ryptocurrency</a:t>
            </a:r>
            <a:endParaRPr lang="en-US" sz="2400" dirty="0" smtClean="0"/>
          </a:p>
          <a:p>
            <a:pPr lvl="1"/>
            <a:r>
              <a:rPr lang="en-US" sz="2400" dirty="0" smtClean="0"/>
              <a:t>Case studies: Outsourced computation applications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exhaustion (RE)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Attacker creates block that requires long time &amp; much resource to verify</a:t>
            </a:r>
          </a:p>
          <a:p>
            <a:pPr lvl="1"/>
            <a:r>
              <a:rPr lang="en-US" dirty="0" err="1" smtClean="0"/>
              <a:t>Bitcoin</a:t>
            </a:r>
            <a:r>
              <a:rPr lang="en-US" dirty="0" smtClean="0"/>
              <a:t>: Block that has many TXs</a:t>
            </a:r>
          </a:p>
          <a:p>
            <a:pPr lvl="1"/>
            <a:r>
              <a:rPr lang="en-US" dirty="0" err="1" smtClean="0"/>
              <a:t>Ethereum</a:t>
            </a:r>
            <a:r>
              <a:rPr lang="en-US" dirty="0" smtClean="0"/>
              <a:t>: TX that has infinite loop</a:t>
            </a:r>
          </a:p>
          <a:p>
            <a:r>
              <a:rPr lang="en-US" dirty="0" smtClean="0"/>
              <a:t>Damage</a:t>
            </a:r>
          </a:p>
          <a:p>
            <a:pPr lvl="1"/>
            <a:r>
              <a:rPr lang="en-US" dirty="0" smtClean="0"/>
              <a:t>Attacker </a:t>
            </a:r>
            <a:r>
              <a:rPr lang="en-US" dirty="0"/>
              <a:t>gets higher chance in finding next </a:t>
            </a:r>
            <a:r>
              <a:rPr lang="en-US" dirty="0" smtClean="0"/>
              <a:t>blocks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other miners</a:t>
            </a:r>
          </a:p>
          <a:p>
            <a:r>
              <a:rPr lang="en-US" dirty="0" smtClean="0"/>
              <a:t>Existing mitigations</a:t>
            </a:r>
          </a:p>
          <a:p>
            <a:pPr lvl="1"/>
            <a:r>
              <a:rPr lang="en-US" dirty="0" err="1" smtClean="0"/>
              <a:t>Bitcoin</a:t>
            </a:r>
            <a:r>
              <a:rPr lang="en-US" dirty="0" smtClean="0"/>
              <a:t>: Limit block size ~ 1 MB</a:t>
            </a:r>
          </a:p>
          <a:p>
            <a:pPr lvl="2"/>
            <a:r>
              <a:rPr lang="en-US" dirty="0" smtClean="0"/>
              <a:t>Limit no. of TXs</a:t>
            </a:r>
          </a:p>
          <a:p>
            <a:pPr lvl="1"/>
            <a:r>
              <a:rPr lang="en-US" dirty="0" err="1" smtClean="0"/>
              <a:t>Ethereum</a:t>
            </a:r>
            <a:endParaRPr lang="en-US" dirty="0" smtClean="0"/>
          </a:p>
          <a:p>
            <a:pPr lvl="2"/>
            <a:r>
              <a:rPr lang="en-US" dirty="0" smtClean="0"/>
              <a:t>Gas fee charged as the amount of </a:t>
            </a:r>
            <a:r>
              <a:rPr lang="en-US" dirty="0" err="1" smtClean="0"/>
              <a:t>opcodes</a:t>
            </a:r>
            <a:r>
              <a:rPr lang="en-US" dirty="0" smtClean="0"/>
              <a:t> executed</a:t>
            </a:r>
          </a:p>
          <a:p>
            <a:pPr lvl="3"/>
            <a:r>
              <a:rPr lang="en-US" dirty="0" smtClean="0"/>
              <a:t>Make REA expensive for attacker</a:t>
            </a:r>
          </a:p>
          <a:p>
            <a:pPr lvl="2"/>
            <a:r>
              <a:rPr lang="en-US" dirty="0" err="1" smtClean="0"/>
              <a:t>Gas_limit</a:t>
            </a:r>
            <a:r>
              <a:rPr lang="en-US" dirty="0" smtClean="0"/>
              <a:t> to limit block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5224" y="5864555"/>
            <a:ext cx="6039556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Is this enough to prevent the attack?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7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attack in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Intuition: </a:t>
            </a:r>
            <a:r>
              <a:rPr lang="en-US" dirty="0" err="1" smtClean="0"/>
              <a:t>Bitcoin</a:t>
            </a:r>
            <a:r>
              <a:rPr lang="en-US" dirty="0" smtClean="0"/>
              <a:t> limits the </a:t>
            </a:r>
            <a:r>
              <a:rPr lang="en-US" dirty="0" err="1" smtClean="0"/>
              <a:t>blocksize</a:t>
            </a:r>
            <a:r>
              <a:rPr lang="en-US" dirty="0" smtClean="0"/>
              <a:t>, but not the number of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r>
              <a:rPr lang="en-US" dirty="0" smtClean="0"/>
              <a:t>Expensive </a:t>
            </a:r>
            <a:r>
              <a:rPr lang="en-US" dirty="0" err="1" smtClean="0"/>
              <a:t>opcode</a:t>
            </a:r>
            <a:r>
              <a:rPr lang="en-US" dirty="0" smtClean="0"/>
              <a:t> ~ easy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2"/>
            <a:r>
              <a:rPr lang="en-US" dirty="0" smtClean="0"/>
              <a:t>SHA256, </a:t>
            </a:r>
            <a:r>
              <a:rPr lang="en-US" dirty="0" err="1" smtClean="0"/>
              <a:t>CheckSig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What if a TX requires 10000 signatures verification?</a:t>
            </a:r>
          </a:p>
          <a:p>
            <a:r>
              <a:rPr lang="en-US" dirty="0" smtClean="0"/>
              <a:t>The attack: </a:t>
            </a:r>
            <a:r>
              <a:rPr lang="en-US" dirty="0">
                <a:hlinkClick r:id="rId2"/>
              </a:rPr>
              <a:t>CVE-2013-</a:t>
            </a:r>
            <a:r>
              <a:rPr lang="en-US" dirty="0" smtClean="0">
                <a:hlinkClick r:id="rId2"/>
              </a:rPr>
              <a:t>2292</a:t>
            </a:r>
            <a:endParaRPr lang="en-US" dirty="0" smtClean="0"/>
          </a:p>
          <a:p>
            <a:pPr lvl="1"/>
            <a:r>
              <a:rPr lang="en-US" dirty="0" smtClean="0"/>
              <a:t>Attacker includes multiple </a:t>
            </a:r>
            <a:r>
              <a:rPr lang="en-US" dirty="0" err="1" smtClean="0"/>
              <a:t>OP_Checksig</a:t>
            </a:r>
            <a:r>
              <a:rPr lang="en-US" dirty="0" smtClean="0"/>
              <a:t> in a block-size TX</a:t>
            </a:r>
          </a:p>
          <a:p>
            <a:pPr lvl="1"/>
            <a:r>
              <a:rPr lang="en-US" dirty="0" smtClean="0"/>
              <a:t>Miners have to hash 19.1 GB to verify</a:t>
            </a:r>
          </a:p>
          <a:p>
            <a:pPr lvl="2"/>
            <a:r>
              <a:rPr lang="en-US" dirty="0" smtClean="0"/>
              <a:t>Take relatively 190 seconds CPU-time</a:t>
            </a:r>
          </a:p>
          <a:p>
            <a:pPr lvl="2"/>
            <a:r>
              <a:rPr lang="en-US" dirty="0" smtClean="0"/>
              <a:t>Expected time to find a </a:t>
            </a:r>
            <a:r>
              <a:rPr lang="en-US" dirty="0"/>
              <a:t>b</a:t>
            </a:r>
            <a:r>
              <a:rPr lang="en-US" dirty="0" smtClean="0"/>
              <a:t>lock is only 10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attack in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The gas fee is credited to the block founder</a:t>
            </a:r>
          </a:p>
          <a:p>
            <a:pPr lvl="2"/>
            <a:r>
              <a:rPr lang="en-US" dirty="0" smtClean="0"/>
              <a:t>Attacker = block founder?</a:t>
            </a:r>
          </a:p>
          <a:p>
            <a:pPr lvl="1"/>
            <a:r>
              <a:rPr lang="en-US" sz="2400" dirty="0" err="1">
                <a:latin typeface="Verdana"/>
                <a:cs typeface="Verdana"/>
              </a:rPr>
              <a:t>g</a:t>
            </a:r>
            <a:r>
              <a:rPr lang="en-US" sz="2400" dirty="0" err="1" smtClean="0">
                <a:latin typeface="Verdana"/>
                <a:cs typeface="Verdana"/>
              </a:rPr>
              <a:t>as_limit</a:t>
            </a:r>
            <a:r>
              <a:rPr lang="en-US" dirty="0" smtClean="0"/>
              <a:t> can be adjusted by miners</a:t>
            </a:r>
          </a:p>
          <a:p>
            <a:r>
              <a:rPr lang="en-US" dirty="0" smtClean="0"/>
              <a:t>The attack</a:t>
            </a:r>
          </a:p>
          <a:p>
            <a:pPr lvl="1"/>
            <a:r>
              <a:rPr lang="en-US" dirty="0" smtClean="0"/>
              <a:t>Creates expensive smart contract SC</a:t>
            </a:r>
          </a:p>
          <a:p>
            <a:pPr lvl="1"/>
            <a:r>
              <a:rPr lang="en-US" dirty="0" smtClean="0"/>
              <a:t>Sends a TX to activate SC</a:t>
            </a:r>
          </a:p>
          <a:p>
            <a:pPr lvl="1"/>
            <a:r>
              <a:rPr lang="en-US" dirty="0" smtClean="0"/>
              <a:t>Include TX in his own block</a:t>
            </a:r>
          </a:p>
          <a:p>
            <a:pPr lvl="1"/>
            <a:r>
              <a:rPr lang="en-US" dirty="0" smtClean="0"/>
              <a:t>Others have to run SC when</a:t>
            </a:r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erifying his block</a:t>
            </a:r>
          </a:p>
          <a:p>
            <a:pPr lvl="1"/>
            <a:r>
              <a:rPr lang="en-US" dirty="0" smtClean="0"/>
              <a:t>Attacker conducts the attack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ith 0-fee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2111" y="3769469"/>
            <a:ext cx="34995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    if</a:t>
            </a:r>
            <a:r>
              <a:rPr lang="en-US" dirty="0" smtClean="0"/>
              <a:t> (C == A * B) </a:t>
            </a:r>
            <a:r>
              <a:rPr lang="en-US" dirty="0" smtClean="0">
                <a:solidFill>
                  <a:srgbClr val="FF0000"/>
                </a:solidFill>
              </a:rPr>
              <a:t>//run O(N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sendReward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Miners do not know whether to verify a block</a:t>
            </a:r>
          </a:p>
          <a:p>
            <a:pPr lvl="1"/>
            <a:r>
              <a:rPr lang="en-US" dirty="0" smtClean="0"/>
              <a:t>Verify and be vulnerable to RE attack</a:t>
            </a:r>
          </a:p>
          <a:p>
            <a:pPr lvl="1"/>
            <a:r>
              <a:rPr lang="en-US" dirty="0" smtClean="0"/>
              <a:t>Not verify and mine on top of invalid blocks</a:t>
            </a:r>
          </a:p>
          <a:p>
            <a:pPr marL="457200" lvl="1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TXs and computations may be incorrect</a:t>
            </a:r>
          </a:p>
          <a:p>
            <a:r>
              <a:rPr lang="en-US" dirty="0" smtClean="0"/>
              <a:t>Miners also have incentive to skip block verification</a:t>
            </a:r>
          </a:p>
          <a:p>
            <a:pPr lvl="1"/>
            <a:r>
              <a:rPr lang="en-US" dirty="0" smtClean="0"/>
              <a:t>Gain advantage in the next race</a:t>
            </a:r>
          </a:p>
          <a:p>
            <a:pPr lvl="1"/>
            <a:r>
              <a:rPr lang="en-US" dirty="0" smtClean="0"/>
              <a:t>Avoid RE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3668" y="5649111"/>
            <a:ext cx="6928554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Existing </a:t>
            </a:r>
            <a:r>
              <a:rPr lang="en-US" sz="2800" dirty="0" err="1" smtClean="0">
                <a:solidFill>
                  <a:schemeClr val="tx1"/>
                </a:solidFill>
              </a:rPr>
              <a:t>cryptocurrency</a:t>
            </a:r>
            <a:r>
              <a:rPr lang="en-US" sz="2800" dirty="0" smtClean="0">
                <a:solidFill>
                  <a:schemeClr val="tx1"/>
                </a:solidFill>
              </a:rPr>
              <a:t> protocols are not incentive compatible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is real and immediate</a:t>
            </a:r>
            <a:endParaRPr lang="en-US" dirty="0"/>
          </a:p>
        </p:txBody>
      </p:sp>
      <p:pic>
        <p:nvPicPr>
          <p:cNvPr id="5" name="Content Placeholder 4" descr="Screen Shot 2015-07-28 at 14.30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98" b="-17698"/>
          <a:stretch>
            <a:fillRect/>
          </a:stretch>
        </p:blipFill>
        <p:spPr>
          <a:xfrm>
            <a:off x="0" y="663222"/>
            <a:ext cx="8686800" cy="4983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556" y="4861557"/>
            <a:ext cx="834248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5% miners mine an invalid block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~Half </a:t>
            </a:r>
            <a:r>
              <a:rPr lang="en-US" sz="2400" dirty="0">
                <a:solidFill>
                  <a:schemeClr val="tx1"/>
                </a:solidFill>
              </a:rPr>
              <a:t>the network hash rate was mining without fully validating blocks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Build </a:t>
            </a:r>
            <a:r>
              <a:rPr lang="en-US" sz="2400" dirty="0">
                <a:solidFill>
                  <a:schemeClr val="tx1"/>
                </a:solidFill>
              </a:rPr>
              <a:t>new blocks on top of that invalid block.</a:t>
            </a:r>
          </a:p>
        </p:txBody>
      </p:sp>
    </p:spTree>
    <p:extLst>
      <p:ext uri="{BB962C8B-B14F-4D97-AF65-F5344CB8AC3E}">
        <p14:creationId xmlns:p14="http://schemas.microsoft.com/office/powerpoint/2010/main" val="193980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Cryptocurrency</a:t>
            </a:r>
            <a:r>
              <a:rPr lang="en-US" sz="3200" dirty="0" smtClean="0"/>
              <a:t> as a Consensus verifiability </a:t>
            </a:r>
            <a:r>
              <a:rPr lang="en-US" sz="3200" dirty="0"/>
              <a:t>protocol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verifiability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consensus verifiability (CV) protocol</a:t>
            </a:r>
          </a:p>
          <a:p>
            <a:pPr lvl="1"/>
            <a:r>
              <a:rPr lang="en-US" sz="2400" dirty="0" smtClean="0"/>
              <a:t>G: Problem giver asks a solution for </a:t>
            </a:r>
            <a:r>
              <a:rPr lang="en-US" sz="2400" i="1" dirty="0" smtClean="0"/>
              <a:t>f(x)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a solution </a:t>
            </a:r>
            <a:r>
              <a:rPr lang="en-US" sz="2400" i="1" dirty="0" smtClean="0"/>
              <a:t>s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  <a:p>
            <a:r>
              <a:rPr lang="en-US" sz="2800" dirty="0" err="1" smtClean="0"/>
              <a:t>Bitcoin</a:t>
            </a:r>
            <a:r>
              <a:rPr lang="en-US" sz="2800" dirty="0" smtClean="0"/>
              <a:t> as a CV</a:t>
            </a:r>
          </a:p>
          <a:p>
            <a:pPr lvl="1"/>
            <a:r>
              <a:rPr lang="en-US" sz="2400" dirty="0" smtClean="0"/>
              <a:t>G: sender decides what receiver has to do to spend</a:t>
            </a:r>
          </a:p>
          <a:p>
            <a:pPr lvl="1"/>
            <a:r>
              <a:rPr lang="en-US" sz="2400" dirty="0" smtClean="0"/>
              <a:t>P: receiver proves the ownership of the address</a:t>
            </a:r>
          </a:p>
          <a:p>
            <a:pPr lvl="1"/>
            <a:r>
              <a:rPr lang="en-US" sz="2400" dirty="0" smtClean="0"/>
              <a:t>V: verify if receiver’s signature is valid</a:t>
            </a:r>
          </a:p>
          <a:p>
            <a:r>
              <a:rPr lang="en-US" sz="2600" dirty="0" smtClean="0"/>
              <a:t>CV in </a:t>
            </a:r>
            <a:r>
              <a:rPr lang="en-US" sz="2600" dirty="0" err="1" smtClean="0"/>
              <a:t>Ethereum</a:t>
            </a:r>
            <a:endParaRPr lang="en-US" sz="2600" dirty="0" smtClean="0"/>
          </a:p>
          <a:p>
            <a:pPr lvl="1"/>
            <a:r>
              <a:rPr lang="en-US" sz="2200" dirty="0" smtClean="0"/>
              <a:t>G can define more expressive problem </a:t>
            </a:r>
            <a:r>
              <a:rPr lang="en-US" sz="2200" i="1" dirty="0" smtClean="0"/>
              <a:t>f()</a:t>
            </a:r>
          </a:p>
          <a:p>
            <a:pPr lvl="1"/>
            <a:r>
              <a:rPr lang="en-US" sz="2200" dirty="0" smtClean="0"/>
              <a:t>V may have to do more work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 model: </a:t>
            </a:r>
            <a:r>
              <a:rPr lang="en-US" dirty="0" err="1" smtClean="0"/>
              <a:t>ε</a:t>
            </a:r>
            <a:r>
              <a:rPr lang="en-US" dirty="0" smtClean="0"/>
              <a:t>- rational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143001"/>
            <a:ext cx="7848600" cy="18344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1</a:t>
            </a:r>
            <a:r>
              <a:rPr lang="en-US" sz="2800" i="1" dirty="0" smtClean="0"/>
              <a:t>: </a:t>
            </a:r>
            <a:r>
              <a:rPr lang="en-US" sz="2800" dirty="0" smtClean="0"/>
              <a:t>Advantage of rational miner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</a:t>
            </a:r>
            <a:r>
              <a:rPr lang="en-US" sz="2800" i="1" dirty="0" err="1" smtClean="0"/>
              <a:t>adv</a:t>
            </a:r>
            <a:r>
              <a:rPr lang="en-US" sz="2800" i="1" dirty="0" smtClean="0"/>
              <a:t>(f)</a:t>
            </a:r>
            <a:r>
              <a:rPr lang="en-US" sz="2800" dirty="0" smtClean="0"/>
              <a:t> = </a:t>
            </a:r>
            <a:r>
              <a:rPr lang="en-US" sz="2800" dirty="0" err="1" smtClean="0"/>
              <a:t>W</a:t>
            </a:r>
            <a:r>
              <a:rPr lang="en-US" sz="2800" baseline="-25000" dirty="0" err="1"/>
              <a:t>f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-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df</a:t>
            </a:r>
            <a:endParaRPr lang="en-US" sz="2800" baseline="-25000" dirty="0" smtClean="0"/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: amount of work that verifying </a:t>
            </a:r>
            <a:r>
              <a:rPr lang="en-US" sz="2400" i="1" dirty="0" smtClean="0"/>
              <a:t>f() </a:t>
            </a:r>
            <a:r>
              <a:rPr lang="en-US" sz="2400" dirty="0" smtClean="0"/>
              <a:t>requires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df</a:t>
            </a:r>
            <a:r>
              <a:rPr lang="en-US" sz="2400" dirty="0" smtClean="0"/>
              <a:t>: amount of work in deviated protocol</a:t>
            </a:r>
          </a:p>
          <a:p>
            <a:pPr lvl="1"/>
            <a:r>
              <a:rPr lang="en-US" sz="2400" dirty="0" smtClean="0"/>
              <a:t>Generally </a:t>
            </a:r>
            <a:r>
              <a:rPr lang="en-US" sz="2400" i="1" dirty="0" err="1"/>
              <a:t>adv</a:t>
            </a:r>
            <a:r>
              <a:rPr lang="en-US" sz="2400" i="1" dirty="0"/>
              <a:t>(f</a:t>
            </a:r>
            <a:r>
              <a:rPr lang="en-US" sz="2400" i="1" dirty="0" smtClean="0"/>
              <a:t>) =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– O(1)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1934" y="3271258"/>
            <a:ext cx="7848600" cy="1261884"/>
            <a:chOff x="457200" y="5449688"/>
            <a:chExt cx="7755467" cy="1261884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5449688"/>
              <a:ext cx="7755467" cy="1261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i="1" u="sng" dirty="0" err="1" smtClean="0"/>
                <a:t>Def</a:t>
              </a:r>
              <a:r>
                <a:rPr lang="en-US" sz="2800" i="1" u="sng" dirty="0" smtClean="0"/>
                <a:t> 2</a:t>
              </a:r>
              <a:r>
                <a:rPr lang="en-US" sz="2800" dirty="0" smtClean="0"/>
                <a:t> Advantage </a:t>
              </a:r>
              <a:r>
                <a:rPr lang="en-US" sz="2800" dirty="0"/>
                <a:t>to skip block verification</a:t>
              </a:r>
            </a:p>
            <a:p>
              <a:pPr lvl="1"/>
              <a:r>
                <a:rPr lang="en-US" sz="2400" i="1" dirty="0" err="1"/>
                <a:t>adv</a:t>
              </a:r>
              <a:r>
                <a:rPr lang="en-US" sz="2400" i="1" dirty="0"/>
                <a:t>(</a:t>
              </a:r>
              <a:r>
                <a:rPr lang="en-US" sz="2400" i="1" dirty="0" err="1"/>
                <a:t>blk</a:t>
              </a:r>
              <a:r>
                <a:rPr lang="en-US" sz="2400" i="1" dirty="0"/>
                <a:t>) =                              </a:t>
              </a:r>
              <a:r>
                <a:rPr lang="en-US" sz="2400" i="1" dirty="0" smtClean="0"/>
                <a:t>=</a:t>
              </a:r>
            </a:p>
            <a:p>
              <a:pPr lvl="1"/>
              <a:endParaRPr lang="en-US" sz="2400" i="1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294173"/>
                </p:ext>
              </p:extLst>
            </p:nvPr>
          </p:nvGraphicFramePr>
          <p:xfrm>
            <a:off x="2413352" y="5846167"/>
            <a:ext cx="2059871" cy="662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6" name="Equation" r:id="rId3" imgW="1041400" imgH="368300" progId="Equation.3">
                    <p:embed/>
                  </p:oleObj>
                </mc:Choice>
                <mc:Fallback>
                  <p:oleObj name="Equation" r:id="rId3" imgW="10414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3352" y="5846167"/>
                          <a:ext cx="2059871" cy="662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290307"/>
                </p:ext>
              </p:extLst>
            </p:nvPr>
          </p:nvGraphicFramePr>
          <p:xfrm>
            <a:off x="5092171" y="5846167"/>
            <a:ext cx="1850495" cy="703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7" name="Equation" r:id="rId5" imgW="800100" imgH="368300" progId="Equation.3">
                    <p:embed/>
                  </p:oleObj>
                </mc:Choice>
                <mc:Fallback>
                  <p:oleObj name="Equation" r:id="rId5" imgW="800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92171" y="5846167"/>
                          <a:ext cx="1850495" cy="7038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51934" y="4891095"/>
            <a:ext cx="7848600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err="1" smtClean="0"/>
              <a:t>Def</a:t>
            </a:r>
            <a:r>
              <a:rPr lang="en-US" sz="2800" i="1" dirty="0" smtClean="0"/>
              <a:t> 3:</a:t>
            </a:r>
            <a:r>
              <a:rPr lang="en-US" sz="2800" dirty="0" smtClean="0"/>
              <a:t>ε</a:t>
            </a:r>
            <a:r>
              <a:rPr lang="en-US" sz="2800" dirty="0"/>
              <a:t>- rational miners are honest if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i="1" dirty="0" err="1"/>
              <a:t>adv</a:t>
            </a:r>
            <a:r>
              <a:rPr lang="en-US" sz="2400" i="1" dirty="0"/>
              <a:t>(</a:t>
            </a:r>
            <a:r>
              <a:rPr lang="en-US" sz="2400" i="1" dirty="0" err="1"/>
              <a:t>blk</a:t>
            </a:r>
            <a:r>
              <a:rPr lang="en-US" sz="2400" i="1" dirty="0"/>
              <a:t>) ≤</a:t>
            </a:r>
            <a:r>
              <a:rPr lang="en-US" sz="2400" dirty="0" err="1"/>
              <a:t>εW</a:t>
            </a:r>
            <a:r>
              <a:rPr lang="en-US" sz="2400" baseline="-25000" dirty="0" err="1"/>
              <a:t>blk</a:t>
            </a:r>
            <a:endParaRPr lang="en-US" sz="2400" baseline="-250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deviate </a:t>
            </a:r>
            <a:r>
              <a:rPr lang="en-US" sz="2400" dirty="0" smtClean="0"/>
              <a:t>otherwise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21132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err="1" smtClean="0"/>
              <a:t>Bitcoin’s</a:t>
            </a:r>
            <a:r>
              <a:rPr lang="en-US" dirty="0" smtClean="0"/>
              <a:t> background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Incentive-compatibility in </a:t>
            </a:r>
            <a:r>
              <a:rPr lang="en-US" dirty="0" err="1" smtClean="0"/>
              <a:t>cryptocurrency</a:t>
            </a:r>
            <a:r>
              <a:rPr lang="en-US" dirty="0" smtClean="0"/>
              <a:t> protocol (CCS’ 15)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Incentive-compatibility in </a:t>
            </a:r>
            <a:r>
              <a:rPr lang="en-US" dirty="0" err="1" smtClean="0"/>
              <a:t>Bitcoin</a:t>
            </a:r>
            <a:r>
              <a:rPr lang="en-US" dirty="0" smtClean="0"/>
              <a:t> pooled mining protocol (CSF’ 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49356" cy="88247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Incentivize correct consensus verifiability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71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4:</a:t>
            </a:r>
            <a:r>
              <a:rPr lang="en-US" sz="2800" dirty="0" smtClean="0"/>
              <a:t>ε</a:t>
            </a:r>
            <a:r>
              <a:rPr lang="en-US" sz="2800" dirty="0"/>
              <a:t>- </a:t>
            </a:r>
            <a:r>
              <a:rPr lang="en-US" sz="2800" dirty="0" smtClean="0"/>
              <a:t>consensus verifiability is a CV that requires at most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blk</a:t>
            </a:r>
            <a:r>
              <a:rPr lang="en-US" sz="2800" dirty="0" smtClean="0"/>
              <a:t> in verifying a block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444" y="2805290"/>
            <a:ext cx="8229600" cy="1171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u="sng" dirty="0" smtClean="0"/>
              <a:t>Lemma </a:t>
            </a:r>
            <a:r>
              <a:rPr lang="en-US" sz="2800" i="1" u="sng" dirty="0"/>
              <a:t>1</a:t>
            </a:r>
            <a:r>
              <a:rPr lang="en-US" sz="2800" i="1" u="sng" dirty="0" smtClean="0"/>
              <a:t>:</a:t>
            </a:r>
            <a:r>
              <a:rPr lang="en-US" sz="2800" dirty="0" smtClean="0"/>
              <a:t>ε- consensus verifiability is incentive compatible </a:t>
            </a:r>
            <a:r>
              <a:rPr lang="en-US" sz="2800" dirty="0" err="1" smtClean="0"/>
              <a:t>w.r.t</a:t>
            </a:r>
            <a:r>
              <a:rPr lang="en-US" sz="2800" dirty="0" smtClean="0"/>
              <a:t> </a:t>
            </a:r>
            <a:r>
              <a:rPr lang="en-US" sz="2800" dirty="0" err="1"/>
              <a:t>ε</a:t>
            </a:r>
            <a:r>
              <a:rPr lang="en-US" sz="2800" dirty="0" smtClean="0"/>
              <a:t>- rational miners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7444" y="4057932"/>
            <a:ext cx="82098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err="1"/>
              <a:t>ε</a:t>
            </a:r>
            <a:r>
              <a:rPr lang="en-US" sz="2800" dirty="0" err="1" smtClean="0"/>
              <a:t>value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epresents the acceptable “common good” work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ot straightforward to estimate, depends on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Net</a:t>
            </a:r>
            <a:r>
              <a:rPr lang="en-US" sz="2400" dirty="0"/>
              <a:t>-worth of applications </a:t>
            </a:r>
            <a:endParaRPr lang="en-US" sz="24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network </a:t>
            </a:r>
            <a:r>
              <a:rPr lang="en-US" sz="2400" dirty="0" smtClean="0"/>
              <a:t>properties 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incentive </a:t>
            </a:r>
            <a:r>
              <a:rPr lang="en-US" sz="2400" dirty="0" smtClean="0"/>
              <a:t>mechanism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ndividual </a:t>
            </a:r>
            <a:r>
              <a:rPr lang="en-US" sz="2400" dirty="0"/>
              <a:t>miner’s </a:t>
            </a:r>
            <a:r>
              <a:rPr lang="en-US" sz="2400" dirty="0" smtClean="0"/>
              <a:t>beliefs</a:t>
            </a:r>
          </a:p>
        </p:txBody>
      </p:sp>
    </p:spTree>
    <p:extLst>
      <p:ext uri="{BB962C8B-B14F-4D97-AF65-F5344CB8AC3E}">
        <p14:creationId xmlns:p14="http://schemas.microsoft.com/office/powerpoint/2010/main" val="217976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105306"/>
            <a:ext cx="8593666" cy="769583"/>
          </a:xfrm>
        </p:spPr>
        <p:txBody>
          <a:bodyPr>
            <a:noAutofit/>
          </a:bodyPr>
          <a:lstStyle/>
          <a:p>
            <a:r>
              <a:rPr lang="en-US" sz="3200" dirty="0" smtClean="0"/>
              <a:t>Achieve </a:t>
            </a:r>
            <a:r>
              <a:rPr lang="en-US" sz="3200" dirty="0" err="1"/>
              <a:t>ε</a:t>
            </a:r>
            <a:r>
              <a:rPr lang="en-US" sz="3200" dirty="0" smtClean="0"/>
              <a:t>-CV in existing </a:t>
            </a:r>
            <a:r>
              <a:rPr lang="en-US" sz="3200" dirty="0" err="1" smtClean="0"/>
              <a:t>cryptocurrencies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04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Goal: </a:t>
            </a:r>
            <a:r>
              <a:rPr lang="en-US" sz="2800" dirty="0" err="1" smtClean="0"/>
              <a:t>limitingεW</a:t>
            </a:r>
            <a:r>
              <a:rPr lang="en-US" sz="2800" baseline="-25000" dirty="0" err="1" smtClean="0"/>
              <a:t>blk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work in verifying a block</a:t>
            </a:r>
          </a:p>
          <a:p>
            <a:r>
              <a:rPr lang="en-US" sz="2800" dirty="0" smtClean="0"/>
              <a:t>Method: </a:t>
            </a:r>
            <a:r>
              <a:rPr lang="en-US" sz="2400" dirty="0" smtClean="0"/>
              <a:t>Limiting work in each TX to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pPr lvl="2"/>
            <a:r>
              <a:rPr lang="en-US" sz="2000" dirty="0" smtClean="0"/>
              <a:t>Leveraging the gas function </a:t>
            </a:r>
            <a:r>
              <a:rPr lang="en-US" sz="2000" i="1" dirty="0" smtClean="0"/>
              <a:t>G(W)</a:t>
            </a:r>
          </a:p>
          <a:p>
            <a:pPr lvl="3"/>
            <a:r>
              <a:rPr lang="en-US" sz="1800" i="1" dirty="0" smtClean="0"/>
              <a:t>Determine the upper bound on the gas required to do W work</a:t>
            </a:r>
          </a:p>
          <a:p>
            <a:pPr lvl="2"/>
            <a:r>
              <a:rPr lang="en-US" sz="2000" dirty="0" smtClean="0"/>
              <a:t>Only allows TXs requiring less than                      gas </a:t>
            </a:r>
            <a:endParaRPr lang="en-US" sz="2000" dirty="0"/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Bitcoin</a:t>
            </a:r>
            <a:endParaRPr lang="en-US" sz="2400" dirty="0" smtClean="0"/>
          </a:p>
          <a:p>
            <a:pPr lvl="2"/>
            <a:r>
              <a:rPr lang="en-US" dirty="0"/>
              <a:t>Introduce TX </a:t>
            </a: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Bound number of expensive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2"/>
            <a:r>
              <a:rPr lang="en-US" dirty="0" smtClean="0"/>
              <a:t>Only allow standard TXs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25322"/>
              </p:ext>
            </p:extLst>
          </p:nvPr>
        </p:nvGraphicFramePr>
        <p:xfrm>
          <a:off x="6159498" y="1575330"/>
          <a:ext cx="16351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4" name="Equation" r:id="rId3" imgW="698500" imgH="431800" progId="Equation.3">
                  <p:embed/>
                </p:oleObj>
              </mc:Choice>
              <mc:Fallback>
                <p:oleObj name="Equation" r:id="rId3" imgW="698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498" y="1575330"/>
                        <a:ext cx="1635125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12192"/>
              </p:ext>
            </p:extLst>
          </p:nvPr>
        </p:nvGraphicFramePr>
        <p:xfrm>
          <a:off x="5943600" y="3304294"/>
          <a:ext cx="10398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" name="Equation" r:id="rId5" imgW="444500" imgH="215900" progId="Equation.3">
                  <p:embed/>
                </p:oleObj>
              </mc:Choice>
              <mc:Fallback>
                <p:oleObj name="Equation" r:id="rId5" imgW="444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3304294"/>
                        <a:ext cx="103981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580" y="5811373"/>
            <a:ext cx="7351889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How about applications that require more than </a:t>
            </a:r>
            <a:r>
              <a:rPr lang="en-US" sz="2400" dirty="0" err="1">
                <a:solidFill>
                  <a:srgbClr val="000000"/>
                </a:solidFill>
              </a:rPr>
              <a:t>εW</a:t>
            </a:r>
            <a:r>
              <a:rPr lang="en-US" sz="2400" baseline="-25000" dirty="0" err="1">
                <a:solidFill>
                  <a:srgbClr val="000000"/>
                </a:solidFill>
              </a:rPr>
              <a:t>blk</a:t>
            </a:r>
            <a:r>
              <a:rPr lang="en-US" sz="2400" baseline="-250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work computation?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6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359306"/>
            <a:ext cx="8229600" cy="76958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Porting more applications to </a:t>
            </a:r>
            <a:r>
              <a:rPr lang="en-US" sz="3200" dirty="0" err="1" smtClean="0"/>
              <a:t>ε</a:t>
            </a:r>
            <a:r>
              <a:rPr lang="en-US" sz="3200" dirty="0" smtClean="0"/>
              <a:t>-CV:</a:t>
            </a:r>
            <a:br>
              <a:rPr lang="en-US" sz="3200" dirty="0" smtClean="0"/>
            </a:br>
            <a:r>
              <a:rPr lang="en-US" sz="3200" dirty="0" smtClean="0"/>
              <a:t>Correct </a:t>
            </a:r>
            <a:r>
              <a:rPr lang="en-US" sz="3200" dirty="0"/>
              <a:t>consensus verifiability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verification work into smaller TXs</a:t>
            </a:r>
          </a:p>
          <a:p>
            <a:pPr lvl="1"/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Each TX fits in </a:t>
            </a:r>
            <a:r>
              <a:rPr lang="en-US" dirty="0" err="1"/>
              <a:t>ε</a:t>
            </a:r>
            <a:r>
              <a:rPr lang="en-US" dirty="0"/>
              <a:t>-</a:t>
            </a:r>
            <a:r>
              <a:rPr lang="en-US" dirty="0" smtClean="0"/>
              <a:t>CV model </a:t>
            </a:r>
          </a:p>
          <a:p>
            <a:pPr lvl="1"/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Advantage of rational miners is bounded</a:t>
            </a:r>
          </a:p>
          <a:p>
            <a:pPr lvl="1"/>
            <a:r>
              <a:rPr lang="en-US" dirty="0" smtClean="0">
                <a:sym typeface="Wingdings"/>
              </a:rPr>
              <a:t>Correctness guaranteed</a:t>
            </a:r>
            <a:endParaRPr lang="en-US" dirty="0" smtClean="0"/>
          </a:p>
          <a:p>
            <a:pPr lvl="1"/>
            <a:r>
              <a:rPr lang="en-US" dirty="0" smtClean="0">
                <a:sym typeface="Wingdings"/>
              </a:rPr>
              <a:t></a:t>
            </a:r>
            <a:r>
              <a:rPr lang="en-US" dirty="0" smtClean="0"/>
              <a:t>Latency may be high 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66" y="3769469"/>
            <a:ext cx="67168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&gt;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get_index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check_if</a:t>
            </a:r>
            <a:r>
              <a:rPr lang="en-US" dirty="0"/>
              <a:t> </a:t>
            </a:r>
            <a:r>
              <a:rPr lang="en-US" dirty="0" smtClean="0"/>
              <a:t>(C[</a:t>
            </a:r>
            <a:r>
              <a:rPr lang="en-US" dirty="0" err="1" smtClean="0"/>
              <a:t>i</a:t>
            </a:r>
            <a:r>
              <a:rPr lang="en-US" dirty="0" smtClean="0"/>
              <a:t>][j] == A[</a:t>
            </a:r>
            <a:r>
              <a:rPr lang="en-US" dirty="0" err="1" smtClean="0"/>
              <a:t>i</a:t>
            </a:r>
            <a:r>
              <a:rPr lang="en-US" dirty="0" smtClean="0"/>
              <a:t>][] * B[][j]) 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//require to run O(N)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34089" y="4529668"/>
            <a:ext cx="2032000" cy="889000"/>
          </a:xfrm>
          <a:prstGeom prst="wedgeRectCallout">
            <a:avLst>
              <a:gd name="adj1" fmla="val -127336"/>
              <a:gd name="adj2" fmla="val 492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TX will check only </a:t>
            </a:r>
          </a:p>
          <a:p>
            <a:pPr algn="ctr"/>
            <a:r>
              <a:rPr lang="en-US" dirty="0" smtClean="0"/>
              <a:t>one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2" y="443973"/>
            <a:ext cx="8664222" cy="769583"/>
          </a:xfrm>
        </p:spPr>
        <p:txBody>
          <a:bodyPr>
            <a:noAutofit/>
          </a:bodyPr>
          <a:lstStyle/>
          <a:p>
            <a:r>
              <a:rPr lang="en-US" sz="3200" dirty="0"/>
              <a:t>Porting more applications </a:t>
            </a:r>
            <a:r>
              <a:rPr lang="en-US" sz="3200" dirty="0" err="1" smtClean="0"/>
              <a:t>toε</a:t>
            </a:r>
            <a:r>
              <a:rPr lang="en-US" sz="3200" dirty="0"/>
              <a:t>-</a:t>
            </a:r>
            <a:r>
              <a:rPr lang="en-US" sz="3200" dirty="0" smtClean="0"/>
              <a:t>CV:</a:t>
            </a:r>
            <a:br>
              <a:rPr lang="en-US" sz="3200" dirty="0" smtClean="0"/>
            </a:br>
            <a:r>
              <a:rPr lang="en-US" sz="3200" dirty="0"/>
              <a:t>Approximate consensus verifiability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889"/>
            <a:ext cx="8229600" cy="498316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Sacrifice correctness to achieve low latency with probabilistic checking</a:t>
            </a:r>
          </a:p>
          <a:p>
            <a:pPr lvl="1"/>
            <a:r>
              <a:rPr lang="en-US" sz="2400" dirty="0" smtClean="0">
                <a:sym typeface="Wingdings"/>
              </a:rPr>
              <a:t> reduce number of samples, thus TXs and latency</a:t>
            </a:r>
          </a:p>
          <a:p>
            <a:pPr lvl="1"/>
            <a:r>
              <a:rPr lang="en-US" sz="2400" dirty="0" smtClean="0">
                <a:sym typeface="Wingdings"/>
              </a:rPr>
              <a:t> can only guarantee correctness to a certain extent</a:t>
            </a:r>
          </a:p>
          <a:p>
            <a:r>
              <a:rPr lang="en-US" sz="2800" dirty="0" smtClean="0">
                <a:sym typeface="Wingdings"/>
              </a:rPr>
              <a:t>Intuition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a solution </a:t>
            </a:r>
            <a:r>
              <a:rPr lang="en-US" sz="2400" dirty="0" smtClean="0"/>
              <a:t>y’ is </a:t>
            </a:r>
            <a:r>
              <a:rPr lang="en-US" sz="2400" dirty="0"/>
              <a:t>deemed correct </a:t>
            </a:r>
            <a:r>
              <a:rPr lang="en-US" sz="2400" dirty="0" smtClean="0">
                <a:sym typeface="Wingdings"/>
              </a:rPr>
              <a:t> </a:t>
            </a:r>
            <a:r>
              <a:rPr lang="en-US" sz="2400" dirty="0" smtClean="0"/>
              <a:t>y’ ~ f(x)</a:t>
            </a:r>
          </a:p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nsure y’ differs from f(x) by at most </a:t>
            </a:r>
            <a:r>
              <a:rPr lang="en-US" sz="2400" dirty="0" err="1" smtClean="0"/>
              <a:t>δbits</a:t>
            </a:r>
            <a:r>
              <a:rPr lang="en-US" sz="2400" dirty="0" smtClean="0"/>
              <a:t> with at least prob. </a:t>
            </a:r>
            <a:r>
              <a:rPr lang="en-US" sz="2400" dirty="0"/>
              <a:t>o</a:t>
            </a:r>
            <a:r>
              <a:rPr lang="en-US" sz="2400" dirty="0" smtClean="0"/>
              <a:t>f </a:t>
            </a:r>
            <a:r>
              <a:rPr lang="en-US" sz="2400" i="1" dirty="0" smtClean="0"/>
              <a:t>p (say, 99%)</a:t>
            </a:r>
          </a:p>
          <a:p>
            <a:pPr lvl="2"/>
            <a:r>
              <a:rPr lang="en-US" sz="2000" dirty="0" smtClean="0"/>
              <a:t>At </a:t>
            </a:r>
            <a:r>
              <a:rPr lang="en-US" sz="2000" dirty="0" err="1" smtClean="0"/>
              <a:t>mostδbits</a:t>
            </a:r>
            <a:r>
              <a:rPr lang="en-US" sz="2000" dirty="0" smtClean="0"/>
              <a:t> in y’ have different property required in f(x) with prob. ≥</a:t>
            </a:r>
            <a:r>
              <a:rPr lang="en-US" sz="2000" i="1" dirty="0" smtClean="0"/>
              <a:t>p</a:t>
            </a:r>
          </a:p>
          <a:p>
            <a:pPr lvl="2"/>
            <a:r>
              <a:rPr lang="en-US" sz="2000" dirty="0" smtClean="0"/>
              <a:t>y’ is computed from x with prob. </a:t>
            </a:r>
            <a:r>
              <a:rPr lang="en-US" sz="2000" dirty="0"/>
              <a:t>≥</a:t>
            </a:r>
            <a:r>
              <a:rPr lang="en-US" sz="2000" i="1" dirty="0" smtClean="0"/>
              <a:t>p</a:t>
            </a:r>
            <a:endParaRPr lang="en-US" sz="2000" i="1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Case studies: Outsourced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consensus verifiability</a:t>
            </a:r>
          </a:p>
          <a:p>
            <a:pPr lvl="1"/>
            <a:r>
              <a:rPr lang="en-US" dirty="0" smtClean="0"/>
              <a:t>GCD computation of large numbers</a:t>
            </a:r>
          </a:p>
          <a:p>
            <a:pPr lvl="1"/>
            <a:r>
              <a:rPr lang="en-US" dirty="0" smtClean="0"/>
              <a:t>Dot product</a:t>
            </a:r>
          </a:p>
          <a:p>
            <a:r>
              <a:rPr lang="en-US" dirty="0" smtClean="0"/>
              <a:t>Approximate consensus verifiability</a:t>
            </a:r>
          </a:p>
          <a:p>
            <a:pPr lvl="1"/>
            <a:r>
              <a:rPr lang="en-US" dirty="0" smtClean="0"/>
              <a:t>Matrix multiplication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-coloring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Bitcoin</a:t>
            </a:r>
            <a:r>
              <a:rPr lang="en-US" sz="2800" dirty="0" smtClean="0"/>
              <a:t> and existing </a:t>
            </a:r>
            <a:r>
              <a:rPr lang="en-US" sz="2800" dirty="0" err="1" smtClean="0"/>
              <a:t>cryptocurrencies</a:t>
            </a:r>
            <a:r>
              <a:rPr lang="en-US" sz="2800" dirty="0" smtClean="0"/>
              <a:t> are not incentive-compatible</a:t>
            </a:r>
          </a:p>
          <a:p>
            <a:pPr lvl="1"/>
            <a:r>
              <a:rPr lang="en-US" sz="2600" dirty="0" smtClean="0"/>
              <a:t>Verifier’s dilemma</a:t>
            </a:r>
          </a:p>
          <a:p>
            <a:pPr lvl="1"/>
            <a:r>
              <a:rPr lang="en-US" sz="2600" dirty="0" smtClean="0"/>
              <a:t>Consensus computation may be done incorrectly</a:t>
            </a:r>
          </a:p>
          <a:p>
            <a:r>
              <a:rPr lang="en-US" sz="2800" dirty="0"/>
              <a:t>Formalize the </a:t>
            </a:r>
            <a:r>
              <a:rPr lang="en-US" sz="2800" dirty="0" smtClean="0"/>
              <a:t>consensus </a:t>
            </a:r>
            <a:r>
              <a:rPr lang="en-US" sz="2800" dirty="0"/>
              <a:t>protocol</a:t>
            </a:r>
          </a:p>
          <a:p>
            <a:pPr lvl="1"/>
            <a:r>
              <a:rPr lang="en-US" sz="2400" dirty="0"/>
              <a:t>Understand the incentive structure</a:t>
            </a:r>
          </a:p>
          <a:p>
            <a:pPr lvl="1"/>
            <a:r>
              <a:rPr lang="en-US" sz="2400" dirty="0" smtClean="0"/>
              <a:t>Propose </a:t>
            </a:r>
            <a:r>
              <a:rPr lang="en-US" sz="2400" dirty="0"/>
              <a:t>incentive compatible solutions</a:t>
            </a:r>
          </a:p>
          <a:p>
            <a:r>
              <a:rPr lang="en-US" sz="2800" dirty="0"/>
              <a:t>Techniques to </a:t>
            </a:r>
            <a:r>
              <a:rPr lang="en-US" sz="2800" dirty="0" smtClean="0"/>
              <a:t>deploy large applications in the proposed solutions</a:t>
            </a:r>
          </a:p>
          <a:p>
            <a:pPr lvl="1"/>
            <a:r>
              <a:rPr lang="en-US" sz="2600" dirty="0" smtClean="0"/>
              <a:t>Achieve correctness</a:t>
            </a:r>
          </a:p>
          <a:p>
            <a:pPr lvl="1"/>
            <a:r>
              <a:rPr lang="en-US" sz="2600" dirty="0" smtClean="0"/>
              <a:t>Achieve performance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Incentive-compatibility in pooled mining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722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889"/>
            <a:ext cx="8362244" cy="496312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Mining: Requires </a:t>
            </a:r>
            <a:r>
              <a:rPr lang="en-US" sz="3000" dirty="0"/>
              <a:t>huge computational power</a:t>
            </a:r>
          </a:p>
          <a:p>
            <a:pPr lvl="1"/>
            <a:r>
              <a:rPr lang="en-US" sz="2600" dirty="0"/>
              <a:t>Hardware investment: &gt;100 millions USD </a:t>
            </a:r>
          </a:p>
          <a:p>
            <a:pPr lvl="1"/>
            <a:r>
              <a:rPr lang="en-US" sz="2600" dirty="0"/>
              <a:t>Miners have to wait for years</a:t>
            </a:r>
            <a:r>
              <a:rPr lang="en-US" sz="2600" dirty="0" smtClean="0"/>
              <a:t>!</a:t>
            </a:r>
          </a:p>
          <a:p>
            <a:pPr marL="457200" lvl="1" indent="-457200">
              <a:buFont typeface="Wingdings" charset="2"/>
              <a:buChar char="Ø"/>
            </a:pPr>
            <a:r>
              <a:rPr lang="en-US" dirty="0" smtClean="0"/>
              <a:t>Delegation </a:t>
            </a:r>
            <a:r>
              <a:rPr lang="en-US" dirty="0"/>
              <a:t>of computational </a:t>
            </a:r>
            <a:r>
              <a:rPr lang="en-US" dirty="0" smtClean="0"/>
              <a:t>power via pooled mining</a:t>
            </a:r>
            <a:endParaRPr lang="en-US" dirty="0"/>
          </a:p>
          <a:p>
            <a:pPr lvl="1"/>
            <a:r>
              <a:rPr lang="en-US" dirty="0" smtClean="0"/>
              <a:t>Pooled supervisor distributes work and reward</a:t>
            </a:r>
          </a:p>
          <a:p>
            <a:pPr lvl="1"/>
            <a:r>
              <a:rPr lang="en-US" dirty="0" smtClean="0"/>
              <a:t>Miners </a:t>
            </a:r>
            <a:r>
              <a:rPr lang="en-US" dirty="0"/>
              <a:t>find  </a:t>
            </a:r>
            <a:r>
              <a:rPr lang="en-US" dirty="0">
                <a:solidFill>
                  <a:srgbClr val="FF9900"/>
                </a:solidFill>
              </a:rPr>
              <a:t>share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rgbClr val="FF3333"/>
                </a:solidFill>
              </a:rPr>
              <a:t>Nonce</a:t>
            </a:r>
            <a:r>
              <a:rPr lang="en-US" dirty="0"/>
              <a:t> to have d (&lt;D) </a:t>
            </a:r>
          </a:p>
          <a:p>
            <a:pPr marL="914400" lvl="2" indent="0">
              <a:buNone/>
            </a:pPr>
            <a:r>
              <a:rPr lang="en-US" dirty="0" smtClean="0"/>
              <a:t>leading </a:t>
            </a:r>
            <a:r>
              <a:rPr lang="en-US" dirty="0"/>
              <a:t>zeros</a:t>
            </a:r>
          </a:p>
          <a:p>
            <a:pPr lvl="3"/>
            <a:r>
              <a:rPr lang="en-US" dirty="0" err="1"/>
              <a:t>Eg</a:t>
            </a:r>
            <a:r>
              <a:rPr lang="en-US" dirty="0"/>
              <a:t>: 000000123fa…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Shares</a:t>
            </a:r>
            <a:r>
              <a:rPr lang="en-US" dirty="0"/>
              <a:t> are meaningful to pool only</a:t>
            </a:r>
          </a:p>
          <a:p>
            <a:pPr hangingPunct="0"/>
            <a:r>
              <a:rPr lang="en-US" dirty="0"/>
              <a:t>More than 90% are pool </a:t>
            </a:r>
            <a:r>
              <a:rPr lang="en-US" dirty="0" smtClean="0"/>
              <a:t>miners</a:t>
            </a:r>
          </a:p>
          <a:p>
            <a:pPr lvl="1" hangingPunct="0"/>
            <a:r>
              <a:rPr lang="en-US" dirty="0" smtClean="0"/>
              <a:t>Pool miners get frequent reward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468" y="6021453"/>
            <a:ext cx="7532866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Securing </a:t>
            </a:r>
            <a:r>
              <a:rPr lang="en-US" sz="2800" dirty="0" err="1" smtClean="0">
                <a:solidFill>
                  <a:schemeClr val="tx1"/>
                </a:solidFill>
              </a:rPr>
              <a:t>Bitcoin</a:t>
            </a:r>
            <a:r>
              <a:rPr lang="en-US" sz="2800" dirty="0" smtClean="0">
                <a:solidFill>
                  <a:schemeClr val="tx1"/>
                </a:solidFill>
              </a:rPr>
              <a:t> pool protocol </a:t>
            </a:r>
            <a:r>
              <a:rPr lang="en-US" sz="2800" dirty="0">
                <a:solidFill>
                  <a:schemeClr val="tx1"/>
                </a:solidFill>
              </a:rPr>
              <a:t>is important!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6732" y="3987126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6732" y="4562861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8022" y="3445270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6732" y="5171402"/>
            <a:ext cx="1368778" cy="423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8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Bitcoin</a:t>
            </a:r>
            <a:r>
              <a:rPr lang="en-US" dirty="0" smtClean="0"/>
              <a:t> pooled mining protocol secure?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iner’s reward         computational power?</a:t>
            </a:r>
          </a:p>
          <a:p>
            <a:pPr lvl="1"/>
            <a:r>
              <a:rPr lang="en-US" dirty="0" smtClean="0"/>
              <a:t>Following </a:t>
            </a:r>
            <a:r>
              <a:rPr lang="en-US" dirty="0"/>
              <a:t>the protocol </a:t>
            </a:r>
            <a:r>
              <a:rPr lang="en-US" dirty="0" smtClean="0"/>
              <a:t>      best outcome?</a:t>
            </a:r>
          </a:p>
          <a:p>
            <a:r>
              <a:rPr lang="en-US" dirty="0" smtClean="0"/>
              <a:t>Intuitive answer: Yes</a:t>
            </a:r>
          </a:p>
          <a:p>
            <a:pPr lvl="1"/>
            <a:r>
              <a:rPr lang="en-US" dirty="0" smtClean="0"/>
              <a:t>Hash inversion is cryptographically hard</a:t>
            </a:r>
          </a:p>
          <a:p>
            <a:r>
              <a:rPr lang="en-US" dirty="0" smtClean="0"/>
              <a:t>This work</a:t>
            </a:r>
          </a:p>
          <a:p>
            <a:pPr lvl="1"/>
            <a:r>
              <a:rPr lang="en-US" dirty="0" smtClean="0"/>
              <a:t>Shows an attack </a:t>
            </a:r>
            <a:r>
              <a:rPr lang="en-US" dirty="0"/>
              <a:t>to make a </a:t>
            </a:r>
            <a:r>
              <a:rPr lang="en-US" dirty="0" smtClean="0"/>
              <a:t>million USD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38</a:t>
            </a:fld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3824111" y="2342444"/>
            <a:ext cx="620889" cy="26811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23558" y="2892779"/>
            <a:ext cx="451555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part_man_magnifying_glass_study_curiosity_hd-wallpaper-1896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3"/>
          <a:stretch/>
        </p:blipFill>
        <p:spPr>
          <a:xfrm>
            <a:off x="5700888" y="1756908"/>
            <a:ext cx="3443112" cy="2970389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Block Withholding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30112"/>
            <a:ext cx="6683022" cy="4021742"/>
          </a:xfrm>
        </p:spPr>
        <p:txBody>
          <a:bodyPr>
            <a:normAutofit fontScale="77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topic of hot debate</a:t>
            </a:r>
          </a:p>
          <a:p>
            <a:pPr lvl="1"/>
            <a:r>
              <a:rPr lang="en-US" dirty="0">
                <a:latin typeface="+mn-lt"/>
              </a:rPr>
              <a:t>“</a:t>
            </a:r>
            <a:r>
              <a:rPr lang="en-US" i="1" dirty="0">
                <a:latin typeface="+mn-lt"/>
              </a:rPr>
              <a:t>Withholding attacks don’t make financial sense — that’s easy to prove with math...</a:t>
            </a:r>
            <a:r>
              <a:rPr lang="en-US" i="1" dirty="0" smtClean="0">
                <a:latin typeface="+mn-lt"/>
              </a:rPr>
              <a:t>”</a:t>
            </a:r>
            <a:endParaRPr lang="en-US" i="1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Even from a pool operator</a:t>
            </a:r>
          </a:p>
          <a:p>
            <a:pPr lvl="1"/>
            <a:r>
              <a:rPr lang="en-US" i="1" dirty="0" smtClean="0">
                <a:latin typeface="+mn-lt"/>
              </a:rPr>
              <a:t>“</a:t>
            </a:r>
            <a:r>
              <a:rPr lang="en-US" i="1" dirty="0">
                <a:latin typeface="+mn-lt"/>
              </a:rPr>
              <a:t>Basically in no way has an accurate model of the network shown withholding to be more profitable than legitimate mining</a:t>
            </a:r>
            <a:r>
              <a:rPr lang="en-US" i="1" dirty="0" smtClean="0">
                <a:latin typeface="+mn-lt"/>
              </a:rPr>
              <a:t>...”</a:t>
            </a:r>
          </a:p>
          <a:p>
            <a:r>
              <a:rPr lang="en-US" dirty="0" smtClean="0">
                <a:latin typeface="+mn-lt"/>
              </a:rPr>
              <a:t>Still happen in practice</a:t>
            </a:r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attack </a:t>
            </a:r>
            <a:r>
              <a:rPr lang="en-US" dirty="0" smtClean="0">
                <a:latin typeface="+mn-lt"/>
              </a:rPr>
              <a:t>caused </a:t>
            </a:r>
            <a:r>
              <a:rPr lang="en-US" dirty="0" smtClean="0">
                <a:latin typeface="+mn-lt"/>
                <a:hlinkClick r:id="rId4"/>
              </a:rPr>
              <a:t>a damage of </a:t>
            </a:r>
            <a:r>
              <a:rPr lang="en-US" dirty="0">
                <a:latin typeface="+mn-lt"/>
                <a:hlinkClick r:id="rId4"/>
              </a:rPr>
              <a:t>200, 000 USD </a:t>
            </a:r>
            <a:r>
              <a:rPr lang="en-US" dirty="0" smtClean="0">
                <a:latin typeface="+mn-lt"/>
              </a:rPr>
              <a:t>to </a:t>
            </a:r>
            <a:r>
              <a:rPr lang="en-US" dirty="0" err="1" smtClean="0">
                <a:latin typeface="+mn-lt"/>
              </a:rPr>
              <a:t>Eligius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pool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089" y="5051854"/>
            <a:ext cx="6725356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Our findings</a:t>
            </a:r>
            <a:endParaRPr lang="en-US" sz="2800" dirty="0">
              <a:solidFill>
                <a:srgbClr val="0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rgbClr val="000000"/>
                </a:solidFill>
              </a:rPr>
              <a:t>The attack </a:t>
            </a:r>
            <a:r>
              <a:rPr lang="en-US" sz="2800" dirty="0">
                <a:solidFill>
                  <a:srgbClr val="000000"/>
                </a:solidFill>
              </a:rPr>
              <a:t>does profit the </a:t>
            </a:r>
            <a:r>
              <a:rPr lang="en-US" sz="2800" dirty="0" smtClean="0">
                <a:solidFill>
                  <a:srgbClr val="000000"/>
                </a:solidFill>
              </a:rPr>
              <a:t>attacker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rgbClr val="000000"/>
                </a:solidFill>
              </a:rPr>
              <a:t>Applicable to </a:t>
            </a:r>
            <a:r>
              <a:rPr lang="en-US" sz="2800" dirty="0">
                <a:solidFill>
                  <a:srgbClr val="000000"/>
                </a:solidFill>
              </a:rPr>
              <a:t>all </a:t>
            </a:r>
            <a:r>
              <a:rPr lang="en-US" sz="2800" dirty="0" err="1" smtClean="0">
                <a:solidFill>
                  <a:srgbClr val="000000"/>
                </a:solidFill>
              </a:rPr>
              <a:t>cryptocurrencies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941234"/>
            <a:ext cx="7772400" cy="1362075"/>
          </a:xfrm>
        </p:spPr>
        <p:txBody>
          <a:bodyPr/>
          <a:lstStyle/>
          <a:p>
            <a:pPr algn="ctr"/>
            <a:r>
              <a:rPr lang="en-US" b="0" dirty="0" err="1" smtClean="0">
                <a:latin typeface="+mj-lt"/>
              </a:rPr>
              <a:t>bitcoin</a:t>
            </a:r>
            <a:r>
              <a:rPr lang="en-US" b="0" dirty="0" smtClean="0">
                <a:latin typeface="+mj-lt"/>
              </a:rPr>
              <a:t> 101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</a:t>
            </a:r>
            <a:r>
              <a:rPr lang="en-US" dirty="0" err="1" smtClean="0"/>
              <a:t>Bitcoin</a:t>
            </a:r>
            <a:r>
              <a:rPr lang="en-US" dirty="0" smtClean="0"/>
              <a:t> pooled mining protocol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theoretic </a:t>
            </a:r>
            <a:r>
              <a:rPr lang="en-US" dirty="0" smtClean="0"/>
              <a:t>approach, i.e. formulate </a:t>
            </a:r>
            <a:r>
              <a:rPr lang="en-US" dirty="0" err="1" smtClean="0"/>
              <a:t>Bitcoin</a:t>
            </a:r>
            <a:r>
              <a:rPr lang="en-US" dirty="0" smtClean="0"/>
              <a:t> mining as a game</a:t>
            </a:r>
          </a:p>
          <a:p>
            <a:r>
              <a:rPr lang="en-US" dirty="0" smtClean="0"/>
              <a:t>Analyze the BWH attack</a:t>
            </a:r>
          </a:p>
          <a:p>
            <a:pPr lvl="1"/>
            <a:r>
              <a:rPr lang="en-US" dirty="0" smtClean="0"/>
              <a:t>The attack is profitable</a:t>
            </a:r>
          </a:p>
          <a:p>
            <a:pPr lvl="2"/>
            <a:r>
              <a:rPr lang="en-US" dirty="0" smtClean="0"/>
              <a:t>Pool protocol is vulnerable</a:t>
            </a:r>
          </a:p>
          <a:p>
            <a:pPr lvl="1"/>
            <a:r>
              <a:rPr lang="en-US" dirty="0" smtClean="0"/>
              <a:t>Empirically evaluate the findings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890" y="4127501"/>
            <a:ext cx="8636000" cy="122061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Bitcoin</a:t>
            </a:r>
            <a:r>
              <a:rPr lang="en-US" sz="2800" dirty="0" smtClean="0"/>
              <a:t> mining as a</a:t>
            </a:r>
            <a:br>
              <a:rPr lang="en-US" sz="2800" dirty="0" smtClean="0"/>
            </a:br>
            <a:r>
              <a:rPr lang="en-US" sz="2800" dirty="0" smtClean="0"/>
              <a:t>Computational power splitting game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6890" y="2387249"/>
            <a:ext cx="7772400" cy="1500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08394" y="4212517"/>
            <a:ext cx="2239488" cy="23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78954" y="775496"/>
            <a:ext cx="3898368" cy="187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77945" y="1537892"/>
            <a:ext cx="1492992" cy="165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93823" y="3134242"/>
            <a:ext cx="1741823" cy="165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97971" y="4141466"/>
            <a:ext cx="663551" cy="82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15027" y="4948458"/>
            <a:ext cx="663551" cy="8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84706" y="1757903"/>
            <a:ext cx="1239731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08504" y="2484189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14" name="Freeform 13"/>
          <p:cNvSpPr/>
          <p:nvPr/>
        </p:nvSpPr>
        <p:spPr>
          <a:xfrm rot="18659342">
            <a:off x="2619878" y="3180095"/>
            <a:ext cx="1328795" cy="4016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 rot="18681612">
            <a:off x="3297591" y="3547219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18" name="Freeform 17"/>
          <p:cNvSpPr/>
          <p:nvPr/>
        </p:nvSpPr>
        <p:spPr>
          <a:xfrm rot="15997900">
            <a:off x="4680609" y="3269864"/>
            <a:ext cx="1290849" cy="35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 rot="5195489">
            <a:off x="5620658" y="3584138"/>
            <a:ext cx="1013395" cy="2762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26" name="Freeform 25"/>
          <p:cNvSpPr/>
          <p:nvPr/>
        </p:nvSpPr>
        <p:spPr>
          <a:xfrm>
            <a:off x="7091138" y="5112369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5 </a:t>
            </a:r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BTCs</a:t>
            </a:r>
          </a:p>
        </p:txBody>
      </p:sp>
      <p:sp>
        <p:nvSpPr>
          <p:cNvPr id="27" name="Freeform 26"/>
          <p:cNvSpPr/>
          <p:nvPr/>
        </p:nvSpPr>
        <p:spPr>
          <a:xfrm rot="21323637">
            <a:off x="7093086" y="4372452"/>
            <a:ext cx="1157624" cy="3452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00Y 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88859" y="2370685"/>
            <a:ext cx="1514145" cy="184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47802" y="2536588"/>
            <a:ext cx="1432290" cy="1829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84704" y="1923809"/>
            <a:ext cx="1794250" cy="44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45836" y="2124087"/>
            <a:ext cx="1794744" cy="526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43523" y="2536590"/>
            <a:ext cx="199701" cy="169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" idx="0"/>
          </p:cNvCxnSpPr>
          <p:nvPr/>
        </p:nvCxnSpPr>
        <p:spPr>
          <a:xfrm>
            <a:off x="5842450" y="2650096"/>
            <a:ext cx="185688" cy="156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106151" y="4793623"/>
            <a:ext cx="1025544" cy="102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06153" y="5000879"/>
            <a:ext cx="1096947" cy="111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95445" y="98779"/>
            <a:ext cx="1391356" cy="676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D=4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=2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435166">
            <a:off x="4008894" y="4347523"/>
            <a:ext cx="1078712" cy="3317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 00Y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 rot="1123894">
            <a:off x="3470977" y="4995152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5 </a:t>
            </a:r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BTCs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24435" y="4365796"/>
            <a:ext cx="1624502" cy="70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435647" y="4614335"/>
            <a:ext cx="1672899" cy="769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3356002" y="352777"/>
            <a:ext cx="1992111" cy="592667"/>
          </a:xfrm>
          <a:prstGeom prst="wedgeRectCallout">
            <a:avLst>
              <a:gd name="adj1" fmla="val 49294"/>
              <a:gd name="adj2" fmla="val 127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Compete to get 25 BTCs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453727" y="5147847"/>
            <a:ext cx="1992111" cy="592667"/>
          </a:xfrm>
          <a:prstGeom prst="wedgeRectCallout">
            <a:avLst>
              <a:gd name="adj1" fmla="val 54252"/>
              <a:gd name="adj2" fmla="val -153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Free to distribute power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6" grpId="0" animBg="1"/>
      <p:bldP spid="27" grpId="0" animBg="1"/>
      <p:bldP spid="30" grpId="0" animBg="1"/>
      <p:bldP spid="31" grpId="0" animBg="1"/>
      <p:bldP spid="1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 txBox="1">
            <a:spLocks/>
          </p:cNvSpPr>
          <p:nvPr/>
        </p:nvSpPr>
        <p:spPr>
          <a:xfrm>
            <a:off x="2539573" y="1290520"/>
            <a:ext cx="6414970" cy="224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Player action: Pick   =(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0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2 </a:t>
            </a:r>
            <a:r>
              <a:rPr lang="en-US" sz="2800" dirty="0" smtClean="0">
                <a:latin typeface="Arial"/>
                <a:cs typeface="Arial"/>
              </a:rPr>
              <a:t>,…,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2400" dirty="0" smtClean="0">
                <a:cs typeface="Arial"/>
              </a:rPr>
              <a:t>Use </a:t>
            </a:r>
            <a:r>
              <a:rPr lang="el-GR" sz="2400" dirty="0" smtClean="0">
                <a:cs typeface="Arial"/>
              </a:rPr>
              <a:t>αβ</a:t>
            </a:r>
            <a:r>
              <a:rPr lang="en-US" sz="2400" baseline="-25000" dirty="0" smtClean="0">
                <a:cs typeface="Arial"/>
              </a:rPr>
              <a:t>0</a:t>
            </a:r>
            <a:r>
              <a:rPr lang="en-US" sz="2400" dirty="0" smtClean="0">
                <a:cs typeface="Arial"/>
              </a:rPr>
              <a:t>  to compete independently</a:t>
            </a:r>
          </a:p>
          <a:p>
            <a:pPr lvl="1"/>
            <a:r>
              <a:rPr lang="en-US" sz="2400" dirty="0" smtClean="0">
                <a:cs typeface="Arial"/>
              </a:rPr>
              <a:t>Contribute </a:t>
            </a:r>
            <a:r>
              <a:rPr lang="el-GR" sz="2400" dirty="0" smtClean="0">
                <a:cs typeface="Arial"/>
              </a:rPr>
              <a:t>αβ</a:t>
            </a:r>
            <a:r>
              <a:rPr lang="en-US" sz="2400" baseline="-25000" dirty="0" err="1" smtClean="0">
                <a:cs typeface="Arial"/>
              </a:rPr>
              <a:t>i</a:t>
            </a:r>
            <a:r>
              <a:rPr lang="en-US" sz="2400" baseline="-25000" dirty="0" smtClean="0">
                <a:cs typeface="Arial"/>
              </a:rPr>
              <a:t> </a:t>
            </a:r>
            <a:r>
              <a:rPr lang="en-US" sz="2400" dirty="0" smtClean="0">
                <a:cs typeface="Arial"/>
              </a:rPr>
              <a:t> to pool P</a:t>
            </a:r>
            <a:r>
              <a:rPr lang="en-US" sz="2400" baseline="-25000" dirty="0" smtClean="0">
                <a:cs typeface="Arial"/>
              </a:rPr>
              <a:t>i</a:t>
            </a:r>
          </a:p>
          <a:p>
            <a:pPr lvl="1"/>
            <a:r>
              <a:rPr lang="en-US" sz="2400" dirty="0" smtClean="0">
                <a:cs typeface="Arial"/>
              </a:rPr>
              <a:t>Get reward </a:t>
            </a:r>
            <a:r>
              <a:rPr lang="en-US" sz="2400" dirty="0" err="1" smtClean="0">
                <a:cs typeface="Arial"/>
              </a:rPr>
              <a:t>U</a:t>
            </a:r>
            <a:r>
              <a:rPr lang="en-US" sz="2400" baseline="-25000" dirty="0" err="1" smtClean="0">
                <a:cs typeface="Arial"/>
              </a:rPr>
              <a:t>i</a:t>
            </a:r>
            <a:r>
              <a:rPr lang="en-US" sz="2400" dirty="0" smtClean="0">
                <a:cs typeface="Arial"/>
              </a:rPr>
              <a:t> from pool </a:t>
            </a:r>
            <a:r>
              <a:rPr lang="en-US" sz="2400" dirty="0" err="1" smtClean="0">
                <a:cs typeface="Arial"/>
              </a:rPr>
              <a:t>i</a:t>
            </a:r>
            <a:endParaRPr lang="en-US" sz="2400" dirty="0" smtClean="0">
              <a:cs typeface="Arial"/>
            </a:endParaRPr>
          </a:p>
          <a:p>
            <a:pPr marL="342900" lvl="2" indent="-342900"/>
            <a:r>
              <a:rPr lang="en-US" sz="2800" dirty="0" smtClean="0"/>
              <a:t>Player’s goal is to maximize</a:t>
            </a:r>
            <a:endParaRPr lang="en-US" dirty="0" smtClean="0">
              <a:cs typeface="Arial"/>
            </a:endParaRPr>
          </a:p>
          <a:p>
            <a:pPr lvl="1"/>
            <a:endParaRPr lang="en-US" baseline="-25000" dirty="0" smtClean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175861"/>
            <a:ext cx="8607778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Bitcoin</a:t>
            </a:r>
            <a:r>
              <a:rPr lang="en-US" sz="3600" dirty="0" smtClean="0"/>
              <a:t> as a Computational </a:t>
            </a:r>
            <a:r>
              <a:rPr lang="en-US" sz="3600" dirty="0"/>
              <a:t>Power Splitting Game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8" y="1388537"/>
            <a:ext cx="2286837" cy="10244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 pools</a:t>
            </a:r>
          </a:p>
          <a:p>
            <a:r>
              <a:rPr lang="en-US" sz="2800" dirty="0" smtClean="0"/>
              <a:t>Player: </a:t>
            </a:r>
            <a:r>
              <a:rPr lang="el-GR" sz="2800" dirty="0" smtClean="0">
                <a:cs typeface="Arial"/>
              </a:rPr>
              <a:t>α</a:t>
            </a:r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90885"/>
              </p:ext>
            </p:extLst>
          </p:nvPr>
        </p:nvGraphicFramePr>
        <p:xfrm>
          <a:off x="5716937" y="1296168"/>
          <a:ext cx="300846" cy="4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3" imgW="139700" imgH="241300" progId="Equation.3">
                  <p:embed/>
                </p:oleObj>
              </mc:Choice>
              <mc:Fallback>
                <p:oleObj name="Equation" r:id="rId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6937" y="1296168"/>
                        <a:ext cx="300846" cy="4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66178"/>
              </p:ext>
            </p:extLst>
          </p:nvPr>
        </p:nvGraphicFramePr>
        <p:xfrm>
          <a:off x="7170982" y="2954041"/>
          <a:ext cx="125392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5" imgW="596900" imgH="279400" progId="Equation.3">
                  <p:embed/>
                </p:oleObj>
              </mc:Choice>
              <mc:Fallback>
                <p:oleObj name="Equation" r:id="rId5" imgW="596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982" y="2954041"/>
                        <a:ext cx="1253922" cy="585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651002" y="4026839"/>
            <a:ext cx="5545667" cy="573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 NETWORK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342873" y="6335890"/>
            <a:ext cx="2161922" cy="423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PLAYER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3784867" y="5180759"/>
            <a:ext cx="559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" y="490502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>
                <a:cs typeface="Arial"/>
              </a:rPr>
              <a:t>1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V="1">
            <a:off x="4423834" y="4600223"/>
            <a:ext cx="0" cy="1735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3" idx="5"/>
          </p:cNvCxnSpPr>
          <p:nvPr/>
        </p:nvCxnSpPr>
        <p:spPr>
          <a:xfrm flipH="1" flipV="1">
            <a:off x="1237689" y="5685512"/>
            <a:ext cx="2105184" cy="862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7"/>
          </p:cNvCxnSpPr>
          <p:nvPr/>
        </p:nvCxnSpPr>
        <p:spPr>
          <a:xfrm flipV="1">
            <a:off x="1237689" y="4618712"/>
            <a:ext cx="780200" cy="420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663125" y="6198821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59083" y="492351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 smtClean="0">
                <a:cs typeface="Arial"/>
              </a:rPr>
              <a:t>2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10" idx="1"/>
            <a:endCxn id="22" idx="5"/>
          </p:cNvCxnSpPr>
          <p:nvPr/>
        </p:nvCxnSpPr>
        <p:spPr>
          <a:xfrm flipH="1" flipV="1">
            <a:off x="2539574" y="5704001"/>
            <a:ext cx="803301" cy="843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7"/>
          </p:cNvCxnSpPr>
          <p:nvPr/>
        </p:nvCxnSpPr>
        <p:spPr>
          <a:xfrm flipV="1">
            <a:off x="2539574" y="4618713"/>
            <a:ext cx="494317" cy="438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806651" y="5550091"/>
            <a:ext cx="536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58761" y="49865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…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415961" y="4618712"/>
            <a:ext cx="0" cy="367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6149580" y="6280332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60645" y="5005023"/>
            <a:ext cx="111946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 smtClean="0">
                <a:cs typeface="Arial"/>
              </a:rPr>
              <a:t>n-1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10" idx="0"/>
            <a:endCxn id="31" idx="4"/>
          </p:cNvCxnSpPr>
          <p:nvPr/>
        </p:nvCxnSpPr>
        <p:spPr>
          <a:xfrm flipV="1">
            <a:off x="4423836" y="5900934"/>
            <a:ext cx="992127" cy="434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48" idx="3"/>
          </p:cNvCxnSpPr>
          <p:nvPr/>
        </p:nvCxnSpPr>
        <p:spPr>
          <a:xfrm flipV="1">
            <a:off x="5504795" y="5685513"/>
            <a:ext cx="2200442" cy="862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</p:cNvCxnSpPr>
          <p:nvPr/>
        </p:nvCxnSpPr>
        <p:spPr>
          <a:xfrm flipH="1" flipV="1">
            <a:off x="6394557" y="4618713"/>
            <a:ext cx="425820" cy="3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466167" y="5634756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7335" y="4905023"/>
            <a:ext cx="94166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cs typeface="Arial"/>
              </a:rPr>
              <a:t>P</a:t>
            </a:r>
            <a:r>
              <a:rPr lang="en-US" sz="2400" baseline="-25000" dirty="0" err="1" smtClean="0">
                <a:cs typeface="Arial"/>
              </a:rPr>
              <a:t>n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 flipV="1">
            <a:off x="7055557" y="4600225"/>
            <a:ext cx="649680" cy="438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V="1">
            <a:off x="5049359" y="5785511"/>
            <a:ext cx="1375226" cy="546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4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5" grpId="0" animBg="1"/>
      <p:bldP spid="33" grpId="0" animBg="1"/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Block Withholding attack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study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Block Withholding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17639"/>
            <a:ext cx="8122356" cy="2110140"/>
          </a:xfrm>
        </p:spPr>
        <p:txBody>
          <a:bodyPr>
            <a:normAutofit fontScale="70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+mn-lt"/>
              </a:rPr>
              <a:t>Only submit “normal” </a:t>
            </a:r>
            <a:r>
              <a:rPr lang="en-US" dirty="0" smtClean="0">
                <a:solidFill>
                  <a:srgbClr val="E46C0A"/>
                </a:solidFill>
                <a:latin typeface="+mn-lt"/>
              </a:rPr>
              <a:t>shares</a:t>
            </a:r>
          </a:p>
          <a:p>
            <a:pPr lvl="1"/>
            <a:r>
              <a:rPr lang="en-US" dirty="0" smtClean="0">
                <a:latin typeface="+mn-lt"/>
              </a:rPr>
              <a:t>Reduces pool’s reward and other miners’ reward</a:t>
            </a:r>
          </a:p>
          <a:p>
            <a:pPr lvl="1"/>
            <a:r>
              <a:rPr lang="en-US" dirty="0" smtClean="0">
                <a:latin typeface="+mn-lt"/>
              </a:rPr>
              <a:t>Pool has to pay the attacker for his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shares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Hard to detect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n-lt"/>
              </a:rPr>
              <a:t>Finding a block is probabilistic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44" y="5108222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444" y="5683957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990633"/>
            <a:ext cx="1828800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Honest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2734" y="4566366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444" y="6292498"/>
            <a:ext cx="1368778" cy="423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78004" y="3976522"/>
            <a:ext cx="367872" cy="45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9727" y="4233333"/>
            <a:ext cx="2239488" cy="234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6587064" y="5108222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87064" y="5683957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52820" y="3990633"/>
            <a:ext cx="1828800" cy="4233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98354" y="4566366"/>
            <a:ext cx="1368778" cy="423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7064" y="6292498"/>
            <a:ext cx="1368778" cy="4233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73624" y="3976522"/>
            <a:ext cx="367872" cy="4598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071514" y="4778034"/>
            <a:ext cx="1228215" cy="626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1" idx="1"/>
          </p:cNvCxnSpPr>
          <p:nvPr/>
        </p:nvCxnSpPr>
        <p:spPr>
          <a:xfrm>
            <a:off x="2060224" y="5319890"/>
            <a:ext cx="1239505" cy="85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 flipV="1">
            <a:off x="2060224" y="5404959"/>
            <a:ext cx="1239505" cy="49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 flipV="1">
            <a:off x="2060224" y="5404960"/>
            <a:ext cx="1239505" cy="109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>
            <a:off x="5539217" y="4778034"/>
            <a:ext cx="1059139" cy="626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11" idx="3"/>
          </p:cNvCxnSpPr>
          <p:nvPr/>
        </p:nvCxnSpPr>
        <p:spPr>
          <a:xfrm flipH="1">
            <a:off x="5539217" y="5319890"/>
            <a:ext cx="1047849" cy="85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11" idx="3"/>
          </p:cNvCxnSpPr>
          <p:nvPr/>
        </p:nvCxnSpPr>
        <p:spPr>
          <a:xfrm flipH="1" flipV="1">
            <a:off x="5539217" y="5404959"/>
            <a:ext cx="1047849" cy="49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2000px-X_mark_18x18_02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20" y="6217218"/>
            <a:ext cx="573893" cy="5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dminNUS\Desktop\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600177"/>
            <a:ext cx="1202260" cy="10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BWH attack is profitable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854244" cy="2125132"/>
          </a:xfrm>
        </p:spPr>
        <p:txBody>
          <a:bodyPr>
            <a:normAutofit/>
          </a:bodyPr>
          <a:lstStyle/>
          <a:p>
            <a:r>
              <a:rPr lang="en-US" dirty="0" smtClean="0"/>
              <a:t>Intuition</a:t>
            </a:r>
            <a:r>
              <a:rPr lang="en-US" dirty="0"/>
              <a:t>: Bitcoin is a zero-sum game</a:t>
            </a:r>
            <a:endParaRPr lang="en-US" dirty="0" smtClean="0"/>
          </a:p>
          <a:p>
            <a:pPr lvl="1"/>
            <a:r>
              <a:rPr lang="en-US" dirty="0" smtClean="0"/>
              <a:t>Coins supply is constant</a:t>
            </a:r>
          </a:p>
          <a:p>
            <a:pPr lvl="1"/>
            <a:r>
              <a:rPr lang="en-US" dirty="0"/>
              <a:t>The loss in the victim pool is picked up by other </a:t>
            </a:r>
            <a:r>
              <a:rPr lang="en-US" dirty="0" smtClean="0"/>
              <a:t>pools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68887" y="3601523"/>
            <a:ext cx="1636889" cy="1586795"/>
            <a:chOff x="2194276" y="4057651"/>
            <a:chExt cx="1636889" cy="1586795"/>
          </a:xfrm>
        </p:grpSpPr>
        <p:sp>
          <p:nvSpPr>
            <p:cNvPr id="6" name="Oval 5"/>
            <p:cNvSpPr/>
            <p:nvPr/>
          </p:nvSpPr>
          <p:spPr>
            <a:xfrm>
              <a:off x="2194276" y="4057651"/>
              <a:ext cx="1636889" cy="15867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sz="3200" dirty="0" smtClean="0"/>
                <a:t> +x</a:t>
              </a:r>
              <a:endParaRPr lang="en-US" sz="3200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2448275" y="4586116"/>
              <a:ext cx="522111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1926" y="3223693"/>
            <a:ext cx="2276120" cy="2032003"/>
            <a:chOff x="4494382" y="3612444"/>
            <a:chExt cx="2276120" cy="2032002"/>
          </a:xfrm>
        </p:grpSpPr>
        <p:grpSp>
          <p:nvGrpSpPr>
            <p:cNvPr id="12" name="Group 11"/>
            <p:cNvGrpSpPr/>
            <p:nvPr/>
          </p:nvGrpSpPr>
          <p:grpSpPr>
            <a:xfrm>
              <a:off x="4494382" y="3612444"/>
              <a:ext cx="2276120" cy="2032002"/>
              <a:chOff x="4105631" y="3936999"/>
              <a:chExt cx="2276120" cy="203200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59678" y="4501445"/>
                <a:ext cx="1622073" cy="146755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-x</a:t>
                </a:r>
                <a:endParaRPr lang="en-US" sz="32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9644" y="4501445"/>
                <a:ext cx="621602" cy="60677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ular Callout 8"/>
              <p:cNvSpPr/>
              <p:nvPr/>
            </p:nvSpPr>
            <p:spPr>
              <a:xfrm>
                <a:off x="4105631" y="3936999"/>
                <a:ext cx="1411811" cy="445208"/>
              </a:xfrm>
              <a:prstGeom prst="wedgeRectCallout">
                <a:avLst>
                  <a:gd name="adj1" fmla="val 48162"/>
                  <a:gd name="adj2" fmla="val 10510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BWH attack</a:t>
                </a:r>
                <a:endParaRPr lang="en-US" dirty="0"/>
              </a:p>
            </p:txBody>
          </p:sp>
        </p:grpSp>
        <p:sp>
          <p:nvSpPr>
            <p:cNvPr id="11" name="Down Arrow 10"/>
            <p:cNvSpPr/>
            <p:nvPr/>
          </p:nvSpPr>
          <p:spPr>
            <a:xfrm>
              <a:off x="5290950" y="4622085"/>
              <a:ext cx="437445" cy="669584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50441" y="5382695"/>
            <a:ext cx="6166558" cy="1207195"/>
            <a:chOff x="2850441" y="5382695"/>
            <a:chExt cx="6166558" cy="1207194"/>
          </a:xfrm>
        </p:grpSpPr>
        <p:sp>
          <p:nvSpPr>
            <p:cNvPr id="24" name="Oval Callout 23"/>
            <p:cNvSpPr/>
            <p:nvPr/>
          </p:nvSpPr>
          <p:spPr>
            <a:xfrm>
              <a:off x="2850441" y="5382695"/>
              <a:ext cx="6166558" cy="1207194"/>
            </a:xfrm>
            <a:prstGeom prst="wedgeEllipseCallout">
              <a:avLst>
                <a:gd name="adj1" fmla="val -59276"/>
                <a:gd name="adj2" fmla="val -684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993444" y="5552386"/>
              <a:ext cx="409218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092454" y="5552387"/>
              <a:ext cx="437445" cy="702376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0329" y="5884333"/>
              <a:ext cx="479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9899" y="5885429"/>
              <a:ext cx="91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0.2X</a:t>
              </a:r>
              <a:endParaRPr lang="en-US" dirty="0"/>
            </a:p>
          </p:txBody>
        </p:sp>
        <p:sp>
          <p:nvSpPr>
            <p:cNvPr id="20" name="Plus 19"/>
            <p:cNvSpPr/>
            <p:nvPr/>
          </p:nvSpPr>
          <p:spPr>
            <a:xfrm>
              <a:off x="5061622" y="5701987"/>
              <a:ext cx="503074" cy="410569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 20"/>
            <p:cNvSpPr/>
            <p:nvPr/>
          </p:nvSpPr>
          <p:spPr>
            <a:xfrm>
              <a:off x="7182180" y="5680145"/>
              <a:ext cx="527065" cy="410569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Up Arrow 21"/>
            <p:cNvSpPr/>
            <p:nvPr/>
          </p:nvSpPr>
          <p:spPr>
            <a:xfrm>
              <a:off x="7822128" y="5552387"/>
              <a:ext cx="409218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2568" y="5926668"/>
              <a:ext cx="88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+0.8X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94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SG" dirty="0"/>
          </a:p>
        </p:txBody>
      </p:sp>
      <p:grpSp>
        <p:nvGrpSpPr>
          <p:cNvPr id="29" name="Group 28"/>
          <p:cNvGrpSpPr/>
          <p:nvPr/>
        </p:nvGrpSpPr>
        <p:grpSpPr>
          <a:xfrm>
            <a:off x="594766" y="1821892"/>
            <a:ext cx="3426977" cy="1100517"/>
            <a:chOff x="457200" y="2217217"/>
            <a:chExt cx="3426977" cy="1100517"/>
          </a:xfrm>
        </p:grpSpPr>
        <p:sp>
          <p:nvSpPr>
            <p:cNvPr id="11" name="Rectangle 10"/>
            <p:cNvSpPr/>
            <p:nvPr/>
          </p:nvSpPr>
          <p:spPr>
            <a:xfrm>
              <a:off x="457200" y="2217217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55455" y="2411426"/>
              <a:ext cx="3033712" cy="493616"/>
              <a:chOff x="655455" y="2613726"/>
              <a:chExt cx="3033712" cy="4936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455" y="2613727"/>
                <a:ext cx="793019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25%</a:t>
                </a:r>
                <a:endParaRPr lang="en-SG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7425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438358" y="2553076"/>
            <a:ext cx="20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Honest </a:t>
            </a:r>
            <a:r>
              <a:rPr lang="en-US" dirty="0"/>
              <a:t>Scenario</a:t>
            </a:r>
            <a:endParaRPr lang="en-S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38480"/>
              </p:ext>
            </p:extLst>
          </p:nvPr>
        </p:nvGraphicFramePr>
        <p:xfrm>
          <a:off x="94344" y="4760559"/>
          <a:ext cx="4752836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408"/>
                <a:gridCol w="1120730"/>
                <a:gridCol w="1176712"/>
                <a:gridCol w="1144986"/>
              </a:tblGrid>
              <a:tr h="375920">
                <a:tc rowSpan="2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Mining Power</a:t>
                      </a:r>
                      <a:endParaRPr lang="en-SG" sz="1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Reward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66040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Honest scenario</a:t>
                      </a:r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Attack</a:t>
                      </a:r>
                      <a:r>
                        <a:rPr lang="en-US" sz="1900" baseline="0" dirty="0" smtClean="0"/>
                        <a:t> scenario</a:t>
                      </a:r>
                      <a:endParaRPr lang="en-SG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Attacker</a:t>
                      </a:r>
                      <a:endParaRPr lang="en-SG" sz="19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25%</a:t>
                      </a:r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25%</a:t>
                      </a:r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25.9%</a:t>
                      </a:r>
                      <a:endParaRPr lang="en-SG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Pool</a:t>
                      </a:r>
                      <a:endParaRPr lang="en-SG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75%</a:t>
                      </a:r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75%</a:t>
                      </a:r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74.1%</a:t>
                      </a:r>
                      <a:endParaRPr lang="en-SG" sz="1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861291" y="1283365"/>
            <a:ext cx="3426977" cy="1374867"/>
            <a:chOff x="4861289" y="1283364"/>
            <a:chExt cx="3426977" cy="1374867"/>
          </a:xfrm>
        </p:grpSpPr>
        <p:sp>
          <p:nvSpPr>
            <p:cNvPr id="17" name="Rectangle 16"/>
            <p:cNvSpPr/>
            <p:nvPr/>
          </p:nvSpPr>
          <p:spPr>
            <a:xfrm>
              <a:off x="4861289" y="1557714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44234" y="1751921"/>
              <a:ext cx="3134652" cy="493618"/>
              <a:chOff x="540145" y="2613724"/>
              <a:chExt cx="3134652" cy="49361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0145" y="2613727"/>
                <a:ext cx="67973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20%</a:t>
                </a:r>
                <a:endParaRPr lang="en-SG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5988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1968" y="2613724"/>
                <a:ext cx="167911" cy="49361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72592" y="2288899"/>
              <a:ext cx="199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 Scenario</a:t>
              </a:r>
              <a:endParaRPr lang="en-SG" dirty="0"/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5623966" y="1283364"/>
              <a:ext cx="556701" cy="272415"/>
            </a:xfrm>
            <a:prstGeom prst="wedgeRoundRectCallout">
              <a:avLst>
                <a:gd name="adj1" fmla="val 886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5%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3624" y="3477803"/>
            <a:ext cx="3426977" cy="1361953"/>
            <a:chOff x="4861288" y="2837812"/>
            <a:chExt cx="3426977" cy="1361953"/>
          </a:xfrm>
        </p:grpSpPr>
        <p:sp>
          <p:nvSpPr>
            <p:cNvPr id="21" name="Rectangle 20"/>
            <p:cNvSpPr/>
            <p:nvPr/>
          </p:nvSpPr>
          <p:spPr>
            <a:xfrm>
              <a:off x="4861288" y="3099248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44234" y="3293455"/>
              <a:ext cx="679732" cy="4936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21%</a:t>
              </a:r>
              <a:endParaRPr lang="en-SG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63968" y="3293456"/>
              <a:ext cx="2014917" cy="49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79%</a:t>
              </a:r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88638" y="3292102"/>
              <a:ext cx="167911" cy="4936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4234" y="3845470"/>
              <a:ext cx="3277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Actual Mining Power Distribution</a:t>
              </a:r>
              <a:endParaRPr lang="en-SG" sz="1600" dirty="0"/>
            </a:p>
          </p:txBody>
        </p:sp>
        <p:sp>
          <p:nvSpPr>
            <p:cNvPr id="38" name="Rounded Rectangular Callout 37"/>
            <p:cNvSpPr/>
            <p:nvPr/>
          </p:nvSpPr>
          <p:spPr>
            <a:xfrm>
              <a:off x="5818173" y="2837812"/>
              <a:ext cx="493615" cy="272415"/>
            </a:xfrm>
            <a:prstGeom prst="wedgeRoundRectCallout">
              <a:avLst>
                <a:gd name="adj1" fmla="val -20317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0</a:t>
              </a:r>
              <a:r>
                <a:rPr lang="en-US" sz="1600" dirty="0" smtClean="0"/>
                <a:t>%</a:t>
              </a:r>
              <a:endParaRPr lang="en-SG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44236" y="4994972"/>
            <a:ext cx="3426977" cy="1361952"/>
            <a:chOff x="4861288" y="4399574"/>
            <a:chExt cx="3426977" cy="1361953"/>
          </a:xfrm>
        </p:grpSpPr>
        <p:sp>
          <p:nvSpPr>
            <p:cNvPr id="39" name="Rectangle 38"/>
            <p:cNvSpPr/>
            <p:nvPr/>
          </p:nvSpPr>
          <p:spPr>
            <a:xfrm>
              <a:off x="4861288" y="4661010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44234" y="4855217"/>
              <a:ext cx="679732" cy="4936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21%</a:t>
              </a:r>
              <a:endParaRPr lang="en-SG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63968" y="4855218"/>
              <a:ext cx="2014917" cy="49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74.1%</a:t>
              </a:r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88638" y="4853864"/>
              <a:ext cx="167911" cy="4936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8797" y="5377763"/>
              <a:ext cx="308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Reward Distribution</a:t>
              </a:r>
              <a:endParaRPr lang="en-SG" dirty="0"/>
            </a:p>
          </p:txBody>
        </p:sp>
        <p:sp>
          <p:nvSpPr>
            <p:cNvPr id="44" name="Rounded Rectangular Callout 43"/>
            <p:cNvSpPr/>
            <p:nvPr/>
          </p:nvSpPr>
          <p:spPr>
            <a:xfrm>
              <a:off x="5818173" y="4399574"/>
              <a:ext cx="597462" cy="272415"/>
            </a:xfrm>
            <a:prstGeom prst="wedgeRoundRectCallout">
              <a:avLst>
                <a:gd name="adj1" fmla="val -20317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/>
                <a:t>4.9%</a:t>
              </a:r>
              <a:endParaRPr lang="en-SG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0973" y="5874637"/>
            <a:ext cx="272616" cy="2726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48" y="6280847"/>
            <a:ext cx="253069" cy="253069"/>
          </a:xfrm>
          <a:prstGeom prst="rect">
            <a:avLst/>
          </a:prstGeom>
        </p:spPr>
      </p:pic>
      <p:sp>
        <p:nvSpPr>
          <p:cNvPr id="59" name="Rounded Rectangular Callout 58"/>
          <p:cNvSpPr/>
          <p:nvPr/>
        </p:nvSpPr>
        <p:spPr>
          <a:xfrm>
            <a:off x="793021" y="1341560"/>
            <a:ext cx="849663" cy="272415"/>
          </a:xfrm>
          <a:prstGeom prst="wedgeRoundRectCallout">
            <a:avLst>
              <a:gd name="adj1" fmla="val -13760"/>
              <a:gd name="adj2" fmla="val 195492"/>
              <a:gd name="adj3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attacker</a:t>
            </a:r>
            <a:endParaRPr lang="en-SG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2071563" y="1341559"/>
            <a:ext cx="1395539" cy="272415"/>
          </a:xfrm>
          <a:prstGeom prst="wedgeRoundRectCallout">
            <a:avLst>
              <a:gd name="adj1" fmla="val -13760"/>
              <a:gd name="adj2" fmla="val 195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Victim pool</a:t>
            </a:r>
            <a:endParaRPr lang="en-SG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6415637" y="1283365"/>
            <a:ext cx="1296745" cy="272415"/>
          </a:xfrm>
          <a:prstGeom prst="wedgeRoundRectCallout">
            <a:avLst>
              <a:gd name="adj1" fmla="val -80780"/>
              <a:gd name="adj2" fmla="val 121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BWH attack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5877" y="2922409"/>
            <a:ext cx="226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 pool,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lang="en-US" sz="2400" dirty="0" smtClean="0">
                <a:cs typeface="Arial"/>
              </a:rPr>
              <a:t>=25%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4868195" y="2731830"/>
            <a:ext cx="3503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0,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= (0.8, 0.2)</a:t>
            </a:r>
          </a:p>
          <a:p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20% 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 = 5%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70731" y="3217404"/>
            <a:ext cx="3426977" cy="1418141"/>
            <a:chOff x="4861289" y="1283364"/>
            <a:chExt cx="3426977" cy="1418140"/>
          </a:xfrm>
        </p:grpSpPr>
        <p:sp>
          <p:nvSpPr>
            <p:cNvPr id="52" name="Rectangle 51"/>
            <p:cNvSpPr/>
            <p:nvPr/>
          </p:nvSpPr>
          <p:spPr>
            <a:xfrm>
              <a:off x="4861289" y="1557714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944234" y="1751921"/>
              <a:ext cx="3134652" cy="493618"/>
              <a:chOff x="540145" y="2613724"/>
              <a:chExt cx="3134652" cy="4936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40145" y="2613727"/>
                <a:ext cx="67973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20%</a:t>
                </a:r>
                <a:endParaRPr lang="en-SG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5988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91968" y="2613724"/>
                <a:ext cx="16791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623965" y="2332172"/>
              <a:ext cx="199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Honest Scenario</a:t>
              </a:r>
              <a:endParaRPr lang="en-SG" dirty="0"/>
            </a:p>
          </p:txBody>
        </p:sp>
        <p:sp>
          <p:nvSpPr>
            <p:cNvPr id="55" name="Rounded Rectangular Callout 54"/>
            <p:cNvSpPr/>
            <p:nvPr/>
          </p:nvSpPr>
          <p:spPr>
            <a:xfrm>
              <a:off x="5623966" y="1283364"/>
              <a:ext cx="556701" cy="272415"/>
            </a:xfrm>
            <a:prstGeom prst="wedgeRoundRectCallout">
              <a:avLst>
                <a:gd name="adj1" fmla="val 886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5%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95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3" y="274639"/>
            <a:ext cx="8523111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Analyze BWH attack using CPS game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reward of </a:t>
            </a:r>
            <a:r>
              <a:rPr lang="en-US" dirty="0" smtClean="0"/>
              <a:t>the attacker</a:t>
            </a:r>
            <a:endParaRPr lang="en-US" dirty="0"/>
          </a:p>
          <a:p>
            <a:pPr lvl="1"/>
            <a:r>
              <a:rPr lang="en-US" dirty="0"/>
              <a:t>Before </a:t>
            </a:r>
            <a:r>
              <a:rPr lang="en-US" dirty="0" err="1"/>
              <a:t>vs</a:t>
            </a:r>
            <a:r>
              <a:rPr lang="en-US" dirty="0"/>
              <a:t> after the </a:t>
            </a:r>
            <a:r>
              <a:rPr lang="en-US" dirty="0" smtClean="0"/>
              <a:t>attack in each pool</a:t>
            </a:r>
            <a:endParaRPr lang="en-US" dirty="0"/>
          </a:p>
          <a:p>
            <a:pPr lvl="1"/>
            <a:r>
              <a:rPr lang="en-US" dirty="0"/>
              <a:t>Infer attacking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Consider different scenarios</a:t>
            </a:r>
          </a:p>
          <a:p>
            <a:pPr lvl="1"/>
            <a:r>
              <a:rPr lang="en-US" dirty="0" smtClean="0"/>
              <a:t>Single attacker, single pool</a:t>
            </a:r>
          </a:p>
          <a:p>
            <a:pPr lvl="1"/>
            <a:r>
              <a:rPr lang="en-US" dirty="0" smtClean="0"/>
              <a:t>Single attacker, multiple pools</a:t>
            </a:r>
          </a:p>
          <a:p>
            <a:pPr lvl="1"/>
            <a:r>
              <a:rPr lang="en-US" dirty="0" smtClean="0"/>
              <a:t>Multiple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1" y="274640"/>
            <a:ext cx="8553282" cy="8297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Scenario: single attacker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It’s always profitable to BWH attack</a:t>
            </a:r>
          </a:p>
          <a:p>
            <a:endParaRPr lang="en-US" sz="2800" dirty="0" smtClean="0"/>
          </a:p>
          <a:p>
            <a:r>
              <a:rPr lang="en-US" sz="2800" dirty="0" smtClean="0"/>
              <a:t>There is a threshold on the attacking power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It’s more profitable to target big pool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xists the optimal strategy to maximize 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19669"/>
              </p:ext>
            </p:extLst>
          </p:nvPr>
        </p:nvGraphicFramePr>
        <p:xfrm>
          <a:off x="7238998" y="5208591"/>
          <a:ext cx="492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Equation" r:id="rId3" imgW="215900" imgH="203200" progId="Equation.3">
                  <p:embed/>
                </p:oleObj>
              </mc:Choice>
              <mc:Fallback>
                <p:oleObj name="Equation" r:id="rId3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8998" y="5208591"/>
                        <a:ext cx="49212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81506"/>
              </p:ext>
            </p:extLst>
          </p:nvPr>
        </p:nvGraphicFramePr>
        <p:xfrm>
          <a:off x="2297114" y="1168050"/>
          <a:ext cx="2593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7114" y="1168050"/>
                        <a:ext cx="2593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55090"/>
              </p:ext>
            </p:extLst>
          </p:nvPr>
        </p:nvGraphicFramePr>
        <p:xfrm>
          <a:off x="2839334" y="3308440"/>
          <a:ext cx="2235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7" imgW="977900" imgH="203200" progId="Equation.3">
                  <p:embed/>
                </p:oleObj>
              </mc:Choice>
              <mc:Fallback>
                <p:oleObj name="Equation" r:id="rId7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9334" y="3308440"/>
                        <a:ext cx="223520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1044223" y="1143000"/>
            <a:ext cx="942446" cy="626535"/>
          </a:xfrm>
          <a:prstGeom prst="wedgeRectCallout">
            <a:avLst>
              <a:gd name="adj1" fmla="val 91463"/>
              <a:gd name="adj2" fmla="val 35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reward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074534" y="1104371"/>
            <a:ext cx="1478666" cy="626535"/>
          </a:xfrm>
          <a:prstGeom prst="wedgeRectCallout">
            <a:avLst>
              <a:gd name="adj1" fmla="val -79326"/>
              <a:gd name="adj2" fmla="val 61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Attacking portion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312510" y="2012598"/>
            <a:ext cx="1495778" cy="748595"/>
          </a:xfrm>
          <a:prstGeom prst="wedgeRectCallout">
            <a:avLst>
              <a:gd name="adj1" fmla="val 81458"/>
              <a:gd name="adj2" fmla="val -38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Victim pool’s size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057422" y="2040820"/>
            <a:ext cx="1495778" cy="748595"/>
          </a:xfrm>
          <a:prstGeom prst="wedgeRectCallout">
            <a:avLst>
              <a:gd name="adj1" fmla="val -110051"/>
              <a:gd name="adj2" fmla="val -441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Attacker’s power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0042"/>
              </p:ext>
            </p:extLst>
          </p:nvPr>
        </p:nvGraphicFramePr>
        <p:xfrm>
          <a:off x="2808288" y="4246213"/>
          <a:ext cx="23510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9" imgW="1028700" imgH="203200" progId="Equation.3">
                  <p:embed/>
                </p:oleObj>
              </mc:Choice>
              <mc:Fallback>
                <p:oleObj name="Equation" r:id="rId9" imgW="1028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288" y="4246213"/>
                        <a:ext cx="23510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5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695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Ideal Bank Account Functionality</a:t>
            </a:r>
          </a:p>
        </p:txBody>
      </p:sp>
      <p:sp>
        <p:nvSpPr>
          <p:cNvPr id="36" name="Shape 36"/>
          <p:cNvSpPr/>
          <p:nvPr/>
        </p:nvSpPr>
        <p:spPr>
          <a:xfrm>
            <a:off x="3259667" y="1420449"/>
            <a:ext cx="2177858" cy="1961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3966575" y="1344815"/>
            <a:ext cx="789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Bank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425575" y="1942315"/>
            <a:ext cx="1795800" cy="77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Alice:	$10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Bob:	$20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898325" y="2713249"/>
            <a:ext cx="1246800" cy="5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Ledger</a:t>
            </a:r>
          </a:p>
        </p:txBody>
      </p:sp>
      <p:sp>
        <p:nvSpPr>
          <p:cNvPr id="40" name="Shape 40"/>
          <p:cNvSpPr/>
          <p:nvPr/>
        </p:nvSpPr>
        <p:spPr>
          <a:xfrm>
            <a:off x="1941425" y="3841883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41" name="Shape 41"/>
          <p:cNvSpPr/>
          <p:nvPr/>
        </p:nvSpPr>
        <p:spPr>
          <a:xfrm>
            <a:off x="5798400" y="3841883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cxnSp>
        <p:nvCxnSpPr>
          <p:cNvPr id="42" name="Shape 42"/>
          <p:cNvCxnSpPr>
            <a:stCxn id="40" idx="0"/>
            <a:endCxn id="36" idx="1"/>
          </p:cNvCxnSpPr>
          <p:nvPr/>
        </p:nvCxnSpPr>
        <p:spPr>
          <a:xfrm flipV="1">
            <a:off x="2406425" y="2401049"/>
            <a:ext cx="853242" cy="144083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1634875" y="2397581"/>
            <a:ext cx="1790699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“Send $2 from my account to Bob.”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437525" y="2587981"/>
            <a:ext cx="1790699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“You’ve got Money! $2 from Alice.”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425575" y="1942315"/>
            <a:ext cx="1782700" cy="77093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Alice:</a:t>
            </a:r>
            <a:r>
              <a:rPr lang="en" dirty="0">
                <a:solidFill>
                  <a:srgbClr val="FF0000"/>
                </a:solidFill>
              </a:rPr>
              <a:t>	</a:t>
            </a:r>
            <a:r>
              <a:rPr lang="en" dirty="0"/>
              <a:t>$</a:t>
            </a:r>
            <a:r>
              <a:rPr lang="en" dirty="0" smtClean="0"/>
              <a:t>08</a:t>
            </a:r>
            <a:endParaRPr lang="en-US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Bob:	$22</a:t>
            </a:r>
            <a:endParaRPr lang="en" dirty="0"/>
          </a:p>
        </p:txBody>
      </p:sp>
      <p:cxnSp>
        <p:nvCxnSpPr>
          <p:cNvPr id="46" name="Shape 46"/>
          <p:cNvCxnSpPr>
            <a:stCxn id="36" idx="3"/>
            <a:endCxn id="41" idx="0"/>
          </p:cNvCxnSpPr>
          <p:nvPr/>
        </p:nvCxnSpPr>
        <p:spPr>
          <a:xfrm>
            <a:off x="5437525" y="2401049"/>
            <a:ext cx="825875" cy="144083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" name="Shape 47"/>
          <p:cNvSpPr txBox="1"/>
          <p:nvPr/>
        </p:nvSpPr>
        <p:spPr>
          <a:xfrm>
            <a:off x="4951640" y="2005937"/>
            <a:ext cx="4683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922407" y="2316015"/>
            <a:ext cx="4683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0000FF"/>
                </a:solidFill>
              </a:rPr>
              <a:t>+2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7200" y="4685634"/>
            <a:ext cx="7286943" cy="1607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Ideal Bank properties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Alice cannot spend money that she doesn’t have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Bank cannot send the money without Alice’s acknowledgement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Bank cannot keep the money without sending to Bob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Bob should be able to spend the money</a:t>
            </a: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5437525" y="6293556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82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scenarios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389489" cy="45259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are other dishonest miners</a:t>
            </a:r>
          </a:p>
          <a:p>
            <a:pPr lvl="1"/>
            <a:r>
              <a:rPr lang="en-US" dirty="0" smtClean="0"/>
              <a:t>It’s possibly profitable</a:t>
            </a:r>
          </a:p>
          <a:p>
            <a:pPr lvl="1"/>
            <a:r>
              <a:rPr lang="en-US" dirty="0" smtClean="0"/>
              <a:t>Depends on how much the pool is “contaminated”</a:t>
            </a:r>
          </a:p>
          <a:p>
            <a:r>
              <a:rPr lang="en-US" dirty="0" smtClean="0"/>
              <a:t>Attacking multiple pools</a:t>
            </a:r>
          </a:p>
          <a:p>
            <a:pPr lvl="1"/>
            <a:r>
              <a:rPr lang="en-US" smtClean="0"/>
              <a:t>Attacks </a:t>
            </a:r>
            <a:r>
              <a:rPr lang="en-US" dirty="0" smtClean="0"/>
              <a:t>as many as possible</a:t>
            </a:r>
          </a:p>
          <a:p>
            <a:pPr lvl="1"/>
            <a:r>
              <a:rPr lang="en-US" dirty="0" smtClean="0"/>
              <a:t>Exists the optimal strategy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650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best strategy for the miner?</a:t>
            </a:r>
          </a:p>
          <a:p>
            <a:r>
              <a:rPr lang="en-US" dirty="0" smtClean="0"/>
              <a:t>Consider two accessible pools</a:t>
            </a:r>
          </a:p>
          <a:p>
            <a:pPr lvl="1"/>
            <a:r>
              <a:rPr lang="en-US" dirty="0" smtClean="0"/>
              <a:t>The dominant strategy is to attack the other</a:t>
            </a:r>
          </a:p>
          <a:p>
            <a:r>
              <a:rPr lang="en-US" dirty="0" smtClean="0"/>
              <a:t>There is no pure strategy</a:t>
            </a:r>
          </a:p>
          <a:p>
            <a:pPr lvl="1"/>
            <a:r>
              <a:rPr lang="en-US" dirty="0" smtClean="0"/>
              <a:t>There is always a better move to win 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5222" y="4543779"/>
            <a:ext cx="1933222" cy="1812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P1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726289" y="4543779"/>
            <a:ext cx="1933222" cy="18125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P2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062113" y="4882444"/>
            <a:ext cx="649111" cy="606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28646" y="4882444"/>
            <a:ext cx="649111" cy="6067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298223" y="4205113"/>
            <a:ext cx="1213556" cy="776111"/>
          </a:xfrm>
          <a:prstGeom prst="wedgeRectCallout">
            <a:avLst>
              <a:gd name="adj1" fmla="val 105891"/>
              <a:gd name="adj2" fmla="val 570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 from P2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628444" y="4106334"/>
            <a:ext cx="1213556" cy="776111"/>
          </a:xfrm>
          <a:prstGeom prst="wedgeRectCallout">
            <a:avLst>
              <a:gd name="adj1" fmla="val 82635"/>
              <a:gd name="adj2" fmla="val 806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 from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3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attack’s duration matters?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87069" y="1905000"/>
            <a:ext cx="2150533" cy="1933221"/>
            <a:chOff x="3922889" y="1905000"/>
            <a:chExt cx="2150533" cy="1933221"/>
          </a:xfrm>
        </p:grpSpPr>
        <p:pic>
          <p:nvPicPr>
            <p:cNvPr id="6" name="Picture 5" descr="smiley-face-clip-art-emotions-RidMBKdi9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423" y="3011310"/>
              <a:ext cx="826911" cy="826911"/>
            </a:xfrm>
            <a:prstGeom prst="rect">
              <a:avLst/>
            </a:prstGeom>
          </p:spPr>
        </p:pic>
        <p:sp>
          <p:nvSpPr>
            <p:cNvPr id="7" name="Rounded Rectangular Callout 6"/>
            <p:cNvSpPr/>
            <p:nvPr/>
          </p:nvSpPr>
          <p:spPr>
            <a:xfrm>
              <a:off x="3922889" y="1905000"/>
              <a:ext cx="2150533" cy="860733"/>
            </a:xfrm>
            <a:prstGeom prst="wedgeRoundRectCallout">
              <a:avLst>
                <a:gd name="adj1" fmla="val -24770"/>
                <a:gd name="adj2" fmla="val 6370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BTCs/ 10 </a:t>
              </a:r>
              <a:r>
                <a:rPr lang="en-US" dirty="0" err="1" smtClean="0"/>
                <a:t>mins</a:t>
              </a:r>
              <a:endParaRPr lang="en-US" dirty="0"/>
            </a:p>
          </p:txBody>
        </p:sp>
      </p:grpSp>
      <p:pic>
        <p:nvPicPr>
          <p:cNvPr id="5" name="Picture 4" descr="C:\Users\AdminNUS\Desktop\a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70" y="2892733"/>
            <a:ext cx="1202260" cy="10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920064" y="1905000"/>
            <a:ext cx="2150533" cy="860733"/>
          </a:xfrm>
          <a:prstGeom prst="wedgeRoundRectCallout">
            <a:avLst>
              <a:gd name="adj1" fmla="val -24770"/>
              <a:gd name="adj2" fmla="val 70263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BTCs/ 12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57200" y="1433645"/>
            <a:ext cx="2808112" cy="1459088"/>
          </a:xfrm>
          <a:prstGeom prst="cloudCallout">
            <a:avLst>
              <a:gd name="adj1" fmla="val 75073"/>
              <a:gd name="adj2" fmla="val 666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it actually profit?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2444" y="4346221"/>
            <a:ext cx="7083778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Short term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 depends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Long term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Difficulty adjusts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072465" y="1905000"/>
            <a:ext cx="2150533" cy="860733"/>
          </a:xfrm>
          <a:prstGeom prst="wedgeRoundRectCallout">
            <a:avLst>
              <a:gd name="adj1" fmla="val -24770"/>
              <a:gd name="adj2" fmla="val 7026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BTCs/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Evaluate our 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Use </a:t>
            </a:r>
            <a:r>
              <a:rPr lang="en-US" dirty="0" smtClean="0">
                <a:latin typeface="+mn-lt"/>
              </a:rPr>
              <a:t>“official</a:t>
            </a:r>
            <a:r>
              <a:rPr lang="en-US" dirty="0">
                <a:latin typeface="+mn-lt"/>
              </a:rPr>
              <a:t>” Bitcoin client, popular </a:t>
            </a:r>
            <a:r>
              <a:rPr lang="en-US" dirty="0" smtClean="0">
                <a:latin typeface="+mn-lt"/>
              </a:rPr>
              <a:t>pool </a:t>
            </a:r>
            <a:r>
              <a:rPr lang="en-US" dirty="0">
                <a:latin typeface="+mn-lt"/>
              </a:rPr>
              <a:t>mining </a:t>
            </a:r>
            <a:r>
              <a:rPr lang="en-US" dirty="0" smtClean="0">
                <a:latin typeface="+mn-lt"/>
              </a:rPr>
              <a:t>software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Run on cloud-based Amazon EC2</a:t>
            </a:r>
          </a:p>
          <a:p>
            <a:pPr lvl="1" rtl="0" hangingPunct="0"/>
            <a:r>
              <a:rPr lang="en-US" dirty="0">
                <a:latin typeface="+mn-lt"/>
              </a:rPr>
              <a:t>Burning up to 70,000 CPU </a:t>
            </a:r>
            <a:r>
              <a:rPr lang="en-US" dirty="0" smtClean="0">
                <a:latin typeface="+mn-lt"/>
              </a:rPr>
              <a:t>core-hours</a:t>
            </a:r>
          </a:p>
          <a:p>
            <a:pPr hangingPunct="0"/>
            <a:r>
              <a:rPr lang="en-US" dirty="0" smtClean="0">
                <a:latin typeface="+mn-lt"/>
              </a:rPr>
              <a:t>Essential to </a:t>
            </a:r>
          </a:p>
          <a:p>
            <a:pPr lvl="1" hangingPunct="0"/>
            <a:r>
              <a:rPr lang="en-US" dirty="0" smtClean="0">
                <a:latin typeface="+mn-lt"/>
              </a:rPr>
              <a:t>check the correctness of our result</a:t>
            </a:r>
          </a:p>
          <a:p>
            <a:pPr lvl="1" hangingPunct="0"/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how our CPS model is faithful</a:t>
            </a:r>
          </a:p>
          <a:p>
            <a:pPr lvl="1" hangingPunct="0"/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pools-resul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73" y="3146774"/>
            <a:ext cx="5088036" cy="339936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39701"/>
            <a:ext cx="8229600" cy="89041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</a:t>
            </a:r>
            <a:r>
              <a:rPr lang="en-US" dirty="0" smtClean="0"/>
              <a:t>xperimental results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27621" y="4703345"/>
            <a:ext cx="2888857" cy="4046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7565"/>
              </p:ext>
            </p:extLst>
          </p:nvPr>
        </p:nvGraphicFramePr>
        <p:xfrm>
          <a:off x="97985" y="1030111"/>
          <a:ext cx="4826792" cy="219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6075"/>
                <a:gridCol w="2265988"/>
                <a:gridCol w="105472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Attacker’s Power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Attack</a:t>
                      </a:r>
                      <a:r>
                        <a:rPr lang="en-US" sz="1900" baseline="0" dirty="0" smtClean="0"/>
                        <a:t> Scenario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Reward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One</a:t>
                      </a:r>
                      <a:r>
                        <a:rPr lang="en-US" sz="1900" baseline="0" dirty="0" smtClean="0"/>
                        <a:t> pool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25.66%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30%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One pool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31.14%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45%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One</a:t>
                      </a:r>
                      <a:r>
                        <a:rPr lang="en-US" sz="1900" baseline="0" dirty="0" smtClean="0"/>
                        <a:t> pool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46.9%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25%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Multiple</a:t>
                      </a:r>
                      <a:r>
                        <a:rPr lang="en-US" sz="1900" baseline="0" dirty="0" smtClean="0"/>
                        <a:t> pools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26.49%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92063" y="1132893"/>
            <a:ext cx="349916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Relative difference: 1%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9" name="Picture 8" descr="paper-figure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5" y="3314698"/>
            <a:ext cx="3945106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same task to multiple miners</a:t>
            </a:r>
          </a:p>
          <a:p>
            <a:r>
              <a:rPr lang="en-US" dirty="0" smtClean="0"/>
              <a:t>Change pay-off scheme</a:t>
            </a:r>
          </a:p>
          <a:p>
            <a:pPr lvl="1"/>
            <a:r>
              <a:rPr lang="en-US" dirty="0" smtClean="0"/>
              <a:t>pay more to </a:t>
            </a:r>
            <a:r>
              <a:rPr lang="en-US" dirty="0" smtClean="0">
                <a:solidFill>
                  <a:schemeClr val="accent6"/>
                </a:solidFill>
              </a:rPr>
              <a:t>shares</a:t>
            </a:r>
            <a:r>
              <a:rPr lang="en-US" dirty="0" smtClean="0"/>
              <a:t> which are valid blocks</a:t>
            </a:r>
          </a:p>
          <a:p>
            <a:r>
              <a:rPr lang="en-US" dirty="0" smtClean="0"/>
              <a:t>Change </a:t>
            </a:r>
            <a:r>
              <a:rPr lang="en-US" dirty="0" err="1"/>
              <a:t>Bitcoin</a:t>
            </a:r>
            <a:r>
              <a:rPr lang="en-US" dirty="0"/>
              <a:t> protocol to support pooled mining natively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solidFill>
                  <a:srgbClr val="F79646"/>
                </a:solidFill>
              </a:rPr>
              <a:t>share</a:t>
            </a:r>
            <a:r>
              <a:rPr lang="en-US" dirty="0"/>
              <a:t> become oblivious to miner</a:t>
            </a:r>
          </a:p>
          <a:p>
            <a:pPr lvl="2"/>
            <a:r>
              <a:rPr lang="en-US" dirty="0"/>
              <a:t>only pool supervisor knows which </a:t>
            </a:r>
            <a:r>
              <a:rPr lang="en-US" dirty="0">
                <a:solidFill>
                  <a:srgbClr val="F79646"/>
                </a:solidFill>
              </a:rPr>
              <a:t>shares</a:t>
            </a:r>
            <a:r>
              <a:rPr lang="en-US" dirty="0"/>
              <a:t> are valid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8312" y="4961511"/>
            <a:ext cx="7444367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cheap and compatible solution to prevent BWH attack is still an open problem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Security of pool protocols is an open research topic</a:t>
            </a:r>
          </a:p>
          <a:p>
            <a:r>
              <a:rPr lang="en-US" dirty="0" smtClean="0"/>
              <a:t>Existing </a:t>
            </a:r>
            <a:r>
              <a:rPr lang="en-US" dirty="0"/>
              <a:t>pool protocols are </a:t>
            </a:r>
            <a:r>
              <a:rPr lang="en-US" dirty="0" smtClean="0"/>
              <a:t>vulnerable to BWH attack</a:t>
            </a:r>
          </a:p>
          <a:p>
            <a:pPr lvl="1"/>
            <a:r>
              <a:rPr lang="en-US" dirty="0" smtClean="0"/>
              <a:t>Game-based model </a:t>
            </a:r>
            <a:r>
              <a:rPr lang="en-US" dirty="0"/>
              <a:t>to understand incentive structure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Proof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</a:p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loiluu@comp.nus.edu.sg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2334" y="5516411"/>
            <a:ext cx="6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LTC</a:t>
            </a:r>
            <a:endParaRPr lang="en-US" dirty="0"/>
          </a:p>
        </p:txBody>
      </p:sp>
      <p:pic>
        <p:nvPicPr>
          <p:cNvPr id="7" name="Picture 6" descr="b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5" y="2723693"/>
            <a:ext cx="2681111" cy="2676856"/>
          </a:xfrm>
          <a:prstGeom prst="rect">
            <a:avLst/>
          </a:prstGeom>
        </p:spPr>
      </p:pic>
      <p:pic>
        <p:nvPicPr>
          <p:cNvPr id="8" name="Picture 7" descr="ltc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45" y="2878670"/>
            <a:ext cx="2554110" cy="2554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4291" y="5516411"/>
            <a:ext cx="7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BWH attack</a:t>
            </a:r>
          </a:p>
          <a:p>
            <a:pPr lvl="1"/>
            <a:r>
              <a:rPr lang="en-US" dirty="0" smtClean="0"/>
              <a:t>[Rosen11] </a:t>
            </a:r>
            <a:r>
              <a:rPr lang="en-US" dirty="0"/>
              <a:t>Analysis of </a:t>
            </a:r>
            <a:r>
              <a:rPr lang="en-US" dirty="0" err="1"/>
              <a:t>bitcoin</a:t>
            </a:r>
            <a:r>
              <a:rPr lang="en-US" dirty="0"/>
              <a:t> pooled mining </a:t>
            </a:r>
            <a:r>
              <a:rPr lang="en-US" dirty="0" smtClean="0"/>
              <a:t>reward systems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ttack is not profitable</a:t>
            </a:r>
          </a:p>
          <a:p>
            <a:pPr lvl="1"/>
            <a:r>
              <a:rPr lang="en-US" dirty="0" smtClean="0"/>
              <a:t>[CoBa14] </a:t>
            </a:r>
            <a:r>
              <a:rPr lang="en-US" dirty="0"/>
              <a:t>On subversive </a:t>
            </a:r>
            <a:r>
              <a:rPr lang="en-US" dirty="0" smtClean="0"/>
              <a:t>miner strategies </a:t>
            </a:r>
            <a:r>
              <a:rPr lang="en-US" dirty="0"/>
              <a:t>and block withholding attack in </a:t>
            </a:r>
            <a:r>
              <a:rPr lang="en-US" dirty="0" err="1"/>
              <a:t>bitcoin</a:t>
            </a:r>
            <a:r>
              <a:rPr lang="en-US" dirty="0"/>
              <a:t> digital </a:t>
            </a:r>
            <a:r>
              <a:rPr lang="en-US" dirty="0" smtClean="0"/>
              <a:t>currency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ttack does profit, but analysis is incorrect</a:t>
            </a:r>
          </a:p>
          <a:p>
            <a:pPr lvl="1"/>
            <a:r>
              <a:rPr lang="en-US" dirty="0" smtClean="0"/>
              <a:t>[Eyal15] The miner’s dilemma</a:t>
            </a:r>
          </a:p>
          <a:p>
            <a:pPr lvl="2"/>
            <a:r>
              <a:rPr lang="en-US" dirty="0" smtClean="0"/>
              <a:t>Arrives at same findings, but from pool perspective</a:t>
            </a:r>
          </a:p>
          <a:p>
            <a:pPr lvl="2"/>
            <a:r>
              <a:rPr lang="en-US" dirty="0" smtClean="0"/>
              <a:t>No experimental evaluation</a:t>
            </a:r>
          </a:p>
          <a:p>
            <a:pPr lvl="2"/>
            <a:r>
              <a:rPr lang="en-US" dirty="0" smtClean="0"/>
              <a:t>Concurrent work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Bitcoin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[Rosen11] </a:t>
            </a:r>
          </a:p>
          <a:p>
            <a:pPr lvl="2"/>
            <a:r>
              <a:rPr lang="en-US" dirty="0" smtClean="0"/>
              <a:t>Pool hopping, Lie in wait attack</a:t>
            </a:r>
          </a:p>
          <a:p>
            <a:pPr lvl="1"/>
            <a:r>
              <a:rPr lang="en-US" dirty="0" smtClean="0"/>
              <a:t>[EyalSi13] Majority is not enough: </a:t>
            </a:r>
            <a:r>
              <a:rPr lang="en-US" dirty="0" err="1" smtClean="0"/>
              <a:t>Bitcoin</a:t>
            </a:r>
            <a:r>
              <a:rPr lang="en-US" dirty="0" smtClean="0"/>
              <a:t> mining </a:t>
            </a:r>
            <a:r>
              <a:rPr lang="en-US" smtClean="0"/>
              <a:t>is vulnerable</a:t>
            </a:r>
            <a:endParaRPr lang="en-US" dirty="0" smtClean="0"/>
          </a:p>
          <a:p>
            <a:pPr lvl="2"/>
            <a:r>
              <a:rPr lang="en-US" dirty="0" smtClean="0"/>
              <a:t>Selfish mining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 descr="Screen Shot 2015-07-03 at 16.5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1" y="410946"/>
            <a:ext cx="7027333" cy="53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27000" y="274637"/>
            <a:ext cx="8720667" cy="7131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From </a:t>
            </a:r>
            <a:r>
              <a:rPr lang="en" dirty="0" smtClean="0"/>
              <a:t>Ideal</a:t>
            </a:r>
            <a:r>
              <a:rPr lang="en-US" dirty="0" smtClean="0"/>
              <a:t> </a:t>
            </a:r>
            <a:r>
              <a:rPr lang="en" dirty="0" smtClean="0"/>
              <a:t>Bank </a:t>
            </a:r>
            <a:r>
              <a:rPr lang="en" dirty="0"/>
              <a:t>to Bitcoin in 5 Steps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1. Implement the Bank as a trusted third party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3858050" y="2652000"/>
            <a:ext cx="996172" cy="609600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 dirty="0"/>
              <a:t>Bank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457200" y="3429000"/>
            <a:ext cx="8229600" cy="1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 Implement the Bank as a multiparty computation</a:t>
            </a:r>
          </a:p>
        </p:txBody>
      </p:sp>
      <p:sp>
        <p:nvSpPr>
          <p:cNvPr id="58" name="Shape 58"/>
          <p:cNvSpPr/>
          <p:nvPr/>
        </p:nvSpPr>
        <p:spPr>
          <a:xfrm>
            <a:off x="1789025" y="25996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59" name="Shape 59"/>
          <p:cNvSpPr/>
          <p:nvPr/>
        </p:nvSpPr>
        <p:spPr>
          <a:xfrm>
            <a:off x="5646000" y="25996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cxnSp>
        <p:nvCxnSpPr>
          <p:cNvPr id="60" name="Shape 60"/>
          <p:cNvCxnSpPr>
            <a:stCxn id="58" idx="3"/>
            <a:endCxn id="56" idx="1"/>
          </p:cNvCxnSpPr>
          <p:nvPr/>
        </p:nvCxnSpPr>
        <p:spPr>
          <a:xfrm flipV="1">
            <a:off x="2719025" y="2956800"/>
            <a:ext cx="1139025" cy="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1" name="Shape 61"/>
          <p:cNvCxnSpPr>
            <a:stCxn id="56" idx="3"/>
            <a:endCxn id="59" idx="1"/>
          </p:cNvCxnSpPr>
          <p:nvPr/>
        </p:nvCxnSpPr>
        <p:spPr>
          <a:xfrm>
            <a:off x="4854222" y="2956800"/>
            <a:ext cx="791778" cy="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2" name="Shape 62"/>
          <p:cNvSpPr/>
          <p:nvPr/>
        </p:nvSpPr>
        <p:spPr>
          <a:xfrm>
            <a:off x="1013825" y="49693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63" name="Shape 63"/>
          <p:cNvSpPr/>
          <p:nvPr/>
        </p:nvSpPr>
        <p:spPr>
          <a:xfrm>
            <a:off x="5585400" y="49693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sp>
        <p:nvSpPr>
          <p:cNvPr id="64" name="Shape 64"/>
          <p:cNvSpPr/>
          <p:nvPr/>
        </p:nvSpPr>
        <p:spPr>
          <a:xfrm>
            <a:off x="3071226" y="44613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P1</a:t>
            </a:r>
          </a:p>
        </p:txBody>
      </p:sp>
      <p:sp>
        <p:nvSpPr>
          <p:cNvPr id="65" name="Shape 65"/>
          <p:cNvSpPr/>
          <p:nvPr/>
        </p:nvSpPr>
        <p:spPr>
          <a:xfrm>
            <a:off x="3833226" y="44613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P2</a:t>
            </a:r>
          </a:p>
        </p:txBody>
      </p:sp>
      <p:sp>
        <p:nvSpPr>
          <p:cNvPr id="66" name="Shape 66"/>
          <p:cNvSpPr/>
          <p:nvPr/>
        </p:nvSpPr>
        <p:spPr>
          <a:xfrm>
            <a:off x="2690226" y="52741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P5</a:t>
            </a:r>
          </a:p>
        </p:txBody>
      </p:sp>
      <p:sp>
        <p:nvSpPr>
          <p:cNvPr id="67" name="Shape 67"/>
          <p:cNvSpPr/>
          <p:nvPr/>
        </p:nvSpPr>
        <p:spPr>
          <a:xfrm>
            <a:off x="3452226" y="5683700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P4</a:t>
            </a:r>
          </a:p>
        </p:txBody>
      </p:sp>
      <p:sp>
        <p:nvSpPr>
          <p:cNvPr id="68" name="Shape 68"/>
          <p:cNvSpPr/>
          <p:nvPr/>
        </p:nvSpPr>
        <p:spPr>
          <a:xfrm>
            <a:off x="4214226" y="5274100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P3</a:t>
            </a:r>
          </a:p>
        </p:txBody>
      </p:sp>
      <p:cxnSp>
        <p:nvCxnSpPr>
          <p:cNvPr id="69" name="Shape 69"/>
          <p:cNvCxnSpPr>
            <a:stCxn id="66" idx="0"/>
            <a:endCxn id="64" idx="2"/>
          </p:cNvCxnSpPr>
          <p:nvPr/>
        </p:nvCxnSpPr>
        <p:spPr>
          <a:xfrm rot="10800000" flipH="1">
            <a:off x="2924975" y="4969300"/>
            <a:ext cx="380999" cy="304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>
            <a:stCxn id="64" idx="3"/>
            <a:endCxn id="65" idx="1"/>
          </p:cNvCxnSpPr>
          <p:nvPr/>
        </p:nvCxnSpPr>
        <p:spPr>
          <a:xfrm>
            <a:off x="3540724" y="4715300"/>
            <a:ext cx="292500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" name="Shape 71"/>
          <p:cNvCxnSpPr>
            <a:stCxn id="65" idx="2"/>
            <a:endCxn id="68" idx="0"/>
          </p:cNvCxnSpPr>
          <p:nvPr/>
        </p:nvCxnSpPr>
        <p:spPr>
          <a:xfrm>
            <a:off x="4067974" y="4969300"/>
            <a:ext cx="381000" cy="304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2" name="Shape 72"/>
          <p:cNvCxnSpPr>
            <a:stCxn id="66" idx="3"/>
            <a:endCxn id="67" idx="1"/>
          </p:cNvCxnSpPr>
          <p:nvPr/>
        </p:nvCxnSpPr>
        <p:spPr>
          <a:xfrm>
            <a:off x="3159725" y="5528100"/>
            <a:ext cx="292499" cy="4096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" name="Shape 73"/>
          <p:cNvCxnSpPr>
            <a:stCxn id="68" idx="1"/>
            <a:endCxn id="67" idx="3"/>
          </p:cNvCxnSpPr>
          <p:nvPr/>
        </p:nvCxnSpPr>
        <p:spPr>
          <a:xfrm flipH="1">
            <a:off x="3921725" y="5528100"/>
            <a:ext cx="292500" cy="4096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" name="Shape 74"/>
          <p:cNvCxnSpPr>
            <a:stCxn id="64" idx="2"/>
            <a:endCxn id="67" idx="0"/>
          </p:cNvCxnSpPr>
          <p:nvPr/>
        </p:nvCxnSpPr>
        <p:spPr>
          <a:xfrm>
            <a:off x="3305974" y="4969300"/>
            <a:ext cx="381000" cy="7144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hape 75"/>
          <p:cNvCxnSpPr>
            <a:stCxn id="65" idx="2"/>
            <a:endCxn id="67" idx="0"/>
          </p:cNvCxnSpPr>
          <p:nvPr/>
        </p:nvCxnSpPr>
        <p:spPr>
          <a:xfrm flipH="1">
            <a:off x="3686974" y="4969300"/>
            <a:ext cx="381000" cy="7144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76"/>
          <p:cNvCxnSpPr>
            <a:stCxn id="64" idx="2"/>
            <a:endCxn id="68" idx="1"/>
          </p:cNvCxnSpPr>
          <p:nvPr/>
        </p:nvCxnSpPr>
        <p:spPr>
          <a:xfrm>
            <a:off x="3305974" y="4969300"/>
            <a:ext cx="908400" cy="558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>
            <a:stCxn id="66" idx="3"/>
            <a:endCxn id="65" idx="2"/>
          </p:cNvCxnSpPr>
          <p:nvPr/>
        </p:nvCxnSpPr>
        <p:spPr>
          <a:xfrm rot="10800000" flipH="1">
            <a:off x="3159725" y="4969300"/>
            <a:ext cx="908399" cy="5588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>
            <a:stCxn id="66" idx="3"/>
            <a:endCxn id="68" idx="1"/>
          </p:cNvCxnSpPr>
          <p:nvPr/>
        </p:nvCxnSpPr>
        <p:spPr>
          <a:xfrm>
            <a:off x="3159725" y="5528100"/>
            <a:ext cx="1054499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>
            <a:stCxn id="62" idx="3"/>
            <a:endCxn id="66" idx="1"/>
          </p:cNvCxnSpPr>
          <p:nvPr/>
        </p:nvCxnSpPr>
        <p:spPr>
          <a:xfrm>
            <a:off x="1943825" y="5326499"/>
            <a:ext cx="7464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0" name="Shape 80"/>
          <p:cNvCxnSpPr>
            <a:stCxn id="68" idx="3"/>
            <a:endCxn id="63" idx="1"/>
          </p:cNvCxnSpPr>
          <p:nvPr/>
        </p:nvCxnSpPr>
        <p:spPr>
          <a:xfrm rot="10800000" flipH="1">
            <a:off x="4683724" y="5326500"/>
            <a:ext cx="9018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7213625" y="2015900"/>
            <a:ext cx="1879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(e.g., Paypal)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061226" y="4267399"/>
            <a:ext cx="1930499" cy="23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- Standard results in Byzantine fault- tolerance apply here, (e.g. </a:t>
            </a:r>
            <a:r>
              <a:rPr lang="en" b="1" i="1" dirty="0"/>
              <a:t>Paxos</a:t>
            </a:r>
            <a:r>
              <a:rPr lang="en" dirty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- PKI is assumed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50" y="6191700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61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481300" cy="4453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3. Suppose we have a magic token that chooses parties at random.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Whoever </a:t>
            </a:r>
            <a:r>
              <a:rPr lang="en" sz="2400" dirty="0"/>
              <a:t>has the token gets to broadcast *once*</a:t>
            </a:r>
          </a:p>
          <a:p>
            <a:r>
              <a:rPr lang="en" sz="2400" dirty="0"/>
              <a:t>If t parties are </a:t>
            </a:r>
            <a:r>
              <a:rPr lang="en" sz="2400" dirty="0" smtClean="0"/>
              <a:t>malicious</a:t>
            </a:r>
            <a:r>
              <a:rPr lang="en-US" sz="2400" dirty="0" smtClean="0"/>
              <a:t>: </a:t>
            </a:r>
          </a:p>
          <a:p>
            <a:pPr marL="457200" lvl="1" indent="0">
              <a:buNone/>
            </a:pPr>
            <a:r>
              <a:rPr lang="en" sz="2000" dirty="0" smtClean="0"/>
              <a:t>Pr[honest </a:t>
            </a:r>
            <a:r>
              <a:rPr lang="en" sz="2000" dirty="0"/>
              <a:t>selected] = (n-t)/t</a:t>
            </a:r>
          </a:p>
          <a:p>
            <a:r>
              <a:rPr lang="en" sz="2400" dirty="0"/>
              <a:t>Thm. </a:t>
            </a:r>
            <a:r>
              <a:rPr lang="en" sz="2400" i="1" dirty="0"/>
              <a:t>If majority are honest, transaction log converges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89" name="Shape 89"/>
          <p:cNvSpPr/>
          <p:nvPr/>
        </p:nvSpPr>
        <p:spPr>
          <a:xfrm>
            <a:off x="1376000" y="31203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90" name="Shape 90"/>
          <p:cNvSpPr/>
          <p:nvPr/>
        </p:nvSpPr>
        <p:spPr>
          <a:xfrm>
            <a:off x="5947575" y="3120301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sp>
        <p:nvSpPr>
          <p:cNvPr id="91" name="Shape 91"/>
          <p:cNvSpPr/>
          <p:nvPr/>
        </p:nvSpPr>
        <p:spPr>
          <a:xfrm>
            <a:off x="3433401" y="26123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92" name="Shape 92"/>
          <p:cNvSpPr/>
          <p:nvPr/>
        </p:nvSpPr>
        <p:spPr>
          <a:xfrm>
            <a:off x="4195401" y="26123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93" name="Shape 93"/>
          <p:cNvSpPr/>
          <p:nvPr/>
        </p:nvSpPr>
        <p:spPr>
          <a:xfrm>
            <a:off x="3052401" y="3425100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94" name="Shape 94"/>
          <p:cNvSpPr/>
          <p:nvPr/>
        </p:nvSpPr>
        <p:spPr>
          <a:xfrm>
            <a:off x="3814401" y="3834700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5" name="Shape 95"/>
          <p:cNvSpPr/>
          <p:nvPr/>
        </p:nvSpPr>
        <p:spPr>
          <a:xfrm>
            <a:off x="4576401" y="3425100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96" name="Shape 96"/>
          <p:cNvCxnSpPr>
            <a:stCxn id="89" idx="3"/>
            <a:endCxn id="93" idx="1"/>
          </p:cNvCxnSpPr>
          <p:nvPr/>
        </p:nvCxnSpPr>
        <p:spPr>
          <a:xfrm>
            <a:off x="2306000" y="3477499"/>
            <a:ext cx="7464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7" name="Shape 97"/>
          <p:cNvCxnSpPr>
            <a:stCxn id="95" idx="3"/>
            <a:endCxn id="90" idx="1"/>
          </p:cNvCxnSpPr>
          <p:nvPr/>
        </p:nvCxnSpPr>
        <p:spPr>
          <a:xfrm rot="10800000" flipH="1">
            <a:off x="5045899" y="3477500"/>
            <a:ext cx="9018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8" name="Shape 98"/>
          <p:cNvSpPr/>
          <p:nvPr/>
        </p:nvSpPr>
        <p:spPr>
          <a:xfrm>
            <a:off x="3400251" y="2509101"/>
            <a:ext cx="535799" cy="714399"/>
          </a:xfrm>
          <a:prstGeom prst="ellipse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9" name="Shape 99"/>
          <p:cNvCxnSpPr>
            <a:stCxn id="98" idx="3"/>
            <a:endCxn id="93" idx="0"/>
          </p:cNvCxnSpPr>
          <p:nvPr/>
        </p:nvCxnSpPr>
        <p:spPr>
          <a:xfrm flipH="1">
            <a:off x="3287016" y="3118877"/>
            <a:ext cx="191700" cy="306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>
            <a:stCxn id="98" idx="4"/>
            <a:endCxn id="94" idx="0"/>
          </p:cNvCxnSpPr>
          <p:nvPr/>
        </p:nvCxnSpPr>
        <p:spPr>
          <a:xfrm>
            <a:off x="3668149" y="3223499"/>
            <a:ext cx="381000" cy="6112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stCxn id="98" idx="5"/>
            <a:endCxn id="95" idx="1"/>
          </p:cNvCxnSpPr>
          <p:nvPr/>
        </p:nvCxnSpPr>
        <p:spPr>
          <a:xfrm>
            <a:off x="3857583" y="3118877"/>
            <a:ext cx="718800" cy="560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stCxn id="98" idx="6"/>
            <a:endCxn id="92" idx="1"/>
          </p:cNvCxnSpPr>
          <p:nvPr/>
        </p:nvCxnSpPr>
        <p:spPr>
          <a:xfrm>
            <a:off x="3936049" y="2866299"/>
            <a:ext cx="2595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7596901" y="6053667"/>
            <a:ext cx="1089899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*caveats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625" y="6108890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  <p:sp>
        <p:nvSpPr>
          <p:cNvPr id="21" name="Shape 54"/>
          <p:cNvSpPr txBox="1">
            <a:spLocks/>
          </p:cNvSpPr>
          <p:nvPr/>
        </p:nvSpPr>
        <p:spPr>
          <a:xfrm>
            <a:off x="127000" y="274637"/>
            <a:ext cx="8720667" cy="713141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0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" smtClean="0"/>
              <a:t>From Ideal</a:t>
            </a:r>
            <a:r>
              <a:rPr lang="en-US" smtClean="0"/>
              <a:t> </a:t>
            </a:r>
            <a:r>
              <a:rPr lang="en" smtClean="0"/>
              <a:t>Bank to Bitcoin in 5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478476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15381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4. Replace the token with </a:t>
            </a:r>
            <a:r>
              <a:rPr lang="en" sz="2400" dirty="0" smtClean="0"/>
              <a:t>computational</a:t>
            </a:r>
            <a:r>
              <a:rPr lang="en-US" sz="2400" dirty="0" err="1" smtClean="0"/>
              <a:t>ly</a:t>
            </a:r>
            <a:r>
              <a:rPr lang="en" sz="2400" dirty="0" smtClean="0"/>
              <a:t> </a:t>
            </a:r>
            <a:r>
              <a:rPr lang="en-US" sz="2400" dirty="0" smtClean="0"/>
              <a:t>hard</a:t>
            </a:r>
            <a:r>
              <a:rPr lang="en" sz="2400" dirty="0" smtClean="0"/>
              <a:t> </a:t>
            </a:r>
            <a:r>
              <a:rPr lang="en" sz="2400" dirty="0"/>
              <a:t>Puzzle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Solvable by concurrent/independent participants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No advantage over brute force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697450" y="5424467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111" name="Shape 111"/>
          <p:cNvSpPr/>
          <p:nvPr/>
        </p:nvSpPr>
        <p:spPr>
          <a:xfrm>
            <a:off x="6269025" y="5424467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sp>
        <p:nvSpPr>
          <p:cNvPr id="112" name="Shape 112"/>
          <p:cNvSpPr/>
          <p:nvPr/>
        </p:nvSpPr>
        <p:spPr>
          <a:xfrm>
            <a:off x="3754851" y="49164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13" name="Shape 113"/>
          <p:cNvSpPr/>
          <p:nvPr/>
        </p:nvSpPr>
        <p:spPr>
          <a:xfrm>
            <a:off x="4516851" y="49164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14" name="Shape 114"/>
          <p:cNvSpPr/>
          <p:nvPr/>
        </p:nvSpPr>
        <p:spPr>
          <a:xfrm>
            <a:off x="3373851" y="57292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15" name="Shape 115"/>
          <p:cNvSpPr/>
          <p:nvPr/>
        </p:nvSpPr>
        <p:spPr>
          <a:xfrm>
            <a:off x="4135851" y="6138867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6" name="Shape 116"/>
          <p:cNvSpPr/>
          <p:nvPr/>
        </p:nvSpPr>
        <p:spPr>
          <a:xfrm>
            <a:off x="4897851" y="5729267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17" name="Shape 117"/>
          <p:cNvCxnSpPr>
            <a:stCxn id="110" idx="3"/>
            <a:endCxn id="114" idx="1"/>
          </p:cNvCxnSpPr>
          <p:nvPr/>
        </p:nvCxnSpPr>
        <p:spPr>
          <a:xfrm>
            <a:off x="2627450" y="5781665"/>
            <a:ext cx="7464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8" name="Shape 118"/>
          <p:cNvCxnSpPr>
            <a:stCxn id="116" idx="3"/>
            <a:endCxn id="111" idx="1"/>
          </p:cNvCxnSpPr>
          <p:nvPr/>
        </p:nvCxnSpPr>
        <p:spPr>
          <a:xfrm rot="10800000" flipH="1">
            <a:off x="5367349" y="5781667"/>
            <a:ext cx="9018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19" name="Shape 119"/>
          <p:cNvSpPr/>
          <p:nvPr/>
        </p:nvSpPr>
        <p:spPr>
          <a:xfrm>
            <a:off x="3721701" y="4813267"/>
            <a:ext cx="535799" cy="714399"/>
          </a:xfrm>
          <a:prstGeom prst="ellipse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0" name="Shape 120"/>
          <p:cNvCxnSpPr>
            <a:stCxn id="119" idx="3"/>
            <a:endCxn id="114" idx="0"/>
          </p:cNvCxnSpPr>
          <p:nvPr/>
        </p:nvCxnSpPr>
        <p:spPr>
          <a:xfrm flipH="1">
            <a:off x="3608466" y="5423044"/>
            <a:ext cx="191700" cy="306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9" idx="4"/>
            <a:endCxn id="115" idx="0"/>
          </p:cNvCxnSpPr>
          <p:nvPr/>
        </p:nvCxnSpPr>
        <p:spPr>
          <a:xfrm>
            <a:off x="3989599" y="5527665"/>
            <a:ext cx="381000" cy="6112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5"/>
            <a:endCxn id="116" idx="1"/>
          </p:cNvCxnSpPr>
          <p:nvPr/>
        </p:nvCxnSpPr>
        <p:spPr>
          <a:xfrm>
            <a:off x="4179033" y="5423044"/>
            <a:ext cx="718800" cy="560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969" y="4425200"/>
            <a:ext cx="1054500" cy="92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33401" y="3439600"/>
            <a:ext cx="8153399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  </a:t>
            </a:r>
            <a:r>
              <a:rPr lang="en" sz="1800" b="1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Scratch</a:t>
            </a:r>
            <a:r>
              <a:rPr lang="en" sz="1800" b="1" baseline="-250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(puz, m):   r ← {0,1}</a:t>
            </a:r>
            <a:r>
              <a:rPr lang="en" sz="1800" baseline="300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k</a:t>
            </a:r>
            <a:r>
              <a:rPr lang="en" sz="18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;   if H(puz || m || r)  &lt; 2</a:t>
            </a:r>
            <a:r>
              <a:rPr lang="en" sz="1800" baseline="300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k-d</a:t>
            </a:r>
            <a:r>
              <a:rPr lang="en" sz="1800" dirty="0">
                <a:solidFill>
                  <a:schemeClr val="dk1"/>
                </a:solidFill>
                <a:latin typeface="Copse"/>
                <a:ea typeface="Copse"/>
                <a:cs typeface="Copse"/>
                <a:sym typeface="Copse"/>
              </a:rPr>
              <a:t> then  return 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75" y="5924380"/>
            <a:ext cx="841224" cy="87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527" y="4165822"/>
            <a:ext cx="1303244" cy="11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x="4241000" y="5170467"/>
            <a:ext cx="2592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TextBox 21"/>
          <p:cNvSpPr txBox="1"/>
          <p:nvPr/>
        </p:nvSpPr>
        <p:spPr>
          <a:xfrm>
            <a:off x="272625" y="6428692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  <p:sp>
        <p:nvSpPr>
          <p:cNvPr id="24" name="Shape 54"/>
          <p:cNvSpPr txBox="1">
            <a:spLocks noGrp="1"/>
          </p:cNvSpPr>
          <p:nvPr>
            <p:ph type="title"/>
          </p:nvPr>
        </p:nvSpPr>
        <p:spPr>
          <a:xfrm>
            <a:off x="127000" y="274637"/>
            <a:ext cx="8720667" cy="7131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From </a:t>
            </a:r>
            <a:r>
              <a:rPr lang="en" dirty="0" smtClean="0"/>
              <a:t>Ideal</a:t>
            </a:r>
            <a:r>
              <a:rPr lang="en-US" dirty="0" smtClean="0"/>
              <a:t> </a:t>
            </a:r>
            <a:r>
              <a:rPr lang="en" dirty="0" smtClean="0"/>
              <a:t>Bank </a:t>
            </a:r>
            <a:r>
              <a:rPr lang="en" dirty="0"/>
              <a:t>to Bitcoin in 5 Steps</a:t>
            </a:r>
          </a:p>
        </p:txBody>
      </p:sp>
    </p:spTree>
    <p:extLst>
      <p:ext uri="{BB962C8B-B14F-4D97-AF65-F5344CB8AC3E}">
        <p14:creationId xmlns:p14="http://schemas.microsoft.com/office/powerpoint/2010/main" val="17267100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778000"/>
            <a:ext cx="8229600" cy="438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5. </a:t>
            </a:r>
            <a:r>
              <a:rPr lang="en" sz="2800" dirty="0" smtClean="0"/>
              <a:t>Finally</a:t>
            </a:r>
            <a:r>
              <a:rPr lang="en" sz="2800" dirty="0"/>
              <a:t>, provide participation </a:t>
            </a:r>
            <a:r>
              <a:rPr lang="en" sz="2800" dirty="0" smtClean="0"/>
              <a:t>incentives</a:t>
            </a:r>
            <a:endParaRPr lang="en" sz="2800" dirty="0"/>
          </a:p>
          <a:p>
            <a:pPr marL="685800"/>
            <a:r>
              <a:rPr lang="en" sz="2400" dirty="0" smtClean="0"/>
              <a:t>give </a:t>
            </a:r>
            <a:r>
              <a:rPr lang="en" sz="2400" dirty="0"/>
              <a:t>each “lottery winner” a reward</a:t>
            </a:r>
          </a:p>
          <a:p>
            <a:pPr marL="685800"/>
            <a:r>
              <a:rPr lang="en" sz="2400" dirty="0" smtClean="0"/>
              <a:t>also </a:t>
            </a:r>
            <a:r>
              <a:rPr lang="en" sz="2400" dirty="0"/>
              <a:t>solves the problem of initial allocation</a:t>
            </a:r>
          </a:p>
          <a:p>
            <a:pPr marL="685800"/>
            <a:r>
              <a:rPr lang="en" sz="2400" dirty="0" smtClean="0"/>
              <a:t>Incentive </a:t>
            </a:r>
            <a:r>
              <a:rPr lang="en" sz="2400" dirty="0"/>
              <a:t>compatible participation?</a:t>
            </a:r>
          </a:p>
        </p:txBody>
      </p:sp>
      <p:sp>
        <p:nvSpPr>
          <p:cNvPr id="134" name="Shape 134"/>
          <p:cNvSpPr/>
          <p:nvPr/>
        </p:nvSpPr>
        <p:spPr>
          <a:xfrm>
            <a:off x="1697450" y="5424467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Alice</a:t>
            </a:r>
          </a:p>
        </p:txBody>
      </p:sp>
      <p:sp>
        <p:nvSpPr>
          <p:cNvPr id="135" name="Shape 135"/>
          <p:cNvSpPr/>
          <p:nvPr/>
        </p:nvSpPr>
        <p:spPr>
          <a:xfrm>
            <a:off x="6269025" y="5424467"/>
            <a:ext cx="930000" cy="714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Bob</a:t>
            </a:r>
          </a:p>
        </p:txBody>
      </p:sp>
      <p:sp>
        <p:nvSpPr>
          <p:cNvPr id="136" name="Shape 136"/>
          <p:cNvSpPr/>
          <p:nvPr/>
        </p:nvSpPr>
        <p:spPr>
          <a:xfrm>
            <a:off x="3754851" y="49164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37" name="Shape 137"/>
          <p:cNvSpPr/>
          <p:nvPr/>
        </p:nvSpPr>
        <p:spPr>
          <a:xfrm>
            <a:off x="4516851" y="49164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38" name="Shape 138"/>
          <p:cNvSpPr/>
          <p:nvPr/>
        </p:nvSpPr>
        <p:spPr>
          <a:xfrm>
            <a:off x="3373851" y="5729267"/>
            <a:ext cx="469499" cy="508000"/>
          </a:xfrm>
          <a:prstGeom prst="rect">
            <a:avLst/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  <p:sp>
        <p:nvSpPr>
          <p:cNvPr id="139" name="Shape 139"/>
          <p:cNvSpPr/>
          <p:nvPr/>
        </p:nvSpPr>
        <p:spPr>
          <a:xfrm>
            <a:off x="4135851" y="6138867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0" name="Shape 140"/>
          <p:cNvSpPr/>
          <p:nvPr/>
        </p:nvSpPr>
        <p:spPr>
          <a:xfrm>
            <a:off x="4897851" y="5729267"/>
            <a:ext cx="469499" cy="5080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41" name="Shape 141"/>
          <p:cNvCxnSpPr>
            <a:stCxn id="134" idx="3"/>
            <a:endCxn id="138" idx="1"/>
          </p:cNvCxnSpPr>
          <p:nvPr/>
        </p:nvCxnSpPr>
        <p:spPr>
          <a:xfrm>
            <a:off x="2627450" y="5781665"/>
            <a:ext cx="7464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2" name="Shape 142"/>
          <p:cNvCxnSpPr>
            <a:stCxn id="140" idx="3"/>
            <a:endCxn id="135" idx="1"/>
          </p:cNvCxnSpPr>
          <p:nvPr/>
        </p:nvCxnSpPr>
        <p:spPr>
          <a:xfrm rot="10800000" flipH="1">
            <a:off x="5367349" y="5781667"/>
            <a:ext cx="901800" cy="20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3721701" y="4813267"/>
            <a:ext cx="535799" cy="714399"/>
          </a:xfrm>
          <a:prstGeom prst="ellipse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4" name="Shape 144"/>
          <p:cNvCxnSpPr>
            <a:stCxn id="143" idx="3"/>
            <a:endCxn id="138" idx="0"/>
          </p:cNvCxnSpPr>
          <p:nvPr/>
        </p:nvCxnSpPr>
        <p:spPr>
          <a:xfrm flipH="1">
            <a:off x="3608466" y="5423044"/>
            <a:ext cx="191700" cy="306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stCxn id="143" idx="4"/>
            <a:endCxn id="139" idx="0"/>
          </p:cNvCxnSpPr>
          <p:nvPr/>
        </p:nvCxnSpPr>
        <p:spPr>
          <a:xfrm>
            <a:off x="3989599" y="5527665"/>
            <a:ext cx="381000" cy="6112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43" idx="5"/>
            <a:endCxn id="140" idx="1"/>
          </p:cNvCxnSpPr>
          <p:nvPr/>
        </p:nvCxnSpPr>
        <p:spPr>
          <a:xfrm>
            <a:off x="4179033" y="5423044"/>
            <a:ext cx="718800" cy="56040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47" y="4382867"/>
            <a:ext cx="1054500" cy="92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75" y="5952602"/>
            <a:ext cx="841224" cy="87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305" y="4137600"/>
            <a:ext cx="1303244" cy="1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406" y="3863641"/>
            <a:ext cx="718824" cy="951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4241000" y="5170467"/>
            <a:ext cx="2592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TextBox 21"/>
          <p:cNvSpPr txBox="1"/>
          <p:nvPr/>
        </p:nvSpPr>
        <p:spPr>
          <a:xfrm>
            <a:off x="272625" y="6458135"/>
            <a:ext cx="32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Andrew Miller</a:t>
            </a:r>
            <a:endParaRPr lang="en-US" dirty="0"/>
          </a:p>
        </p:txBody>
      </p:sp>
      <p:sp>
        <p:nvSpPr>
          <p:cNvPr id="24" name="Shape 54"/>
          <p:cNvSpPr txBox="1">
            <a:spLocks/>
          </p:cNvSpPr>
          <p:nvPr/>
        </p:nvSpPr>
        <p:spPr>
          <a:xfrm>
            <a:off x="127000" y="274637"/>
            <a:ext cx="8720667" cy="713141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ts val="0"/>
              </a:spcBef>
              <a:buNone/>
              <a:defRPr sz="40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" smtClean="0"/>
              <a:t>From Ideal</a:t>
            </a:r>
            <a:r>
              <a:rPr lang="en-US" smtClean="0"/>
              <a:t> </a:t>
            </a:r>
            <a:r>
              <a:rPr lang="en" smtClean="0"/>
              <a:t>Bank to Bitcoin in 5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39341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9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10861</TotalTime>
  <Words>3150</Words>
  <Application>Microsoft Macintosh PowerPoint</Application>
  <PresentationFormat>On-screen Show (4:3)</PresentationFormat>
  <Paragraphs>707</Paragraphs>
  <Slides>59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Equation</vt:lpstr>
      <vt:lpstr>On the Incentive Compatibility of Bitcoin &amp; Cryptocurrency</vt:lpstr>
      <vt:lpstr>Bitcoin is becoming more important</vt:lpstr>
      <vt:lpstr>Contents</vt:lpstr>
      <vt:lpstr>bitcoin 101</vt:lpstr>
      <vt:lpstr>Ideal Bank Account Functionality</vt:lpstr>
      <vt:lpstr>From Ideal Bank to Bitcoin in 5 Steps</vt:lpstr>
      <vt:lpstr>PowerPoint Presentation</vt:lpstr>
      <vt:lpstr>From Ideal Bank to Bitcoin in 5 Steps</vt:lpstr>
      <vt:lpstr>PowerPoint Presentation</vt:lpstr>
      <vt:lpstr>Slightly More Detail</vt:lpstr>
      <vt:lpstr>Bitcoin system overview</vt:lpstr>
      <vt:lpstr>Mining Bitcoins in 5 easy steps</vt:lpstr>
      <vt:lpstr>Finding a valid block</vt:lpstr>
      <vt:lpstr>Bitcoin transaction</vt:lpstr>
      <vt:lpstr>Ethereum: Cryptocurrency with Turing-complete script</vt:lpstr>
      <vt:lpstr>Ethereum system overview</vt:lpstr>
      <vt:lpstr>Incentive-compatibility in cryptocurrency protocol</vt:lpstr>
      <vt:lpstr>Incentive in Bitcoin protocol</vt:lpstr>
      <vt:lpstr>Steps to verify a block</vt:lpstr>
      <vt:lpstr>Problem</vt:lpstr>
      <vt:lpstr>Contribution</vt:lpstr>
      <vt:lpstr>Resource exhaustion (RE) attack</vt:lpstr>
      <vt:lpstr>RE attack in Bitcoin</vt:lpstr>
      <vt:lpstr>RE attack in Ethereum</vt:lpstr>
      <vt:lpstr>Verifier’s dilemma</vt:lpstr>
      <vt:lpstr>The problem is real and immediate</vt:lpstr>
      <vt:lpstr>Cryptocurrency as a Consensus verifiability protocol </vt:lpstr>
      <vt:lpstr>Consensus verifiability model</vt:lpstr>
      <vt:lpstr>Threat model: ε- rational miner</vt:lpstr>
      <vt:lpstr>Incentivize correct consensus verifiability</vt:lpstr>
      <vt:lpstr>Achieve ε-CV in existing cryptocurrencies</vt:lpstr>
      <vt:lpstr>Porting more applications to ε-CV: Correct consensus verifiability </vt:lpstr>
      <vt:lpstr>Porting more applications toε-CV: Approximate consensus verifiability </vt:lpstr>
      <vt:lpstr>Case studies: Outsourced computation</vt:lpstr>
      <vt:lpstr>Conclusion</vt:lpstr>
      <vt:lpstr>Incentive-compatibility in pooled mining</vt:lpstr>
      <vt:lpstr>Pooled mining</vt:lpstr>
      <vt:lpstr>Problem</vt:lpstr>
      <vt:lpstr>Block Withholding Attack</vt:lpstr>
      <vt:lpstr>Contributions</vt:lpstr>
      <vt:lpstr>Bitcoin mining as a Computational power splitting game</vt:lpstr>
      <vt:lpstr>PowerPoint Presentation</vt:lpstr>
      <vt:lpstr>Bitcoin as a Computational Power Splitting Game</vt:lpstr>
      <vt:lpstr>Block Withholding attack</vt:lpstr>
      <vt:lpstr>Block Withholding Attack</vt:lpstr>
      <vt:lpstr>BWH attack is profitable</vt:lpstr>
      <vt:lpstr>Simple example</vt:lpstr>
      <vt:lpstr>Analyze BWH attack using CPS game</vt:lpstr>
      <vt:lpstr>Scenario: single attacker</vt:lpstr>
      <vt:lpstr>Other scenarios</vt:lpstr>
      <vt:lpstr>Nash equilibrium</vt:lpstr>
      <vt:lpstr>Does attack’s duration matters?</vt:lpstr>
      <vt:lpstr>Evaluate our results</vt:lpstr>
      <vt:lpstr>Experimental results</vt:lpstr>
      <vt:lpstr>Discussion on Defenses</vt:lpstr>
      <vt:lpstr>Conclusion</vt:lpstr>
      <vt:lpstr>Thank you</vt:lpstr>
      <vt:lpstr>Related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Power Splitting Games in Distributed Computations:  The case of Bitcoin Pooled Mining</dc:title>
  <dc:creator>NUS</dc:creator>
  <cp:lastModifiedBy>NUS</cp:lastModifiedBy>
  <cp:revision>1745</cp:revision>
  <dcterms:created xsi:type="dcterms:W3CDTF">2015-06-24T15:35:48Z</dcterms:created>
  <dcterms:modified xsi:type="dcterms:W3CDTF">2015-07-30T02:23:59Z</dcterms:modified>
</cp:coreProperties>
</file>