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351" r:id="rId3"/>
    <p:sldId id="363" r:id="rId4"/>
    <p:sldId id="387" r:id="rId5"/>
    <p:sldId id="372" r:id="rId6"/>
    <p:sldId id="364" r:id="rId7"/>
    <p:sldId id="368" r:id="rId8"/>
    <p:sldId id="365" r:id="rId9"/>
    <p:sldId id="366" r:id="rId10"/>
    <p:sldId id="379" r:id="rId11"/>
    <p:sldId id="325" r:id="rId12"/>
    <p:sldId id="352" r:id="rId13"/>
    <p:sldId id="383" r:id="rId14"/>
    <p:sldId id="384" r:id="rId15"/>
    <p:sldId id="388" r:id="rId16"/>
    <p:sldId id="386" r:id="rId17"/>
    <p:sldId id="385" r:id="rId18"/>
    <p:sldId id="375" r:id="rId19"/>
    <p:sldId id="374" r:id="rId20"/>
    <p:sldId id="341" r:id="rId21"/>
    <p:sldId id="342" r:id="rId22"/>
    <p:sldId id="343" r:id="rId23"/>
    <p:sldId id="345" r:id="rId24"/>
    <p:sldId id="347" r:id="rId25"/>
    <p:sldId id="362" r:id="rId26"/>
    <p:sldId id="348" r:id="rId27"/>
    <p:sldId id="349" r:id="rId28"/>
    <p:sldId id="279" r:id="rId29"/>
    <p:sldId id="309" r:id="rId30"/>
    <p:sldId id="358" r:id="rId31"/>
    <p:sldId id="367" r:id="rId32"/>
    <p:sldId id="376" r:id="rId33"/>
    <p:sldId id="378" r:id="rId34"/>
    <p:sldId id="380" r:id="rId35"/>
    <p:sldId id="381" r:id="rId36"/>
    <p:sldId id="38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10" autoAdjust="0"/>
  </p:normalViewPr>
  <p:slideViewPr>
    <p:cSldViewPr snapToGrid="0" snapToObjects="1">
      <p:cViewPr>
        <p:scale>
          <a:sx n="90" d="100"/>
          <a:sy n="90" d="100"/>
        </p:scale>
        <p:origin x="-16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73777-A6A1-F74C-A0AA-841ECF5345AF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5130C-9FCF-BB4B-8FD1-0B1E0E74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683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83828-44F4-4210-8241-FC1B62A9654B}" type="datetimeFigureOut">
              <a:rPr lang="en-SG" smtClean="0"/>
              <a:t>14/10/15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770CE-29D6-4821-817C-B20B0AFAB6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99921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Mention about the defense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770CE-29D6-4821-817C-B20B0AFAB6A7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32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Mention about the defense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770CE-29D6-4821-817C-B20B0AFAB6A7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32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Mention about the defense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770CE-29D6-4821-817C-B20B0AFAB6A7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322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 consensus-based computation (CBC) protocol</a:t>
            </a:r>
          </a:p>
          <a:p>
            <a:pPr lvl="1"/>
            <a:r>
              <a:rPr lang="en-US" sz="2400" dirty="0" smtClean="0"/>
              <a:t>G: Problem wants to compute for </a:t>
            </a:r>
            <a:r>
              <a:rPr lang="en-US" sz="2400" i="1" dirty="0" smtClean="0"/>
              <a:t>f() with input x</a:t>
            </a:r>
          </a:p>
          <a:p>
            <a:pPr lvl="1"/>
            <a:r>
              <a:rPr lang="en-US" sz="2400" dirty="0" smtClean="0"/>
              <a:t>P: </a:t>
            </a:r>
            <a:r>
              <a:rPr lang="en-US" sz="2400" dirty="0" err="1" smtClean="0"/>
              <a:t>Prover</a:t>
            </a:r>
            <a:r>
              <a:rPr lang="en-US" sz="2400" dirty="0" smtClean="0"/>
              <a:t> proves that he has </a:t>
            </a:r>
            <a:r>
              <a:rPr lang="en-US" sz="2400" i="1" dirty="0" smtClean="0"/>
              <a:t>s </a:t>
            </a:r>
            <a:r>
              <a:rPr lang="en-US" sz="2400" i="1" dirty="0" err="1" smtClean="0"/>
              <a:t>s.t.</a:t>
            </a:r>
            <a:r>
              <a:rPr lang="en-US" sz="2400" i="1" dirty="0" smtClean="0"/>
              <a:t> s=f(x)</a:t>
            </a:r>
          </a:p>
          <a:p>
            <a:pPr lvl="1"/>
            <a:r>
              <a:rPr lang="en-US" sz="2400" dirty="0" smtClean="0"/>
              <a:t>V: Verifier verifies if s=</a:t>
            </a:r>
            <a:r>
              <a:rPr lang="en-US" sz="2400" i="1" dirty="0" smtClean="0"/>
              <a:t>f(x) </a:t>
            </a:r>
            <a:r>
              <a:rPr lang="en-US" sz="2400" dirty="0" smtClean="0"/>
              <a:t>is correct </a:t>
            </a:r>
          </a:p>
          <a:p>
            <a:pPr lvl="1"/>
            <a:r>
              <a:rPr lang="en-US" sz="2400" dirty="0" err="1" smtClean="0"/>
              <a:t>W</a:t>
            </a:r>
            <a:r>
              <a:rPr lang="en-US" sz="2400" baseline="-25000" dirty="0" err="1" smtClean="0"/>
              <a:t>blk</a:t>
            </a:r>
            <a:r>
              <a:rPr lang="en-US" sz="2400" dirty="0" smtClean="0"/>
              <a:t>: work that V always does to get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770CE-29D6-4821-817C-B20B0AFAB6A7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2596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 sz="2800" dirty="0" err="1" smtClean="0"/>
              <a:t>εvalue</a:t>
            </a:r>
            <a:r>
              <a:rPr lang="en-US" sz="2400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Represents the acceptable “common good” work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Not straightforward to estimate, depends on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/>
              <a:t>Net-worth of applications 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/>
              <a:t>The network properties 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/>
              <a:t>The incentive mechanism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/>
              <a:t>Individual miner’s beliefs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770CE-29D6-4821-817C-B20B0AFAB6A7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1105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770CE-29D6-4821-817C-B20B0AFAB6A7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9440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 consensus-based computation (CBC) protocol</a:t>
            </a:r>
          </a:p>
          <a:p>
            <a:pPr lvl="1"/>
            <a:r>
              <a:rPr lang="en-US" sz="2400" dirty="0" smtClean="0"/>
              <a:t>G: Problem wants to compute for </a:t>
            </a:r>
            <a:r>
              <a:rPr lang="en-US" sz="2400" i="1" dirty="0" smtClean="0"/>
              <a:t>f() with input x</a:t>
            </a:r>
          </a:p>
          <a:p>
            <a:pPr lvl="1"/>
            <a:r>
              <a:rPr lang="en-US" sz="2400" dirty="0" smtClean="0"/>
              <a:t>P: </a:t>
            </a:r>
            <a:r>
              <a:rPr lang="en-US" sz="2400" dirty="0" err="1" smtClean="0"/>
              <a:t>Prover</a:t>
            </a:r>
            <a:r>
              <a:rPr lang="en-US" sz="2400" dirty="0" smtClean="0"/>
              <a:t> proves that he has </a:t>
            </a:r>
            <a:r>
              <a:rPr lang="en-US" sz="2400" i="1" dirty="0" smtClean="0"/>
              <a:t>s </a:t>
            </a:r>
            <a:r>
              <a:rPr lang="en-US" sz="2400" i="1" dirty="0" err="1" smtClean="0"/>
              <a:t>s.t.</a:t>
            </a:r>
            <a:r>
              <a:rPr lang="en-US" sz="2400" i="1" dirty="0" smtClean="0"/>
              <a:t> s=f(x)</a:t>
            </a:r>
          </a:p>
          <a:p>
            <a:pPr lvl="1"/>
            <a:r>
              <a:rPr lang="en-US" sz="2400" dirty="0" smtClean="0"/>
              <a:t>V: Verifier verifies if s=</a:t>
            </a:r>
            <a:r>
              <a:rPr lang="en-US" sz="2400" i="1" dirty="0" smtClean="0"/>
              <a:t>f(x) </a:t>
            </a:r>
            <a:r>
              <a:rPr lang="en-US" sz="2400" dirty="0" smtClean="0"/>
              <a:t>is correct </a:t>
            </a:r>
          </a:p>
          <a:p>
            <a:pPr lvl="1"/>
            <a:r>
              <a:rPr lang="en-US" sz="2400" dirty="0" err="1" smtClean="0"/>
              <a:t>W</a:t>
            </a:r>
            <a:r>
              <a:rPr lang="en-US" sz="2400" baseline="-25000" dirty="0" err="1" smtClean="0"/>
              <a:t>blk</a:t>
            </a:r>
            <a:r>
              <a:rPr lang="en-US" sz="2400" dirty="0" smtClean="0"/>
              <a:t>: work that V always does to get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770CE-29D6-4821-817C-B20B0AFAB6A7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259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82B5-A7F1-244C-8DC4-7BC097AC22B4}" type="datetime1">
              <a:rPr lang="en-SG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253A-8207-6945-A925-A4ABAB1A16DB}" type="datetime1">
              <a:rPr lang="en-SG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3F8E-B9B7-E34D-8758-46A850D58601}" type="datetime1">
              <a:rPr lang="en-SG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0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18193"/>
            <a:ext cx="8229600" cy="79780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326444"/>
            <a:ext cx="8229600" cy="524132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536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444" y="105306"/>
            <a:ext cx="8229600" cy="7695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5"/>
          </a:xfrm>
        </p:spPr>
        <p:txBody>
          <a:bodyPr/>
          <a:lstStyle>
            <a:lvl1pPr marL="342900" indent="-342900">
              <a:buFont typeface="Wingdings" charset="2"/>
              <a:buChar char="Ø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8FA8-33E5-964C-AC02-FDE1798C4403}" type="datetime1">
              <a:rPr lang="en-SG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0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 Hebrew Scholar"/>
                <a:cs typeface="Arial Hebrew Schola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9D11-9629-154A-8AFB-36EC7D0D5B59}" type="datetime1">
              <a:rPr lang="en-SG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4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444" y="105306"/>
            <a:ext cx="8229600" cy="7695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7667"/>
            <a:ext cx="4038600" cy="48984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7667"/>
            <a:ext cx="4038600" cy="48984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7A5E-32A8-C943-AF97-E292E7523AC9}" type="datetime1">
              <a:rPr lang="en-SG" smtClean="0"/>
              <a:t>14/10/15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7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4111"/>
            <a:ext cx="4040188" cy="890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84111"/>
            <a:ext cx="4041775" cy="890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F2FE-7EBD-4446-8A76-6840212CE8A8}" type="datetime1">
              <a:rPr lang="en-SG" smtClean="0"/>
              <a:t>14/10/15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4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2CD2-D2B4-C84A-AF24-E8DA29B44624}" type="datetime1">
              <a:rPr lang="en-SG" smtClean="0"/>
              <a:t>14/10/15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8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689-9FEB-B24A-A337-DE3F1D399C1A}" type="datetime1">
              <a:rPr lang="en-SG" smtClean="0"/>
              <a:t>14/10/15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C01F-DAFF-5946-9195-FB155B3C2BF7}" type="datetime1">
              <a:rPr lang="en-SG" smtClean="0"/>
              <a:t>14/10/15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E815-8393-7C44-AF4E-CC945E15F398}" type="datetime1">
              <a:rPr lang="en-SG" smtClean="0"/>
              <a:t>14/10/15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7444" y="105306"/>
            <a:ext cx="8229600" cy="924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1779"/>
            <a:ext cx="8229600" cy="4884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DBABD-E585-1547-B599-BAC2A094AD2E}" type="datetime1">
              <a:rPr lang="en-SG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0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eb.nvd.nist.gov/view/vuln/detail?vulnId=CVE-2013-229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oiluu@comp.nus.edu.s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eb.nvd.nist.gov/view/vuln/detail?vulnId=CVE-2013-2292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1395204"/>
            <a:ext cx="8115300" cy="1979431"/>
          </a:xfrm>
        </p:spPr>
        <p:txBody>
          <a:bodyPr>
            <a:normAutofit/>
          </a:bodyPr>
          <a:lstStyle/>
          <a:p>
            <a:r>
              <a:rPr lang="en-US" dirty="0" smtClean="0"/>
              <a:t>Demystifying incentives in the consensus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500" y="4056944"/>
            <a:ext cx="8459611" cy="1368777"/>
          </a:xfrm>
        </p:spPr>
        <p:txBody>
          <a:bodyPr>
            <a:normAutofit/>
          </a:bodyPr>
          <a:lstStyle/>
          <a:p>
            <a:r>
              <a:rPr lang="en-US" sz="2400" b="1" u="sng" dirty="0" err="1" smtClean="0"/>
              <a:t>Loi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Luu</a:t>
            </a:r>
            <a:r>
              <a:rPr lang="en-US" sz="2400" b="1" u="sng" dirty="0" smtClean="0"/>
              <a:t>,</a:t>
            </a:r>
            <a:r>
              <a:rPr lang="en-US" sz="2400" b="1" dirty="0" smtClean="0"/>
              <a:t> </a:t>
            </a:r>
            <a:r>
              <a:rPr lang="en-US" sz="2400" dirty="0" smtClean="0"/>
              <a:t>Jason </a:t>
            </a:r>
            <a:r>
              <a:rPr lang="en-US" sz="2400" dirty="0" err="1"/>
              <a:t>Teutsch</a:t>
            </a:r>
            <a:r>
              <a:rPr lang="en-US" sz="2400" dirty="0"/>
              <a:t>, </a:t>
            </a:r>
            <a:r>
              <a:rPr lang="en-US" sz="2400" dirty="0" err="1"/>
              <a:t>Raghav</a:t>
            </a:r>
            <a:r>
              <a:rPr lang="en-US" sz="2400" dirty="0"/>
              <a:t> </a:t>
            </a:r>
            <a:r>
              <a:rPr lang="en-US" sz="2400" dirty="0" err="1" smtClean="0"/>
              <a:t>Kulkarni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Prateek</a:t>
            </a:r>
            <a:r>
              <a:rPr lang="en-US" sz="2400" dirty="0" smtClean="0"/>
              <a:t> </a:t>
            </a:r>
            <a:r>
              <a:rPr lang="en-US" sz="2400" dirty="0" err="1"/>
              <a:t>Saxena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dirty="0" smtClean="0"/>
              <a:t>National University of Singapore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2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Verification assumption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3600" dirty="0" smtClean="0"/>
              <a:t>Background: </a:t>
            </a:r>
            <a:r>
              <a:rPr lang="en-US" sz="3600" dirty="0" err="1" smtClean="0"/>
              <a:t>Cryptocurrency</a:t>
            </a:r>
            <a:r>
              <a:rPr lang="en-US" sz="3600" dirty="0" smtClean="0"/>
              <a:t> m</a:t>
            </a:r>
            <a:r>
              <a:rPr lang="en" sz="3600" dirty="0" smtClean="0"/>
              <a:t>ining</a:t>
            </a:r>
            <a:endParaRPr lang="en" sz="3600" dirty="0"/>
          </a:p>
        </p:txBody>
      </p:sp>
      <p:sp>
        <p:nvSpPr>
          <p:cNvPr id="51" name="Shape 51"/>
          <p:cNvSpPr txBox="1">
            <a:spLocks noGrp="1"/>
          </p:cNvSpPr>
          <p:nvPr>
            <p:ph idx="1"/>
          </p:nvPr>
        </p:nvSpPr>
        <p:spPr>
          <a:xfrm>
            <a:off x="0" y="1143000"/>
            <a:ext cx="9144000" cy="4983165"/>
          </a:xfrm>
          <a:prstGeom prst="rect">
            <a:avLst/>
          </a:prstGeom>
        </p:spPr>
        <p:txBody>
          <a:bodyPr wrap="square" lIns="0" tIns="91425" rIns="91425" bIns="91425" anchor="t" anchorCtr="0">
            <a:normAutofit fontScale="77500" lnSpcReduction="20000"/>
          </a:bodyPr>
          <a:lstStyle/>
          <a:p>
            <a:pPr marL="952500" indent="-457200">
              <a:buClr>
                <a:schemeClr val="dk1"/>
              </a:buClr>
              <a:buSzPct val="100000"/>
            </a:pPr>
            <a:r>
              <a:rPr lang="en" dirty="0"/>
              <a:t>Join the </a:t>
            </a:r>
            <a:r>
              <a:rPr lang="en" dirty="0" smtClean="0"/>
              <a:t>network</a:t>
            </a:r>
            <a:endParaRPr lang="en-US" dirty="0"/>
          </a:p>
          <a:p>
            <a:pPr marL="1352550" lvl="1" indent="-457200">
              <a:buClr>
                <a:schemeClr val="dk1"/>
              </a:buClr>
              <a:buSzPct val="100000"/>
            </a:pPr>
            <a:r>
              <a:rPr lang="en-US" dirty="0" smtClean="0"/>
              <a:t>Prepare a block</a:t>
            </a:r>
          </a:p>
          <a:p>
            <a:pPr marL="1752600" lvl="2" indent="-457200">
              <a:buClr>
                <a:schemeClr val="dk1"/>
              </a:buClr>
              <a:buSzPct val="100000"/>
            </a:pPr>
            <a:r>
              <a:rPr lang="en-US" dirty="0" smtClean="0"/>
              <a:t>Include several TXs</a:t>
            </a:r>
            <a:endParaRPr lang="en" dirty="0"/>
          </a:p>
          <a:p>
            <a:pPr marL="952500" indent="-457200">
              <a:buClr>
                <a:schemeClr val="dk1"/>
              </a:buClr>
              <a:buSzPct val="100000"/>
            </a:pPr>
            <a:r>
              <a:rPr lang="en-US" dirty="0" smtClean="0"/>
              <a:t>Solve Proof-of-Work</a:t>
            </a:r>
          </a:p>
          <a:p>
            <a:pPr marL="1352550" lvl="1" indent="-457200">
              <a:buClr>
                <a:schemeClr val="dk1"/>
              </a:buClr>
              <a:buSzPct val="100000"/>
            </a:pPr>
            <a:r>
              <a:rPr lang="en-US" dirty="0" smtClean="0"/>
              <a:t>Perform many SHA2 computations </a:t>
            </a:r>
          </a:p>
          <a:p>
            <a:pPr marL="1352550" lvl="1" indent="-457200">
              <a:buClr>
                <a:schemeClr val="dk1"/>
              </a:buClr>
              <a:buSzPct val="100000"/>
            </a:pPr>
            <a:r>
              <a:rPr lang="en-US" dirty="0" smtClean="0"/>
              <a:t>Get the right to broadcast new blocks</a:t>
            </a:r>
          </a:p>
          <a:p>
            <a:pPr marL="952500" indent="-457200">
              <a:buClr>
                <a:schemeClr val="dk1"/>
              </a:buClr>
              <a:buSzPct val="100000"/>
            </a:pPr>
            <a:r>
              <a:rPr lang="en" dirty="0"/>
              <a:t>Listen for new blocks</a:t>
            </a:r>
            <a:endParaRPr lang="en-US" dirty="0"/>
          </a:p>
          <a:p>
            <a:pPr marL="1352550" lvl="1" indent="-457200">
              <a:buClr>
                <a:schemeClr val="dk1"/>
              </a:buClr>
              <a:buSzPct val="100000"/>
            </a:pPr>
            <a:r>
              <a:rPr lang="en-US" dirty="0"/>
              <a:t>If receive a block from others,</a:t>
            </a:r>
            <a:r>
              <a:rPr lang="en" dirty="0"/>
              <a:t> validate </a:t>
            </a:r>
            <a:r>
              <a:rPr lang="en" dirty="0" smtClean="0"/>
              <a:t>it</a:t>
            </a:r>
            <a:endParaRPr lang="en-US" dirty="0" smtClean="0"/>
          </a:p>
          <a:p>
            <a:pPr marL="1752600" lvl="2" indent="-457200">
              <a:buClr>
                <a:schemeClr val="dk1"/>
              </a:buClr>
              <a:buSzPct val="100000"/>
            </a:pPr>
            <a:r>
              <a:rPr lang="en-US" dirty="0" smtClean="0"/>
              <a:t>Verify all TXs</a:t>
            </a:r>
          </a:p>
          <a:p>
            <a:pPr marL="1752600" lvl="2" indent="-457200">
              <a:buClr>
                <a:schemeClr val="dk1"/>
              </a:buClr>
              <a:buSzPct val="100000"/>
            </a:pPr>
            <a:r>
              <a:rPr lang="en-US" dirty="0" smtClean="0"/>
              <a:t>Run all scripts included in TXs</a:t>
            </a:r>
            <a:endParaRPr lang="en-US" dirty="0"/>
          </a:p>
          <a:p>
            <a:pPr marL="1352550" lvl="1" indent="-457200">
              <a:buClr>
                <a:schemeClr val="dk1"/>
              </a:buClr>
              <a:buSzPct val="100000"/>
            </a:pPr>
            <a:r>
              <a:rPr lang="en-US" dirty="0"/>
              <a:t>Extend the </a:t>
            </a:r>
            <a:r>
              <a:rPr lang="en-US" dirty="0" err="1" smtClean="0"/>
              <a:t>blockchain</a:t>
            </a:r>
            <a:endParaRPr lang="en-US" dirty="0" smtClean="0"/>
          </a:p>
          <a:p>
            <a:pPr marL="952500" indent="-457200">
              <a:buClr>
                <a:schemeClr val="dk1"/>
              </a:buClr>
              <a:buSzPct val="100000"/>
            </a:pPr>
            <a:r>
              <a:rPr lang="en-US" dirty="0" smtClean="0"/>
              <a:t>When find a valid </a:t>
            </a:r>
            <a:r>
              <a:rPr lang="en-US" dirty="0" err="1" smtClean="0"/>
              <a:t>PoW</a:t>
            </a:r>
            <a:endParaRPr lang="en-US" dirty="0"/>
          </a:p>
          <a:p>
            <a:pPr marL="1352550" lvl="1" indent="-457200">
              <a:buClr>
                <a:schemeClr val="dk1"/>
              </a:buClr>
              <a:buSzPct val="100000"/>
            </a:pPr>
            <a:r>
              <a:rPr lang="en-US" dirty="0" smtClean="0"/>
              <a:t>Broadcast</a:t>
            </a:r>
          </a:p>
          <a:p>
            <a:pPr marL="1352550" lvl="1" indent="-457200">
              <a:buClr>
                <a:schemeClr val="dk1"/>
              </a:buClr>
              <a:buSzPct val="100000"/>
            </a:pPr>
            <a:r>
              <a:rPr lang="en-US" dirty="0" smtClean="0"/>
              <a:t>If </a:t>
            </a:r>
            <a:r>
              <a:rPr lang="en-US" dirty="0"/>
              <a:t>it gets </a:t>
            </a:r>
            <a:r>
              <a:rPr lang="en-US" dirty="0" smtClean="0"/>
              <a:t>accepted, </a:t>
            </a:r>
            <a:r>
              <a:rPr lang="en-US" dirty="0"/>
              <a:t>r</a:t>
            </a:r>
            <a:r>
              <a:rPr lang="en-US" dirty="0" smtClean="0"/>
              <a:t>eceive reward</a:t>
            </a:r>
            <a:endParaRPr lang="en" dirty="0"/>
          </a:p>
        </p:txBody>
      </p:sp>
      <p:sp>
        <p:nvSpPr>
          <p:cNvPr id="2" name="Rectangle 1"/>
          <p:cNvSpPr/>
          <p:nvPr/>
        </p:nvSpPr>
        <p:spPr>
          <a:xfrm>
            <a:off x="437445" y="2229556"/>
            <a:ext cx="8057444" cy="1001888"/>
          </a:xfrm>
          <a:prstGeom prst="rect">
            <a:avLst/>
          </a:prstGeom>
          <a:solidFill>
            <a:schemeClr val="accent6">
              <a:lumMod val="75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ular Callout 2"/>
          <p:cNvSpPr/>
          <p:nvPr/>
        </p:nvSpPr>
        <p:spPr>
          <a:xfrm>
            <a:off x="6759222" y="1058338"/>
            <a:ext cx="1495778" cy="804329"/>
          </a:xfrm>
          <a:prstGeom prst="wedgeRectCallout">
            <a:avLst>
              <a:gd name="adj1" fmla="val -48493"/>
              <a:gd name="adj2" fmla="val 90998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Being a miner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7444" y="3344333"/>
            <a:ext cx="8057445" cy="14675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7168444" y="5119513"/>
            <a:ext cx="1518356" cy="776110"/>
          </a:xfrm>
          <a:prstGeom prst="wedgeRectCallout">
            <a:avLst>
              <a:gd name="adj1" fmla="val -50621"/>
              <a:gd name="adj2" fmla="val -89002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Being a verifier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288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  <p:bldP spid="2" grpId="0" animBg="1"/>
      <p:bldP spid="3" grpId="0" animBg="1"/>
      <p:bldP spid="4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Incentives in cryptocurrencies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Incentive for miners</a:t>
            </a:r>
          </a:p>
          <a:p>
            <a:pPr lvl="1"/>
            <a:r>
              <a:rPr lang="en-US" dirty="0" smtClean="0"/>
              <a:t>Block reward (e.g. 25 </a:t>
            </a:r>
            <a:r>
              <a:rPr lang="en-US" dirty="0" err="1" smtClean="0"/>
              <a:t>Bitcoins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Transaction fees</a:t>
            </a:r>
          </a:p>
          <a:p>
            <a:r>
              <a:rPr lang="en-US" dirty="0" smtClean="0"/>
              <a:t>There is no reward for verifiers!</a:t>
            </a:r>
          </a:p>
          <a:p>
            <a:r>
              <a:rPr lang="en-US" dirty="0" smtClean="0"/>
              <a:t>Assumption</a:t>
            </a:r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sers </a:t>
            </a:r>
            <a:r>
              <a:rPr lang="en-US" dirty="0" smtClean="0"/>
              <a:t>always validate other’s blocks</a:t>
            </a:r>
          </a:p>
        </p:txBody>
      </p:sp>
    </p:spTree>
    <p:extLst>
      <p:ext uri="{BB962C8B-B14F-4D97-AF65-F5344CB8AC3E}">
        <p14:creationId xmlns:p14="http://schemas.microsoft.com/office/powerpoint/2010/main" val="40298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on verifiers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3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98" y="105306"/>
            <a:ext cx="8701494" cy="769583"/>
          </a:xfrm>
        </p:spPr>
        <p:txBody>
          <a:bodyPr>
            <a:normAutofit/>
          </a:bodyPr>
          <a:lstStyle/>
          <a:p>
            <a:r>
              <a:rPr lang="en-US" dirty="0" smtClean="0"/>
              <a:t>Resource exhaustion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8667"/>
          </a:xfrm>
        </p:spPr>
        <p:txBody>
          <a:bodyPr>
            <a:normAutofit/>
          </a:bodyPr>
          <a:lstStyle/>
          <a:p>
            <a:r>
              <a:rPr lang="en-US" dirty="0" smtClean="0"/>
              <a:t>Goal</a:t>
            </a:r>
            <a:endParaRPr lang="en-US" dirty="0" smtClean="0"/>
          </a:p>
          <a:p>
            <a:pPr lvl="1"/>
            <a:r>
              <a:rPr lang="en-US" sz="2400" dirty="0" smtClean="0"/>
              <a:t>Create expensive TXs which require more resources &amp; time to verify</a:t>
            </a:r>
          </a:p>
          <a:p>
            <a:r>
              <a:rPr lang="en-US" dirty="0" smtClean="0"/>
              <a:t>Damages</a:t>
            </a:r>
          </a:p>
          <a:p>
            <a:pPr lvl="1"/>
            <a:r>
              <a:rPr lang="en-US" sz="2400" dirty="0" smtClean="0"/>
              <a:t>Waste other resources</a:t>
            </a:r>
          </a:p>
          <a:p>
            <a:pPr lvl="1"/>
            <a:r>
              <a:rPr lang="en-US" sz="2400" dirty="0" smtClean="0"/>
              <a:t>Gain advantage in finding next blocks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98" y="105306"/>
            <a:ext cx="8701494" cy="7695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 exhaustion attack in </a:t>
            </a:r>
            <a:r>
              <a:rPr lang="en-US" dirty="0" err="1" smtClean="0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8667"/>
          </a:xfrm>
        </p:spPr>
        <p:txBody>
          <a:bodyPr>
            <a:normAutofit/>
          </a:bodyPr>
          <a:lstStyle/>
          <a:p>
            <a:r>
              <a:rPr lang="en-US" dirty="0" smtClean="0"/>
              <a:t>Protection mechanism </a:t>
            </a:r>
          </a:p>
          <a:p>
            <a:pPr lvl="1"/>
            <a:r>
              <a:rPr lang="en-US" sz="2400" dirty="0" smtClean="0"/>
              <a:t>Only allow basic arithmetic &amp; crypto </a:t>
            </a:r>
            <a:r>
              <a:rPr lang="en-US" sz="2400" dirty="0" err="1" smtClean="0"/>
              <a:t>opcodes</a:t>
            </a:r>
            <a:endParaRPr lang="en-US" sz="2400" dirty="0" smtClean="0"/>
          </a:p>
          <a:p>
            <a:pPr lvl="1"/>
            <a:r>
              <a:rPr lang="en-US" sz="2400" dirty="0" smtClean="0"/>
              <a:t>Block size limit</a:t>
            </a:r>
          </a:p>
          <a:p>
            <a:r>
              <a:rPr lang="en-US" dirty="0" smtClean="0"/>
              <a:t>Attacks in </a:t>
            </a:r>
            <a:r>
              <a:rPr lang="en-US" dirty="0" err="1" smtClean="0"/>
              <a:t>Bitcoin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CVE-2013-2292</a:t>
            </a:r>
            <a:endParaRPr lang="en-US" dirty="0" smtClean="0"/>
          </a:p>
          <a:p>
            <a:pPr lvl="2"/>
            <a:r>
              <a:rPr lang="en-US" dirty="0" smtClean="0"/>
              <a:t>Make users hash 19.1GB of data</a:t>
            </a:r>
          </a:p>
          <a:p>
            <a:pPr lvl="2"/>
            <a:r>
              <a:rPr lang="en-US" dirty="0" smtClean="0"/>
              <a:t>Take 3 </a:t>
            </a:r>
            <a:r>
              <a:rPr lang="en-US" dirty="0" err="1" smtClean="0"/>
              <a:t>mins</a:t>
            </a:r>
            <a:r>
              <a:rPr lang="en-US" dirty="0" smtClean="0"/>
              <a:t> CPU time to run</a:t>
            </a:r>
          </a:p>
          <a:p>
            <a:pPr lvl="1"/>
            <a:r>
              <a:rPr lang="en-US" dirty="0" smtClean="0"/>
              <a:t>Include as many TXs as possible</a:t>
            </a:r>
            <a:endParaRPr lang="en-US" dirty="0" smtClean="0"/>
          </a:p>
          <a:p>
            <a:pPr lvl="2"/>
            <a:r>
              <a:rPr lang="en-US" dirty="0" smtClean="0"/>
              <a:t>Verification time is increased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35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Users’ ill-fated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1299"/>
            <a:ext cx="4038600" cy="2259706"/>
          </a:xfrm>
        </p:spPr>
        <p:txBody>
          <a:bodyPr>
            <a:normAutofit lnSpcReduction="10000"/>
          </a:bodyPr>
          <a:lstStyle/>
          <a:p>
            <a:pPr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Mine valid blocks</a:t>
            </a:r>
          </a:p>
          <a:p>
            <a:pPr>
              <a:buClr>
                <a:srgbClr val="FF0000"/>
              </a:buClr>
              <a:buFont typeface="Lucida Grande"/>
              <a:buChar char="x"/>
            </a:pPr>
            <a:r>
              <a:rPr lang="en-US" dirty="0" smtClean="0"/>
              <a:t>Less advantage in next blocks</a:t>
            </a:r>
          </a:p>
          <a:p>
            <a:pPr lvl="1">
              <a:buClr>
                <a:srgbClr val="FF0000"/>
              </a:buClr>
              <a:buFont typeface="Lucida Grande"/>
              <a:buChar char="x"/>
            </a:pPr>
            <a:r>
              <a:rPr lang="en-US" dirty="0" smtClean="0"/>
              <a:t>Others start ahead</a:t>
            </a:r>
          </a:p>
          <a:p>
            <a:pPr lvl="1">
              <a:buClr>
                <a:srgbClr val="FF0000"/>
              </a:buClr>
              <a:buFont typeface="Lucida Grande"/>
              <a:buChar char="x"/>
            </a:pPr>
            <a:r>
              <a:rPr lang="en-US" dirty="0" smtClean="0"/>
              <a:t>Waste resource</a:t>
            </a:r>
          </a:p>
          <a:p>
            <a:pPr>
              <a:buClr>
                <a:srgbClr val="FF0000"/>
              </a:buClr>
              <a:buFont typeface="Lucida Grande"/>
              <a:buChar char="x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931300"/>
            <a:ext cx="4038600" cy="2259705"/>
          </a:xfrm>
        </p:spPr>
        <p:txBody>
          <a:bodyPr>
            <a:normAutofit lnSpcReduction="10000"/>
          </a:bodyPr>
          <a:lstStyle/>
          <a:p>
            <a:pPr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More advantage in finding next blocks</a:t>
            </a:r>
          </a:p>
          <a:p>
            <a:pPr>
              <a:buClr>
                <a:srgbClr val="FF0000"/>
              </a:buClr>
              <a:buFont typeface="Lucida Grande"/>
              <a:buChar char="x"/>
            </a:pPr>
            <a:r>
              <a:rPr lang="en-US" dirty="0" smtClean="0"/>
              <a:t>Mine invalid blocks</a:t>
            </a:r>
          </a:p>
          <a:p>
            <a:pPr lvl="1">
              <a:buClr>
                <a:srgbClr val="FF0000"/>
              </a:buClr>
              <a:buFont typeface="Lucida Grande"/>
              <a:buChar char="x"/>
            </a:pPr>
            <a:r>
              <a:rPr lang="en-US" dirty="0" smtClean="0"/>
              <a:t>Waste all efforts on invalid blocks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8791" y="1273100"/>
            <a:ext cx="28779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Verify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14210" y="1273100"/>
            <a:ext cx="28779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Not Verify</a:t>
            </a:r>
            <a:endParaRPr lang="en-US" sz="3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576872" y="1273100"/>
            <a:ext cx="0" cy="29179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4530" y="4509692"/>
            <a:ext cx="8102514" cy="18466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Verifier’s </a:t>
            </a:r>
            <a:r>
              <a:rPr lang="en-US" sz="2400" dirty="0" smtClean="0"/>
              <a:t>dilemma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Users </a:t>
            </a:r>
            <a:r>
              <a:rPr lang="en-US" sz="2400" dirty="0"/>
              <a:t>do not know to do or skip the </a:t>
            </a:r>
            <a:r>
              <a:rPr lang="en-US" sz="2400" dirty="0" smtClean="0"/>
              <a:t>verification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Users </a:t>
            </a:r>
            <a:r>
              <a:rPr lang="en-US" sz="2400" dirty="0"/>
              <a:t>have incentive to skip verification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TXs </a:t>
            </a:r>
            <a:r>
              <a:rPr lang="en-US" sz="2400" dirty="0" smtClean="0"/>
              <a:t>and</a:t>
            </a:r>
            <a:r>
              <a:rPr lang="en-US" sz="2400" dirty="0" smtClean="0"/>
              <a:t> </a:t>
            </a:r>
            <a:r>
              <a:rPr lang="en-US" sz="2400" dirty="0"/>
              <a:t>computation on </a:t>
            </a:r>
            <a:r>
              <a:rPr lang="en-US" sz="2400" dirty="0" err="1"/>
              <a:t>blockchain</a:t>
            </a:r>
            <a:r>
              <a:rPr lang="en-US" sz="2400" dirty="0"/>
              <a:t> may be incorrect</a:t>
            </a:r>
            <a:r>
              <a:rPr lang="en-US" sz="2400" dirty="0" smtClean="0"/>
              <a:t>!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48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10" grpId="0"/>
      <p:bldP spid="11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98" y="105306"/>
            <a:ext cx="8701494" cy="7695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 exhaustion attack in </a:t>
            </a:r>
            <a:r>
              <a:rPr lang="en-US" dirty="0" err="1" smtClean="0"/>
              <a:t>Ethereum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8667"/>
          </a:xfrm>
        </p:spPr>
        <p:txBody>
          <a:bodyPr>
            <a:normAutofit/>
          </a:bodyPr>
          <a:lstStyle/>
          <a:p>
            <a:r>
              <a:rPr lang="en-US" dirty="0" smtClean="0"/>
              <a:t>Protection mechanism </a:t>
            </a:r>
          </a:p>
          <a:p>
            <a:pPr lvl="1"/>
            <a:r>
              <a:rPr lang="en-US" sz="2400" dirty="0"/>
              <a:t>Pay </a:t>
            </a:r>
            <a:r>
              <a:rPr lang="en-US" sz="2400" i="1" dirty="0"/>
              <a:t>gas </a:t>
            </a:r>
            <a:r>
              <a:rPr lang="en-US" sz="2400" dirty="0"/>
              <a:t>as transaction </a:t>
            </a:r>
            <a:r>
              <a:rPr lang="en-US" sz="2400" dirty="0" smtClean="0"/>
              <a:t>fee</a:t>
            </a:r>
            <a:endParaRPr lang="en-US" sz="2400" dirty="0"/>
          </a:p>
          <a:p>
            <a:pPr lvl="2"/>
            <a:r>
              <a:rPr lang="en-US" sz="2000" dirty="0"/>
              <a:t>Gas depends on </a:t>
            </a:r>
            <a:r>
              <a:rPr lang="en-US" sz="2000" dirty="0" err="1"/>
              <a:t>opcodes</a:t>
            </a:r>
            <a:endParaRPr lang="en-US" sz="2000" dirty="0"/>
          </a:p>
          <a:p>
            <a:r>
              <a:rPr lang="en-US" dirty="0" smtClean="0"/>
              <a:t>Attack observation</a:t>
            </a:r>
          </a:p>
          <a:p>
            <a:pPr lvl="1"/>
            <a:r>
              <a:rPr lang="en-US" sz="2400" dirty="0"/>
              <a:t>gas fee is credited to the block founder</a:t>
            </a:r>
          </a:p>
          <a:p>
            <a:pPr lvl="2"/>
            <a:r>
              <a:rPr lang="en-US" sz="2000" dirty="0"/>
              <a:t>Attacker = block founder</a:t>
            </a:r>
            <a:r>
              <a:rPr lang="en-US" sz="2000" dirty="0" smtClean="0"/>
              <a:t>?</a:t>
            </a:r>
          </a:p>
          <a:p>
            <a:pPr lvl="2"/>
            <a:r>
              <a:rPr lang="en-US" sz="2000" dirty="0"/>
              <a:t>Attack with 0-</a:t>
            </a:r>
            <a:r>
              <a:rPr lang="en-US" sz="2000" dirty="0" smtClean="0"/>
              <a:t>fee</a:t>
            </a:r>
            <a:endParaRPr lang="en-US" sz="2000" dirty="0"/>
          </a:p>
          <a:p>
            <a:r>
              <a:rPr lang="en-US" dirty="0"/>
              <a:t>The </a:t>
            </a:r>
            <a:r>
              <a:rPr lang="en-US" dirty="0" smtClean="0"/>
              <a:t>attack</a:t>
            </a:r>
          </a:p>
          <a:p>
            <a:pPr lvl="1"/>
            <a:r>
              <a:rPr lang="en-US" sz="2400" dirty="0" smtClean="0"/>
              <a:t>Include</a:t>
            </a:r>
            <a:r>
              <a:rPr lang="en-US" sz="2400" dirty="0"/>
              <a:t> </a:t>
            </a:r>
            <a:r>
              <a:rPr lang="en-US" sz="2400" dirty="0" smtClean="0"/>
              <a:t>expensive TXs </a:t>
            </a:r>
          </a:p>
          <a:p>
            <a:pPr marL="457200" lvl="1" indent="0">
              <a:buNone/>
            </a:pPr>
            <a:r>
              <a:rPr lang="en-US" sz="2400" dirty="0" smtClean="0"/>
              <a:t>in its block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31636" y="3704137"/>
            <a:ext cx="349955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matrix_size</a:t>
            </a:r>
            <a:endParaRPr lang="en-US" dirty="0" smtClean="0"/>
          </a:p>
          <a:p>
            <a:r>
              <a:rPr lang="en-US" dirty="0" smtClean="0"/>
              <a:t>A = N*N input matrix</a:t>
            </a:r>
          </a:p>
          <a:p>
            <a:r>
              <a:rPr lang="en-US" dirty="0" smtClean="0"/>
              <a:t>B = N*N input matrix</a:t>
            </a:r>
          </a:p>
          <a:p>
            <a:r>
              <a:rPr lang="en-US" b="1" dirty="0"/>
              <a:t>i</a:t>
            </a:r>
            <a:r>
              <a:rPr lang="en-US" b="1" dirty="0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msg.data</a:t>
            </a:r>
            <a:r>
              <a:rPr lang="en-US" dirty="0" smtClean="0"/>
              <a:t>[0] = 1:</a:t>
            </a:r>
          </a:p>
          <a:p>
            <a:r>
              <a:rPr lang="en-US" dirty="0" smtClean="0"/>
              <a:t>    C = </a:t>
            </a:r>
            <a:r>
              <a:rPr lang="en-US" dirty="0" err="1" smtClean="0"/>
              <a:t>get_matrix</a:t>
            </a:r>
            <a:r>
              <a:rPr lang="en-US" dirty="0" smtClean="0"/>
              <a:t>(</a:t>
            </a:r>
            <a:r>
              <a:rPr lang="en-US" dirty="0" err="1" smtClean="0"/>
              <a:t>msg.data</a:t>
            </a:r>
            <a:r>
              <a:rPr lang="en-US" dirty="0" smtClean="0"/>
              <a:t>[1])</a:t>
            </a:r>
          </a:p>
          <a:p>
            <a:r>
              <a:rPr lang="en-US" b="1" dirty="0" smtClean="0"/>
              <a:t>    if</a:t>
            </a:r>
            <a:r>
              <a:rPr lang="en-US" dirty="0" smtClean="0"/>
              <a:t> (C == A * B) </a:t>
            </a:r>
            <a:r>
              <a:rPr lang="en-US" dirty="0" smtClean="0">
                <a:solidFill>
                  <a:srgbClr val="FF0000"/>
                </a:solidFill>
              </a:rPr>
              <a:t>//run O(N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baseline="30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</a:t>
            </a:r>
            <a:r>
              <a:rPr lang="en-US" dirty="0" err="1" smtClean="0">
                <a:solidFill>
                  <a:schemeClr val="tx1"/>
                </a:solidFill>
              </a:rPr>
              <a:t>sendReward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221" y="5942073"/>
            <a:ext cx="7803445" cy="461665"/>
          </a:xfrm>
          <a:prstGeom prst="rect">
            <a:avLst/>
          </a:prstGeom>
          <a:solidFill>
            <a:srgbClr val="E46C0A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Verifier’s dilemma applies </a:t>
            </a:r>
            <a:r>
              <a:rPr lang="en-US" sz="2400" dirty="0"/>
              <a:t>to all consensus computers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5360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Incentivizing verification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  <a:p>
            <a:pPr lvl="1"/>
            <a:r>
              <a:rPr lang="en-US" dirty="0"/>
              <a:t>Determine classes of computations can be performed </a:t>
            </a:r>
            <a:r>
              <a:rPr lang="en-US" dirty="0" smtClean="0"/>
              <a:t>correctly</a:t>
            </a:r>
          </a:p>
          <a:p>
            <a:r>
              <a:rPr lang="en-US" dirty="0" smtClean="0"/>
              <a:t>Intuition</a:t>
            </a:r>
            <a:endParaRPr lang="en-US" dirty="0"/>
          </a:p>
          <a:p>
            <a:pPr lvl="1"/>
            <a:r>
              <a:rPr lang="en-US" dirty="0"/>
              <a:t>Limit advantage of skipping </a:t>
            </a:r>
            <a:r>
              <a:rPr lang="en-US" dirty="0" smtClean="0"/>
              <a:t>verification</a:t>
            </a:r>
          </a:p>
          <a:p>
            <a:pPr lvl="2"/>
            <a:r>
              <a:rPr lang="en-US" dirty="0" smtClean="0"/>
              <a:t>Formulate </a:t>
            </a:r>
            <a:r>
              <a:rPr lang="en-US" dirty="0"/>
              <a:t>the underlying protocol of consensus </a:t>
            </a:r>
            <a:r>
              <a:rPr lang="en-US" dirty="0" smtClean="0"/>
              <a:t>computers</a:t>
            </a:r>
          </a:p>
          <a:p>
            <a:pPr lvl="2"/>
            <a:r>
              <a:rPr lang="en-US" dirty="0" smtClean="0"/>
              <a:t>Understand incentive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1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computer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6000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Decentralized network for computation</a:t>
            </a:r>
          </a:p>
          <a:p>
            <a:pPr lvl="1"/>
            <a:r>
              <a:rPr lang="en-US" dirty="0" smtClean="0"/>
              <a:t>Some user posts a puzzle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olved by someone, verified by all others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5" name="Picture 4" descr="https://encrypted-tbn1.gstatic.com/images?q=tbn:ANd9GcRZbks_VBsZiJI93-Be_iMelAaJ68Jbn4koUVC0SmBgUZOmwFTyh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078" y="2743097"/>
            <a:ext cx="871636" cy="871636"/>
          </a:xfrm>
          <a:prstGeom prst="rect">
            <a:avLst/>
          </a:prstGeom>
          <a:noFill/>
        </p:spPr>
      </p:pic>
      <p:pic>
        <p:nvPicPr>
          <p:cNvPr id="19" name="Picture 18" descr="Screen Shot 2015-10-04 at 13.36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461" y="3178915"/>
            <a:ext cx="1244600" cy="1104900"/>
          </a:xfrm>
          <a:prstGeom prst="rect">
            <a:avLst/>
          </a:prstGeom>
        </p:spPr>
      </p:pic>
      <p:pic>
        <p:nvPicPr>
          <p:cNvPr id="20" name="Picture 19" descr="Screen Shot 2015-10-04 at 13.36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84" y="3524700"/>
            <a:ext cx="1244600" cy="1104900"/>
          </a:xfrm>
          <a:prstGeom prst="rect">
            <a:avLst/>
          </a:prstGeom>
        </p:spPr>
      </p:pic>
      <p:pic>
        <p:nvPicPr>
          <p:cNvPr id="21" name="Picture 4" descr="https://encrypted-tbn1.gstatic.com/images?q=tbn:ANd9GcRZbks_VBsZiJI93-Be_iMelAaJ68Jbn4koUVC0SmBgUZOmwFTyh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2448" y="4454492"/>
            <a:ext cx="871636" cy="871636"/>
          </a:xfrm>
          <a:prstGeom prst="rect">
            <a:avLst/>
          </a:prstGeom>
          <a:noFill/>
        </p:spPr>
      </p:pic>
      <p:pic>
        <p:nvPicPr>
          <p:cNvPr id="22" name="Picture 4" descr="https://encrypted-tbn1.gstatic.com/images?q=tbn:ANd9GcRZbks_VBsZiJI93-Be_iMelAaJ68Jbn4koUVC0SmBgUZOmwFTyh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7186" y="4657822"/>
            <a:ext cx="871636" cy="871636"/>
          </a:xfrm>
          <a:prstGeom prst="rect">
            <a:avLst/>
          </a:prstGeom>
          <a:noFill/>
        </p:spPr>
      </p:pic>
      <p:pic>
        <p:nvPicPr>
          <p:cNvPr id="23" name="Picture 22" descr="Screen Shot 2015-10-04 at 13.36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81" y="3387877"/>
            <a:ext cx="1244600" cy="1104900"/>
          </a:xfrm>
          <a:prstGeom prst="rect">
            <a:avLst/>
          </a:prstGeom>
        </p:spPr>
      </p:pic>
      <p:sp>
        <p:nvSpPr>
          <p:cNvPr id="25" name="Cloud Callout 24"/>
          <p:cNvSpPr/>
          <p:nvPr/>
        </p:nvSpPr>
        <p:spPr>
          <a:xfrm>
            <a:off x="3520298" y="3323941"/>
            <a:ext cx="2351760" cy="832150"/>
          </a:xfrm>
          <a:prstGeom prst="cloudCallout">
            <a:avLst>
              <a:gd name="adj1" fmla="val -83426"/>
              <a:gd name="adj2" fmla="val 329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f(x)=y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951111" y="3524699"/>
            <a:ext cx="1693333" cy="6622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f(x)=?</a:t>
            </a:r>
            <a:endParaRPr lang="en-US" sz="2800" dirty="0"/>
          </a:p>
        </p:txBody>
      </p:sp>
      <p:cxnSp>
        <p:nvCxnSpPr>
          <p:cNvPr id="28" name="Straight Arrow Connector 27"/>
          <p:cNvCxnSpPr>
            <a:stCxn id="15" idx="3"/>
          </p:cNvCxnSpPr>
          <p:nvPr/>
        </p:nvCxnSpPr>
        <p:spPr>
          <a:xfrm>
            <a:off x="1391714" y="3178915"/>
            <a:ext cx="1752242" cy="1829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794084" y="4857151"/>
            <a:ext cx="1349872" cy="151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1"/>
          </p:cNvCxnSpPr>
          <p:nvPr/>
        </p:nvCxnSpPr>
        <p:spPr>
          <a:xfrm flipH="1">
            <a:off x="6248400" y="5093640"/>
            <a:ext cx="1518786" cy="35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1"/>
          </p:cNvCxnSpPr>
          <p:nvPr/>
        </p:nvCxnSpPr>
        <p:spPr>
          <a:xfrm flipH="1">
            <a:off x="6024595" y="3940327"/>
            <a:ext cx="274186" cy="901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2"/>
          </p:cNvCxnSpPr>
          <p:nvPr/>
        </p:nvCxnSpPr>
        <p:spPr>
          <a:xfrm flipH="1">
            <a:off x="6248400" y="4283815"/>
            <a:ext cx="1927361" cy="845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43956" y="4821593"/>
            <a:ext cx="3104444" cy="4308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Consensus computer</a:t>
            </a:r>
            <a:endParaRPr lang="en-US" sz="2200" dirty="0"/>
          </a:p>
        </p:txBody>
      </p:sp>
      <p:cxnSp>
        <p:nvCxnSpPr>
          <p:cNvPr id="50" name="Straight Arrow Connector 49"/>
          <p:cNvCxnSpPr>
            <a:stCxn id="20" idx="3"/>
          </p:cNvCxnSpPr>
          <p:nvPr/>
        </p:nvCxnSpPr>
        <p:spPr>
          <a:xfrm>
            <a:off x="3038684" y="4077150"/>
            <a:ext cx="105272" cy="93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</p:cNvCxnSpPr>
          <p:nvPr/>
        </p:nvCxnSpPr>
        <p:spPr>
          <a:xfrm>
            <a:off x="4696178" y="4155205"/>
            <a:ext cx="15947" cy="606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833564" y="5694988"/>
            <a:ext cx="1693333" cy="6622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f(x)=y</a:t>
            </a:r>
            <a:endParaRPr lang="en-US" sz="2800" dirty="0"/>
          </a:p>
        </p:txBody>
      </p:sp>
      <p:cxnSp>
        <p:nvCxnSpPr>
          <p:cNvPr id="60" name="Straight Arrow Connector 59"/>
          <p:cNvCxnSpPr>
            <a:stCxn id="42" idx="2"/>
            <a:endCxn id="59" idx="0"/>
          </p:cNvCxnSpPr>
          <p:nvPr/>
        </p:nvCxnSpPr>
        <p:spPr>
          <a:xfrm flipH="1">
            <a:off x="4680231" y="5252480"/>
            <a:ext cx="15947" cy="442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17889" y="5252480"/>
            <a:ext cx="10207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f(x)=y?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522586" y="5220214"/>
            <a:ext cx="10207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f(x)=y?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12990" y="2994249"/>
            <a:ext cx="10207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f(x)=y?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17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5" grpId="0" animBg="1"/>
      <p:bldP spid="26" grpId="0" animBg="1"/>
      <p:bldP spid="26" grpId="1" animBg="1"/>
      <p:bldP spid="42" grpId="0" animBg="1"/>
      <p:bldP spid="59" grpId="0" animBg="1"/>
      <p:bldP spid="65" grpId="0" animBg="1"/>
      <p:bldP spid="66" grpId="0" animBg="1"/>
      <p:bldP spid="6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Consensus-based computation (CBC)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2462" y="2175103"/>
            <a:ext cx="1351853" cy="1569342"/>
            <a:chOff x="870192" y="2719944"/>
            <a:chExt cx="1351853" cy="1569342"/>
          </a:xfrm>
        </p:grpSpPr>
        <p:pic>
          <p:nvPicPr>
            <p:cNvPr id="6" name="Picture 4" descr="https://encrypted-tbn1.gstatic.com/images?q=tbn:ANd9GcRZbks_VBsZiJI93-Be_iMelAaJ68Jbn4koUVC0SmBgUZOmwFTyh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360" y="2719944"/>
              <a:ext cx="871636" cy="87163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870192" y="3581400"/>
              <a:ext cx="13518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Problem</a:t>
              </a:r>
            </a:p>
            <a:p>
              <a:pPr algn="ctr"/>
              <a:r>
                <a:rPr lang="en-US" sz="2000" b="1" dirty="0" smtClean="0"/>
                <a:t>Giver (G)</a:t>
              </a:r>
              <a:endParaRPr lang="en-US" sz="20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3461" y="1998371"/>
            <a:ext cx="1244600" cy="1775586"/>
            <a:chOff x="6720112" y="3857561"/>
            <a:chExt cx="1244600" cy="1775586"/>
          </a:xfrm>
        </p:grpSpPr>
        <p:sp>
          <p:nvSpPr>
            <p:cNvPr id="10" name="TextBox 9"/>
            <p:cNvSpPr txBox="1"/>
            <p:nvPr/>
          </p:nvSpPr>
          <p:spPr>
            <a:xfrm>
              <a:off x="6787672" y="4925261"/>
              <a:ext cx="10182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Prover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(P)</a:t>
              </a:r>
              <a:endParaRPr lang="en-US" sz="2000" b="1" dirty="0"/>
            </a:p>
          </p:txBody>
        </p:sp>
        <p:pic>
          <p:nvPicPr>
            <p:cNvPr id="12" name="Picture 11" descr="Screen Shot 2015-10-04 at 13.36.27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0112" y="3857561"/>
              <a:ext cx="1244600" cy="11049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3729213" y="2068177"/>
            <a:ext cx="1770024" cy="1067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Consensus </a:t>
            </a:r>
          </a:p>
          <a:p>
            <a:pPr algn="ctr"/>
            <a:r>
              <a:rPr lang="en-US" sz="2400" dirty="0" smtClean="0"/>
              <a:t>Computer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14" idx="1"/>
          </p:cNvCxnSpPr>
          <p:nvPr/>
        </p:nvCxnSpPr>
        <p:spPr>
          <a:xfrm flipV="1">
            <a:off x="1358266" y="2602027"/>
            <a:ext cx="2370947" cy="8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1"/>
            <a:endCxn id="14" idx="3"/>
          </p:cNvCxnSpPr>
          <p:nvPr/>
        </p:nvCxnSpPr>
        <p:spPr>
          <a:xfrm flipH="1">
            <a:off x="5499237" y="2550821"/>
            <a:ext cx="2054224" cy="51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70025" y="2095196"/>
            <a:ext cx="1715978" cy="418809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f(x)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03307" y="2067023"/>
            <a:ext cx="1488388" cy="418809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= f(x)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823797" y="4174580"/>
            <a:ext cx="1661931" cy="2107598"/>
            <a:chOff x="3688677" y="5025710"/>
            <a:chExt cx="1661931" cy="210759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3810282" y="5025710"/>
              <a:ext cx="1351164" cy="13306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688677" y="6302311"/>
              <a:ext cx="16619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Verifier</a:t>
              </a:r>
            </a:p>
            <a:p>
              <a:pPr algn="ctr"/>
              <a:r>
                <a:rPr lang="en-US" sz="2400" b="1" dirty="0"/>
                <a:t>(</a:t>
              </a:r>
              <a:r>
                <a:rPr lang="en-US" sz="2400" b="1" dirty="0" smtClean="0"/>
                <a:t>V)</a:t>
              </a:r>
              <a:endParaRPr lang="en-US" sz="2400" b="1" dirty="0"/>
            </a:p>
          </p:txBody>
        </p:sp>
      </p:grpSp>
      <p:cxnSp>
        <p:nvCxnSpPr>
          <p:cNvPr id="22" name="Straight Arrow Connector 21"/>
          <p:cNvCxnSpPr>
            <a:stCxn id="17" idx="0"/>
            <a:endCxn id="14" idx="2"/>
          </p:cNvCxnSpPr>
          <p:nvPr/>
        </p:nvCxnSpPr>
        <p:spPr>
          <a:xfrm flipH="1" flipV="1">
            <a:off x="4614225" y="3135877"/>
            <a:ext cx="6759" cy="103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40189" y="3535040"/>
            <a:ext cx="1956203" cy="4188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if y = f(x)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25205" y="3547769"/>
            <a:ext cx="1956203" cy="62681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r>
              <a:rPr lang="en-US" dirty="0" smtClean="0"/>
              <a:t> work</a:t>
            </a:r>
          </a:p>
          <a:p>
            <a:pPr algn="ctr"/>
            <a:r>
              <a:rPr lang="en-US" dirty="0" smtClean="0"/>
              <a:t>to get reward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3118" y="1139311"/>
            <a:ext cx="5314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Employed by consensus computer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260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 of rational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934" y="1143001"/>
            <a:ext cx="7848600" cy="23425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i="1" u="sng" dirty="0" err="1" smtClean="0"/>
              <a:t>Def</a:t>
            </a:r>
            <a:r>
              <a:rPr lang="en-US" sz="2800" i="1" u="sng" dirty="0" smtClean="0"/>
              <a:t> 1</a:t>
            </a:r>
            <a:r>
              <a:rPr lang="en-US" sz="2800" i="1" dirty="0" smtClean="0"/>
              <a:t>: </a:t>
            </a:r>
            <a:r>
              <a:rPr lang="en-US" sz="2800" dirty="0" smtClean="0"/>
              <a:t>Advantage of rational users </a:t>
            </a:r>
            <a:r>
              <a:rPr lang="en-US" sz="2800" dirty="0" err="1" smtClean="0"/>
              <a:t>w.r.t</a:t>
            </a:r>
            <a:r>
              <a:rPr lang="en-US" sz="2800" dirty="0" smtClean="0"/>
              <a:t> a TX: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i="1" dirty="0" smtClean="0"/>
              <a:t>		</a:t>
            </a:r>
            <a:r>
              <a:rPr lang="en-US" sz="2800" i="1" dirty="0" err="1" smtClean="0"/>
              <a:t>adv</a:t>
            </a:r>
            <a:r>
              <a:rPr lang="en-US" sz="2800" i="1" dirty="0" smtClean="0"/>
              <a:t>(f)</a:t>
            </a:r>
            <a:r>
              <a:rPr lang="en-US" sz="2800" dirty="0" smtClean="0"/>
              <a:t> = </a:t>
            </a:r>
            <a:r>
              <a:rPr lang="en-US" sz="2800" dirty="0" err="1" smtClean="0"/>
              <a:t>W</a:t>
            </a:r>
            <a:r>
              <a:rPr lang="en-US" sz="2800" baseline="-25000" dirty="0" err="1"/>
              <a:t>f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 - </a:t>
            </a:r>
            <a:r>
              <a:rPr lang="en-US" sz="2800" dirty="0" err="1" smtClean="0"/>
              <a:t>W</a:t>
            </a:r>
            <a:r>
              <a:rPr lang="en-US" sz="2800" baseline="-25000" dirty="0" err="1" smtClean="0"/>
              <a:t>df</a:t>
            </a:r>
            <a:endParaRPr lang="en-US" sz="2800" baseline="-25000" dirty="0" smtClean="0"/>
          </a:p>
          <a:p>
            <a:pPr lvl="1"/>
            <a:r>
              <a:rPr lang="en-US" sz="2400" dirty="0" err="1" smtClean="0"/>
              <a:t>W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: amount of work to verify </a:t>
            </a:r>
            <a:r>
              <a:rPr lang="en-US" sz="2400" i="1" dirty="0" smtClean="0"/>
              <a:t>f</a:t>
            </a:r>
            <a:endParaRPr lang="en-US" sz="2400" dirty="0" smtClean="0"/>
          </a:p>
          <a:p>
            <a:pPr lvl="1"/>
            <a:r>
              <a:rPr lang="en-US" sz="2400" dirty="0" err="1" smtClean="0"/>
              <a:t>W</a:t>
            </a:r>
            <a:r>
              <a:rPr lang="en-US" sz="2400" baseline="-25000" dirty="0" err="1" smtClean="0"/>
              <a:t>df</a:t>
            </a:r>
            <a:r>
              <a:rPr lang="en-US" sz="2400" dirty="0" smtClean="0"/>
              <a:t>: amount of work in deviated protocol</a:t>
            </a:r>
          </a:p>
          <a:p>
            <a:pPr lvl="1"/>
            <a:r>
              <a:rPr lang="en-US" sz="2400" dirty="0" smtClean="0"/>
              <a:t>Generally </a:t>
            </a:r>
            <a:r>
              <a:rPr lang="en-US" sz="2400" i="1" dirty="0" err="1"/>
              <a:t>adv</a:t>
            </a:r>
            <a:r>
              <a:rPr lang="en-US" sz="2400" i="1" dirty="0"/>
              <a:t>(f</a:t>
            </a:r>
            <a:r>
              <a:rPr lang="en-US" sz="2400" i="1" dirty="0" smtClean="0"/>
              <a:t>) =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 – O(1)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51934" y="3594177"/>
            <a:ext cx="7848600" cy="1261884"/>
            <a:chOff x="457200" y="5449688"/>
            <a:chExt cx="7755467" cy="1261884"/>
          </a:xfrm>
        </p:grpSpPr>
        <p:sp>
          <p:nvSpPr>
            <p:cNvPr id="9" name="TextBox 8"/>
            <p:cNvSpPr txBox="1"/>
            <p:nvPr/>
          </p:nvSpPr>
          <p:spPr>
            <a:xfrm>
              <a:off x="457200" y="5449688"/>
              <a:ext cx="7755467" cy="12618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i="1" u="sng" dirty="0" err="1" smtClean="0"/>
                <a:t>Def</a:t>
              </a:r>
              <a:r>
                <a:rPr lang="en-US" sz="2800" i="1" u="sng" dirty="0" smtClean="0"/>
                <a:t> 2:</a:t>
              </a:r>
              <a:r>
                <a:rPr lang="en-US" sz="2800" dirty="0" smtClean="0"/>
                <a:t> Advantage </a:t>
              </a:r>
              <a:r>
                <a:rPr lang="en-US" sz="2800" dirty="0"/>
                <a:t>to skip block verification</a:t>
              </a:r>
            </a:p>
            <a:p>
              <a:pPr lvl="1"/>
              <a:r>
                <a:rPr lang="en-US" sz="2400" i="1" dirty="0" err="1"/>
                <a:t>adv</a:t>
              </a:r>
              <a:r>
                <a:rPr lang="en-US" sz="2400" i="1" dirty="0"/>
                <a:t>(</a:t>
              </a:r>
              <a:r>
                <a:rPr lang="en-US" sz="2400" i="1" dirty="0" err="1"/>
                <a:t>blk</a:t>
              </a:r>
              <a:r>
                <a:rPr lang="en-US" sz="2400" i="1" dirty="0"/>
                <a:t>) =                              </a:t>
              </a:r>
              <a:r>
                <a:rPr lang="en-US" sz="2400" i="1" dirty="0" smtClean="0"/>
                <a:t>=</a:t>
              </a:r>
            </a:p>
            <a:p>
              <a:pPr lvl="1"/>
              <a:endParaRPr lang="en-US" sz="2400" i="1" dirty="0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1947620"/>
                </p:ext>
              </p:extLst>
            </p:nvPr>
          </p:nvGraphicFramePr>
          <p:xfrm>
            <a:off x="2413352" y="5846167"/>
            <a:ext cx="2059871" cy="662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" name="Equation" r:id="rId3" imgW="1041400" imgH="368300" progId="Equation.3">
                    <p:embed/>
                  </p:oleObj>
                </mc:Choice>
                <mc:Fallback>
                  <p:oleObj name="Equation" r:id="rId3" imgW="1041400" imgH="368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13352" y="5846167"/>
                          <a:ext cx="2059871" cy="6626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7290307"/>
                </p:ext>
              </p:extLst>
            </p:nvPr>
          </p:nvGraphicFramePr>
          <p:xfrm>
            <a:off x="5092171" y="5846167"/>
            <a:ext cx="1850495" cy="7038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" name="Equation" r:id="rId5" imgW="800100" imgH="368300" progId="Equation.3">
                    <p:embed/>
                  </p:oleObj>
                </mc:Choice>
                <mc:Fallback>
                  <p:oleObj name="Equation" r:id="rId5" imgW="800100" imgH="368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92171" y="5846167"/>
                          <a:ext cx="1850495" cy="7038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651934" y="5024119"/>
            <a:ext cx="7848600" cy="169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800" dirty="0" smtClean="0"/>
              <a:t>Threat </a:t>
            </a:r>
            <a:r>
              <a:rPr lang="en-US" sz="2800" dirty="0" err="1" smtClean="0"/>
              <a:t>model:</a:t>
            </a:r>
            <a:r>
              <a:rPr lang="en-US" sz="2800" dirty="0" err="1"/>
              <a:t>ε</a:t>
            </a:r>
            <a:r>
              <a:rPr lang="en-US" sz="2800" dirty="0"/>
              <a:t>-</a:t>
            </a:r>
            <a:r>
              <a:rPr lang="en-US" sz="2800" dirty="0" smtClean="0"/>
              <a:t> rational users</a:t>
            </a:r>
          </a:p>
          <a:p>
            <a:r>
              <a:rPr lang="en-US" sz="2800" i="1" u="sng" dirty="0" err="1" smtClean="0"/>
              <a:t>Def</a:t>
            </a:r>
            <a:r>
              <a:rPr lang="en-US" sz="2800" i="1" u="sng" dirty="0" smtClean="0"/>
              <a:t> 3:</a:t>
            </a:r>
            <a:r>
              <a:rPr lang="en-US" sz="2800" dirty="0" smtClean="0"/>
              <a:t>ε</a:t>
            </a:r>
            <a:r>
              <a:rPr lang="en-US" sz="2800" dirty="0"/>
              <a:t>- rational </a:t>
            </a:r>
            <a:r>
              <a:rPr lang="en-US" sz="2800" dirty="0" smtClean="0"/>
              <a:t>users are </a:t>
            </a:r>
            <a:r>
              <a:rPr lang="en-US" sz="2800" dirty="0"/>
              <a:t>honest if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i="1" dirty="0" err="1"/>
              <a:t>adv</a:t>
            </a:r>
            <a:r>
              <a:rPr lang="en-US" sz="2400" i="1" dirty="0"/>
              <a:t>(</a:t>
            </a:r>
            <a:r>
              <a:rPr lang="en-US" sz="2400" i="1" dirty="0" err="1"/>
              <a:t>blk</a:t>
            </a:r>
            <a:r>
              <a:rPr lang="en-US" sz="2400" i="1" dirty="0"/>
              <a:t>) ≤</a:t>
            </a:r>
            <a:r>
              <a:rPr lang="en-US" sz="2400" dirty="0" err="1" smtClean="0"/>
              <a:t>εW</a:t>
            </a:r>
            <a:r>
              <a:rPr lang="en-US" sz="2400" baseline="-25000" dirty="0" err="1" smtClean="0"/>
              <a:t>b</a:t>
            </a:r>
            <a:endParaRPr lang="en-US" sz="2400" baseline="-250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deviate </a:t>
            </a:r>
            <a:r>
              <a:rPr lang="en-US" sz="2400" dirty="0" smtClean="0"/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121132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444" y="105306"/>
            <a:ext cx="8249356" cy="882472"/>
          </a:xfrm>
        </p:spPr>
        <p:txBody>
          <a:bodyPr>
            <a:noAutofit/>
          </a:bodyPr>
          <a:lstStyle/>
          <a:p>
            <a:r>
              <a:rPr lang="en-US" sz="3200" dirty="0" smtClean="0"/>
              <a:t>Incentivize correct consensus computation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78120"/>
            <a:ext cx="8229600" cy="212765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i="1" u="sng" dirty="0" err="1" smtClean="0"/>
              <a:t>Def</a:t>
            </a:r>
            <a:r>
              <a:rPr lang="en-US" sz="2800" i="1" u="sng" dirty="0" smtClean="0"/>
              <a:t> 4:</a:t>
            </a:r>
            <a:r>
              <a:rPr lang="en-US" sz="2800" dirty="0" smtClean="0"/>
              <a:t>ε</a:t>
            </a:r>
            <a:r>
              <a:rPr lang="en-US" sz="2800" dirty="0"/>
              <a:t>- Consensus computer requires at most </a:t>
            </a:r>
            <a:r>
              <a:rPr lang="en-US" sz="2800" dirty="0" err="1" smtClean="0"/>
              <a:t>εW</a:t>
            </a:r>
            <a:r>
              <a:rPr lang="en-US" sz="2800" baseline="-25000" dirty="0" err="1" smtClean="0"/>
              <a:t>b</a:t>
            </a:r>
            <a:r>
              <a:rPr lang="en-US" sz="2800" dirty="0" smtClean="0"/>
              <a:t> </a:t>
            </a:r>
            <a:r>
              <a:rPr lang="en-US" sz="2800" dirty="0"/>
              <a:t>in verifying a block</a:t>
            </a:r>
            <a:endParaRPr lang="en-US" sz="2800" dirty="0" smtClean="0">
              <a:sym typeface="Wingdings"/>
            </a:endParaRPr>
          </a:p>
          <a:p>
            <a:r>
              <a:rPr lang="en-US" sz="2800" dirty="0" err="1"/>
              <a:t>ε</a:t>
            </a:r>
            <a:r>
              <a:rPr lang="en-US" sz="2800" dirty="0"/>
              <a:t>- consensus computer produces correct </a:t>
            </a:r>
            <a:r>
              <a:rPr lang="en-US" sz="2800" dirty="0" smtClean="0"/>
              <a:t>results </a:t>
            </a:r>
            <a:r>
              <a:rPr lang="en-US" sz="2800" dirty="0" err="1" smtClean="0"/>
              <a:t>w.r.t</a:t>
            </a:r>
            <a:r>
              <a:rPr lang="en-US" sz="2800" dirty="0" smtClean="0"/>
              <a:t> </a:t>
            </a:r>
            <a:r>
              <a:rPr lang="en-US" sz="2800" dirty="0" err="1"/>
              <a:t>ε</a:t>
            </a:r>
            <a:r>
              <a:rPr lang="en-US" sz="2800" dirty="0"/>
              <a:t>- rational </a:t>
            </a:r>
            <a:r>
              <a:rPr lang="en-US" sz="2800" dirty="0" smtClean="0"/>
              <a:t>users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87777"/>
            <a:ext cx="8229600" cy="167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Ø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u="sng" dirty="0" smtClean="0"/>
              <a:t>Lemma: </a:t>
            </a:r>
            <a:r>
              <a:rPr lang="en-US" sz="2800" dirty="0" smtClean="0"/>
              <a:t>Computation that requires less </a:t>
            </a:r>
            <a:r>
              <a:rPr lang="en-US" sz="2800" dirty="0"/>
              <a:t>than </a:t>
            </a:r>
            <a:r>
              <a:rPr lang="en-US" sz="2800" dirty="0" err="1" smtClean="0"/>
              <a:t>εW</a:t>
            </a:r>
            <a:r>
              <a:rPr lang="en-US" sz="2800" baseline="-25000" dirty="0" err="1" smtClean="0"/>
              <a:t>b</a:t>
            </a:r>
            <a:r>
              <a:rPr lang="en-US" sz="2800" baseline="-25000" dirty="0" smtClean="0"/>
              <a:t>  </a:t>
            </a:r>
            <a:r>
              <a:rPr lang="en-US" sz="2800" dirty="0" smtClean="0"/>
              <a:t> is computed correctly by consensus computers of </a:t>
            </a:r>
            <a:r>
              <a:rPr lang="en-US" sz="2800" dirty="0" err="1" smtClean="0"/>
              <a:t>ε</a:t>
            </a:r>
            <a:r>
              <a:rPr lang="en-US" sz="2800" dirty="0" smtClean="0"/>
              <a:t>- rational users</a:t>
            </a:r>
            <a:endParaRPr lang="en-US" sz="2800" i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8357" y="5907990"/>
            <a:ext cx="7351889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</a:t>
            </a:r>
            <a:r>
              <a:rPr lang="en-US" sz="2400" dirty="0" smtClean="0">
                <a:solidFill>
                  <a:srgbClr val="000000"/>
                </a:solidFill>
              </a:rPr>
              <a:t>pplications that require more than </a:t>
            </a:r>
            <a:r>
              <a:rPr lang="en-US" sz="2400" dirty="0" err="1" smtClean="0">
                <a:solidFill>
                  <a:srgbClr val="000000"/>
                </a:solidFill>
              </a:rPr>
              <a:t>εW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b</a:t>
            </a:r>
            <a:r>
              <a:rPr lang="en-US" sz="2400" baseline="-25000" dirty="0" smtClean="0">
                <a:solidFill>
                  <a:srgbClr val="000000"/>
                </a:solidFill>
              </a:rPr>
              <a:t>  </a:t>
            </a:r>
            <a:r>
              <a:rPr lang="en-US" sz="2400" dirty="0" smtClean="0">
                <a:solidFill>
                  <a:srgbClr val="000000"/>
                </a:solidFill>
              </a:rPr>
              <a:t>work?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76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359306"/>
            <a:ext cx="8229600" cy="76958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Run more applications on </a:t>
            </a:r>
            <a:r>
              <a:rPr lang="en-US" sz="3200" dirty="0" err="1" smtClean="0"/>
              <a:t>ε</a:t>
            </a:r>
            <a:r>
              <a:rPr lang="en-US" sz="3200" dirty="0" smtClean="0"/>
              <a:t>-consensus computer:</a:t>
            </a:r>
            <a:r>
              <a:rPr lang="en-US" sz="3200" dirty="0"/>
              <a:t> </a:t>
            </a:r>
            <a:r>
              <a:rPr lang="en-US" sz="3200" dirty="0" smtClean="0"/>
              <a:t>Correct computation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Split verification work </a:t>
            </a:r>
            <a:r>
              <a:rPr lang="en-US" sz="2800" dirty="0" smtClean="0"/>
              <a:t>into multiple TXs across multiple blocks</a:t>
            </a:r>
            <a:endParaRPr lang="en-US" sz="2800" dirty="0" smtClean="0"/>
          </a:p>
          <a:p>
            <a:pPr lvl="1">
              <a:buClr>
                <a:srgbClr val="008000"/>
              </a:buClr>
              <a:buFont typeface="Wingdings" charset="2"/>
              <a:buChar char="ü"/>
            </a:pPr>
            <a:r>
              <a:rPr lang="en-US" sz="2400" dirty="0" smtClean="0"/>
              <a:t>Each TX is correctly run by </a:t>
            </a:r>
            <a:r>
              <a:rPr lang="en-US" sz="2400" dirty="0" err="1" smtClean="0"/>
              <a:t>aε</a:t>
            </a:r>
            <a:r>
              <a:rPr lang="en-US" sz="2400" dirty="0" smtClean="0"/>
              <a:t>- Consensus computer</a:t>
            </a:r>
          </a:p>
          <a:p>
            <a:pPr lvl="1">
              <a:buClr>
                <a:srgbClr val="008000"/>
              </a:buClr>
              <a:buFont typeface="Wingdings" charset="2"/>
              <a:buChar char="ü"/>
            </a:pPr>
            <a:r>
              <a:rPr lang="en-US" sz="2400" dirty="0" smtClean="0"/>
              <a:t>Advantage of rational miners is bounded</a:t>
            </a:r>
          </a:p>
          <a:p>
            <a:pPr lvl="1">
              <a:buClr>
                <a:srgbClr val="008000"/>
              </a:buClr>
              <a:buFont typeface="Wingdings" charset="2"/>
              <a:buChar char="ü"/>
            </a:pPr>
            <a:r>
              <a:rPr lang="en-US" sz="2400" dirty="0" smtClean="0">
                <a:sym typeface="Wingdings"/>
              </a:rPr>
              <a:t>Correctness guaranteed</a:t>
            </a:r>
            <a:endParaRPr lang="en-US" sz="2400" dirty="0" smtClean="0"/>
          </a:p>
          <a:p>
            <a:pPr lvl="1">
              <a:buClr>
                <a:srgbClr val="FF0000"/>
              </a:buClr>
              <a:buFont typeface="Lucida Grande"/>
              <a:buChar char="x"/>
            </a:pPr>
            <a:r>
              <a:rPr lang="en-US" sz="2400" dirty="0" smtClean="0"/>
              <a:t>Latency is high </a:t>
            </a:r>
            <a:endParaRPr lang="en-US" sz="2400" dirty="0">
              <a:sym typeface="Wingdings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6666" y="4244435"/>
            <a:ext cx="671688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matrix_size</a:t>
            </a:r>
            <a:endParaRPr lang="en-US" dirty="0" smtClean="0"/>
          </a:p>
          <a:p>
            <a:r>
              <a:rPr lang="en-US" dirty="0" smtClean="0"/>
              <a:t>A = N*N input matrix</a:t>
            </a:r>
          </a:p>
          <a:p>
            <a:r>
              <a:rPr lang="en-US" dirty="0" smtClean="0"/>
              <a:t>B = N*N input matrix</a:t>
            </a:r>
          </a:p>
          <a:p>
            <a:r>
              <a:rPr lang="en-US" b="1" dirty="0"/>
              <a:t>i</a:t>
            </a:r>
            <a:r>
              <a:rPr lang="en-US" b="1" dirty="0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msg.data</a:t>
            </a:r>
            <a:r>
              <a:rPr lang="en-US" dirty="0" smtClean="0"/>
              <a:t>[0] = 1:</a:t>
            </a:r>
          </a:p>
          <a:p>
            <a:r>
              <a:rPr lang="en-US" dirty="0" smtClean="0"/>
              <a:t>    C = </a:t>
            </a:r>
            <a:r>
              <a:rPr lang="en-US" dirty="0" err="1" smtClean="0"/>
              <a:t>get_matrix</a:t>
            </a:r>
            <a:r>
              <a:rPr lang="en-US" dirty="0" smtClean="0"/>
              <a:t>(</a:t>
            </a:r>
            <a:r>
              <a:rPr lang="en-US" dirty="0" err="1" smtClean="0"/>
              <a:t>msg.data</a:t>
            </a:r>
            <a:r>
              <a:rPr lang="en-US" dirty="0" smtClean="0"/>
              <a:t>[1])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msg.data</a:t>
            </a:r>
            <a:r>
              <a:rPr lang="en-US" dirty="0" smtClean="0"/>
              <a:t>[0] &gt; 1: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, j = </a:t>
            </a:r>
            <a:r>
              <a:rPr lang="en-US" dirty="0" err="1" smtClean="0"/>
              <a:t>get_index</a:t>
            </a:r>
            <a:r>
              <a:rPr lang="en-US" dirty="0" smtClean="0"/>
              <a:t>(</a:t>
            </a:r>
            <a:r>
              <a:rPr lang="en-US" dirty="0" err="1" smtClean="0"/>
              <a:t>msg.data</a:t>
            </a:r>
            <a:r>
              <a:rPr lang="en-US" dirty="0" smtClean="0"/>
              <a:t>[0])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b="1" dirty="0" err="1" smtClean="0"/>
              <a:t>check_if</a:t>
            </a:r>
            <a:r>
              <a:rPr lang="en-US" dirty="0"/>
              <a:t> </a:t>
            </a:r>
            <a:r>
              <a:rPr lang="en-US" dirty="0" smtClean="0"/>
              <a:t>(C[</a:t>
            </a:r>
            <a:r>
              <a:rPr lang="en-US" dirty="0" err="1" smtClean="0"/>
              <a:t>i</a:t>
            </a:r>
            <a:r>
              <a:rPr lang="en-US" dirty="0" smtClean="0"/>
              <a:t>][j] == A[</a:t>
            </a:r>
            <a:r>
              <a:rPr lang="en-US" dirty="0" err="1" smtClean="0"/>
              <a:t>i</a:t>
            </a:r>
            <a:r>
              <a:rPr lang="en-US" dirty="0" smtClean="0"/>
              <a:t>][] * B[][j]) 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//require to run O(N)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662311" y="5079997"/>
            <a:ext cx="1744133" cy="747890"/>
          </a:xfrm>
          <a:prstGeom prst="wedgeRectCallout">
            <a:avLst>
              <a:gd name="adj1" fmla="val -84780"/>
              <a:gd name="adj2" fmla="val 76602"/>
            </a:avLst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Each TX checks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one element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1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22" y="599195"/>
            <a:ext cx="8664222" cy="769583"/>
          </a:xfrm>
        </p:spPr>
        <p:txBody>
          <a:bodyPr>
            <a:noAutofit/>
          </a:bodyPr>
          <a:lstStyle/>
          <a:p>
            <a:r>
              <a:rPr lang="en-US" sz="3200" dirty="0"/>
              <a:t>Run more applications on </a:t>
            </a:r>
            <a:r>
              <a:rPr lang="en-US" sz="3200" dirty="0" err="1"/>
              <a:t>ε</a:t>
            </a:r>
            <a:r>
              <a:rPr lang="en-US" sz="3200" dirty="0"/>
              <a:t>-consensus </a:t>
            </a:r>
            <a:r>
              <a:rPr lang="en-US" sz="3200" dirty="0" smtClean="0"/>
              <a:t>computer: Approximate computation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9889"/>
            <a:ext cx="8229600" cy="49831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Probabilistic checking</a:t>
            </a:r>
          </a:p>
          <a:p>
            <a:pPr lvl="1">
              <a:buClr>
                <a:srgbClr val="008000"/>
              </a:buClr>
              <a:buFont typeface="Wingdings" charset="2"/>
              <a:buChar char="ü"/>
            </a:pPr>
            <a:r>
              <a:rPr lang="en-US" sz="2400" dirty="0" smtClean="0">
                <a:sym typeface="Wingdings"/>
              </a:rPr>
              <a:t>Reduce TXs and latency</a:t>
            </a:r>
          </a:p>
          <a:p>
            <a:pPr lvl="1">
              <a:buClr>
                <a:srgbClr val="FF0000"/>
              </a:buClr>
              <a:buFont typeface="Lucida Grande"/>
              <a:buChar char="x"/>
            </a:pPr>
            <a:r>
              <a:rPr lang="en-US" sz="2400" dirty="0" smtClean="0">
                <a:sym typeface="Wingdings"/>
              </a:rPr>
              <a:t>guarantee probabilistic correctness</a:t>
            </a:r>
          </a:p>
          <a:p>
            <a:r>
              <a:rPr lang="en-US" sz="2800" dirty="0" smtClean="0"/>
              <a:t>Goal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nsure y differs from f(x) by at most </a:t>
            </a:r>
            <a:r>
              <a:rPr lang="en-US" sz="2400" dirty="0" err="1" smtClean="0"/>
              <a:t>δ</a:t>
            </a:r>
            <a:r>
              <a:rPr lang="en-US" sz="2400" dirty="0" smtClean="0"/>
              <a:t> elements with at least probability </a:t>
            </a:r>
            <a:r>
              <a:rPr lang="en-US" sz="2400" dirty="0"/>
              <a:t>o</a:t>
            </a:r>
            <a:r>
              <a:rPr lang="en-US" sz="2400" dirty="0" smtClean="0"/>
              <a:t>f, say, 99%</a:t>
            </a:r>
          </a:p>
          <a:p>
            <a:r>
              <a:rPr lang="en-US" sz="2800" dirty="0">
                <a:sym typeface="Wingdings"/>
              </a:rPr>
              <a:t>Intuition</a:t>
            </a:r>
          </a:p>
          <a:p>
            <a:pPr lvl="1"/>
            <a:r>
              <a:rPr lang="en-US" sz="2400" dirty="0"/>
              <a:t>If </a:t>
            </a:r>
            <a:r>
              <a:rPr lang="en-US" sz="2400" dirty="0" smtClean="0"/>
              <a:t>a solution </a:t>
            </a:r>
            <a:r>
              <a:rPr lang="en-US" sz="2400" dirty="0"/>
              <a:t>is </a:t>
            </a:r>
            <a:r>
              <a:rPr lang="en-US" sz="2400" dirty="0" smtClean="0"/>
              <a:t>incorrect, a random check will detect with some probability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8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Approximate computation in </a:t>
            </a:r>
            <a:r>
              <a:rPr lang="en-US" sz="3200" dirty="0" err="1" smtClean="0"/>
              <a:t>Ethereum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to randomly sample?</a:t>
            </a:r>
          </a:p>
          <a:p>
            <a:pPr lvl="1"/>
            <a:r>
              <a:rPr lang="en-US" sz="2400" dirty="0" smtClean="0"/>
              <a:t>Use next block hash as a random seed</a:t>
            </a:r>
          </a:p>
          <a:p>
            <a:pPr lvl="2"/>
            <a:r>
              <a:rPr lang="en-US" sz="2000" dirty="0" smtClean="0"/>
              <a:t>Hard to control</a:t>
            </a:r>
          </a:p>
          <a:p>
            <a:pPr lvl="2"/>
            <a:r>
              <a:rPr lang="en-US" sz="2000" dirty="0" smtClean="0"/>
              <a:t>High guarantee of randomness and fairness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6666" y="2784710"/>
            <a:ext cx="6716889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matrix_size</a:t>
            </a:r>
            <a:endParaRPr lang="en-US" dirty="0" smtClean="0"/>
          </a:p>
          <a:p>
            <a:r>
              <a:rPr lang="en-US" dirty="0" smtClean="0"/>
              <a:t>A = N*N input matrix</a:t>
            </a:r>
          </a:p>
          <a:p>
            <a:r>
              <a:rPr lang="en-US" dirty="0" smtClean="0"/>
              <a:t>B = N*N input matrix</a:t>
            </a:r>
          </a:p>
          <a:p>
            <a:r>
              <a:rPr lang="en-US" dirty="0"/>
              <a:t>c</a:t>
            </a:r>
            <a:r>
              <a:rPr lang="en-US" dirty="0" smtClean="0"/>
              <a:t>ounter = 0</a:t>
            </a:r>
          </a:p>
          <a:p>
            <a:r>
              <a:rPr lang="en-US" b="1" dirty="0"/>
              <a:t>i</a:t>
            </a:r>
            <a:r>
              <a:rPr lang="en-US" b="1" dirty="0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msg.data</a:t>
            </a:r>
            <a:r>
              <a:rPr lang="en-US" dirty="0" smtClean="0"/>
              <a:t>[0] = 1:</a:t>
            </a:r>
          </a:p>
          <a:p>
            <a:r>
              <a:rPr lang="en-US" dirty="0" smtClean="0"/>
              <a:t>    C = </a:t>
            </a:r>
            <a:r>
              <a:rPr lang="en-US" dirty="0" err="1" smtClean="0"/>
              <a:t>get_matrix</a:t>
            </a:r>
            <a:r>
              <a:rPr lang="en-US" dirty="0" smtClean="0"/>
              <a:t>(</a:t>
            </a:r>
            <a:r>
              <a:rPr lang="en-US" dirty="0" err="1" smtClean="0"/>
              <a:t>msg.data</a:t>
            </a:r>
            <a:r>
              <a:rPr lang="en-US" dirty="0" smtClean="0"/>
              <a:t>[1])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msg.data</a:t>
            </a:r>
            <a:r>
              <a:rPr lang="en-US" dirty="0" smtClean="0"/>
              <a:t>[0] &gt; 1: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blkHash</a:t>
            </a:r>
            <a:r>
              <a:rPr lang="en-US" dirty="0" smtClean="0"/>
              <a:t>= </a:t>
            </a:r>
            <a:r>
              <a:rPr lang="en-US" dirty="0" err="1" smtClean="0"/>
              <a:t>get_current_block_hash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, j = </a:t>
            </a:r>
            <a:r>
              <a:rPr lang="en-US" dirty="0" err="1" smtClean="0"/>
              <a:t>get_index</a:t>
            </a:r>
            <a:r>
              <a:rPr lang="en-US" dirty="0"/>
              <a:t>(</a:t>
            </a:r>
            <a:r>
              <a:rPr lang="en-US" dirty="0" err="1"/>
              <a:t>blkHash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b="1" dirty="0" smtClean="0"/>
              <a:t>   if</a:t>
            </a:r>
            <a:r>
              <a:rPr lang="en-US" dirty="0" smtClean="0"/>
              <a:t> (C[</a:t>
            </a:r>
            <a:r>
              <a:rPr lang="en-US" dirty="0" err="1" smtClean="0"/>
              <a:t>i</a:t>
            </a:r>
            <a:r>
              <a:rPr lang="en-US" dirty="0" smtClean="0"/>
              <a:t>][j] == A[</a:t>
            </a:r>
            <a:r>
              <a:rPr lang="en-US" dirty="0" err="1" smtClean="0"/>
              <a:t>i</a:t>
            </a:r>
            <a:r>
              <a:rPr lang="en-US" dirty="0" smtClean="0"/>
              <a:t>][] * B[][j])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if ++counter &gt; THRESHOLD: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return OK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Else return WRONG-SOLUTION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634088" y="3749916"/>
            <a:ext cx="2026355" cy="779751"/>
          </a:xfrm>
          <a:prstGeom prst="wedgeRectCallout">
            <a:avLst>
              <a:gd name="adj1" fmla="val -70389"/>
              <a:gd name="adj2" fmla="val 85265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Sample element to check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097257" y="4807484"/>
            <a:ext cx="2090934" cy="974784"/>
          </a:xfrm>
          <a:prstGeom prst="wedgeRectCallout">
            <a:avLst>
              <a:gd name="adj1" fmla="val -77984"/>
              <a:gd name="adj2" fmla="val 47150"/>
            </a:avLst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Accept solution if check enough samples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33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Other case studies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consensus computation</a:t>
            </a:r>
          </a:p>
          <a:p>
            <a:pPr lvl="1"/>
            <a:r>
              <a:rPr lang="en-US" dirty="0" smtClean="0"/>
              <a:t>GCD computation of large numbers</a:t>
            </a:r>
          </a:p>
          <a:p>
            <a:pPr lvl="1"/>
            <a:r>
              <a:rPr lang="en-US" dirty="0" smtClean="0"/>
              <a:t>Dot product</a:t>
            </a:r>
          </a:p>
          <a:p>
            <a:r>
              <a:rPr lang="en-US" dirty="0" smtClean="0"/>
              <a:t>Approximate consensus </a:t>
            </a:r>
            <a:r>
              <a:rPr lang="en-US" dirty="0"/>
              <a:t>computation</a:t>
            </a:r>
            <a:endParaRPr lang="en-US" dirty="0" smtClean="0"/>
          </a:p>
          <a:p>
            <a:pPr lvl="1"/>
            <a:r>
              <a:rPr lang="en-US" dirty="0" smtClean="0"/>
              <a:t>Matrix multiplication</a:t>
            </a:r>
          </a:p>
          <a:p>
            <a:pPr lvl="1"/>
            <a:r>
              <a:rPr lang="en-US" dirty="0" smtClean="0"/>
              <a:t>Sorting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-coloring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Computation done by consensus computer is not guaranteed!</a:t>
            </a:r>
          </a:p>
          <a:p>
            <a:pPr lvl="1"/>
            <a:r>
              <a:rPr lang="en-US" sz="2600" dirty="0" smtClean="0"/>
              <a:t>Verifier’s dilemma</a:t>
            </a:r>
          </a:p>
          <a:p>
            <a:pPr marL="342900" lvl="1" indent="-342900">
              <a:buFont typeface="Wingdings" charset="2"/>
              <a:buChar char="Ø"/>
            </a:pPr>
            <a:r>
              <a:rPr lang="en-US" dirty="0"/>
              <a:t>Determine </a:t>
            </a:r>
            <a:r>
              <a:rPr lang="en-US" dirty="0" smtClean="0"/>
              <a:t>classes </a:t>
            </a:r>
            <a:r>
              <a:rPr lang="en-US" dirty="0"/>
              <a:t>of computations can be executed </a:t>
            </a:r>
            <a:r>
              <a:rPr lang="en-US" dirty="0" smtClean="0"/>
              <a:t>correctly</a:t>
            </a:r>
            <a:endParaRPr lang="en-US" sz="3200" dirty="0" smtClean="0"/>
          </a:p>
          <a:p>
            <a:pPr lvl="1"/>
            <a:r>
              <a:rPr lang="en-US" sz="2400" dirty="0" smtClean="0"/>
              <a:t>Formalize </a:t>
            </a:r>
            <a:r>
              <a:rPr lang="en-US" sz="2400" dirty="0"/>
              <a:t>the </a:t>
            </a:r>
            <a:r>
              <a:rPr lang="en-US" sz="2400" dirty="0" smtClean="0"/>
              <a:t>consensus computer </a:t>
            </a:r>
            <a:r>
              <a:rPr lang="en-US" sz="2400" dirty="0"/>
              <a:t>protocol</a:t>
            </a:r>
          </a:p>
          <a:p>
            <a:pPr lvl="1"/>
            <a:r>
              <a:rPr lang="en-US" sz="2400" dirty="0"/>
              <a:t>Understand the incentive structure</a:t>
            </a:r>
          </a:p>
          <a:p>
            <a:r>
              <a:rPr lang="en-US" sz="2800" dirty="0" smtClean="0"/>
              <a:t>Techniques </a:t>
            </a:r>
            <a:r>
              <a:rPr lang="en-US" sz="2800" dirty="0"/>
              <a:t>to </a:t>
            </a:r>
            <a:r>
              <a:rPr lang="en-US" sz="2800" dirty="0" smtClean="0"/>
              <a:t>deploy large applications</a:t>
            </a:r>
          </a:p>
          <a:p>
            <a:pPr lvl="1"/>
            <a:r>
              <a:rPr lang="en-US" sz="2400" dirty="0" smtClean="0"/>
              <a:t>Tradeoff between correctness &amp;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Q&amp;A</a:t>
            </a:r>
          </a:p>
          <a:p>
            <a:pPr marL="0" indent="0" algn="ctr">
              <a:buNone/>
            </a:pP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loiluu@comp.nus.edu.sg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4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Incentive incompatible in </a:t>
            </a:r>
            <a:r>
              <a:rPr lang="en-US" dirty="0" err="1" smtClean="0"/>
              <a:t>Bitcoin</a:t>
            </a:r>
            <a:r>
              <a:rPr lang="en-US" dirty="0" smtClean="0"/>
              <a:t> Mining</a:t>
            </a:r>
          </a:p>
          <a:p>
            <a:pPr lvl="1"/>
            <a:r>
              <a:rPr lang="en-US" dirty="0" smtClean="0"/>
              <a:t>[LSPSB 15</a:t>
            </a:r>
            <a:r>
              <a:rPr lang="en-US" dirty="0"/>
              <a:t>] On Power Splitting Games in Distributed Computation: The Case of </a:t>
            </a:r>
            <a:r>
              <a:rPr lang="en-US" dirty="0" err="1"/>
              <a:t>Bitcoin</a:t>
            </a:r>
            <a:r>
              <a:rPr lang="en-US" dirty="0"/>
              <a:t> Pooled Mining </a:t>
            </a:r>
            <a:endParaRPr lang="en-US" dirty="0" smtClean="0"/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Eyal</a:t>
            </a:r>
            <a:r>
              <a:rPr lang="en-US" dirty="0" smtClean="0"/>
              <a:t> 15] The miner’s dilemma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Bitcoin</a:t>
            </a:r>
            <a:r>
              <a:rPr lang="en-US" dirty="0" smtClean="0"/>
              <a:t> attacks</a:t>
            </a:r>
          </a:p>
          <a:p>
            <a:pPr lvl="1"/>
            <a:r>
              <a:rPr lang="en-US" dirty="0" smtClean="0"/>
              <a:t>[Rosen 11</a:t>
            </a:r>
            <a:r>
              <a:rPr lang="en-US" dirty="0"/>
              <a:t>] Analysis of </a:t>
            </a:r>
            <a:r>
              <a:rPr lang="en-US" dirty="0" err="1"/>
              <a:t>Bitcoin</a:t>
            </a:r>
            <a:r>
              <a:rPr lang="en-US" dirty="0"/>
              <a:t> Pooled Mining Reward </a:t>
            </a:r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Pool hopping, Lie in wait attack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EyalSi</a:t>
            </a:r>
            <a:r>
              <a:rPr lang="en-US" dirty="0" smtClean="0"/>
              <a:t> 13] Majority is not enough: </a:t>
            </a:r>
            <a:r>
              <a:rPr lang="en-US" dirty="0" err="1" smtClean="0"/>
              <a:t>Bitcoin</a:t>
            </a:r>
            <a:r>
              <a:rPr lang="en-US" dirty="0" smtClean="0"/>
              <a:t> mining is vulnerable</a:t>
            </a:r>
          </a:p>
          <a:p>
            <a:pPr lvl="2"/>
            <a:r>
              <a:rPr lang="en-US" dirty="0" smtClean="0"/>
              <a:t>Selfish mining attack</a:t>
            </a:r>
          </a:p>
          <a:p>
            <a:pPr lvl="1"/>
            <a:r>
              <a:rPr lang="en-US" dirty="0" smtClean="0"/>
              <a:t>[HKZG 15] </a:t>
            </a:r>
            <a:r>
              <a:rPr lang="en-US" dirty="0"/>
              <a:t>Eclipse Attacks on </a:t>
            </a:r>
            <a:r>
              <a:rPr lang="en-US" dirty="0" err="1"/>
              <a:t>Bitcoin’s</a:t>
            </a:r>
            <a:r>
              <a:rPr lang="en-US" dirty="0"/>
              <a:t> Peer-to-Peer Network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3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Cryptocurrencies as consensus computers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721578" cy="4983165"/>
          </a:xfrm>
        </p:spPr>
        <p:txBody>
          <a:bodyPr>
            <a:normAutofit/>
          </a:bodyPr>
          <a:lstStyle/>
          <a:p>
            <a:r>
              <a:rPr lang="en-US" sz="2600" dirty="0" err="1" smtClean="0"/>
              <a:t>Bitcoin</a:t>
            </a:r>
            <a:endParaRPr lang="en-US" sz="2800" dirty="0" smtClean="0"/>
          </a:p>
          <a:p>
            <a:pPr lvl="1"/>
            <a:r>
              <a:rPr lang="en-US" sz="2400" dirty="0"/>
              <a:t>f</a:t>
            </a:r>
            <a:r>
              <a:rPr lang="en-US" sz="2400" dirty="0" smtClean="0"/>
              <a:t>: verify transactions</a:t>
            </a:r>
          </a:p>
          <a:p>
            <a:r>
              <a:rPr lang="en-US" sz="2600" dirty="0" smtClean="0"/>
              <a:t>Anyone </a:t>
            </a:r>
            <a:r>
              <a:rPr lang="en-US" sz="2600" dirty="0"/>
              <a:t>can produce </a:t>
            </a:r>
            <a:r>
              <a:rPr lang="en-US" sz="2600" dirty="0" smtClean="0"/>
              <a:t>f via </a:t>
            </a:r>
            <a:r>
              <a:rPr lang="en-US" sz="2600" dirty="0"/>
              <a:t>transaction </a:t>
            </a:r>
            <a:r>
              <a:rPr lang="en-US" sz="2600" dirty="0" smtClean="0"/>
              <a:t>script</a:t>
            </a:r>
          </a:p>
          <a:p>
            <a:pPr lvl="1"/>
            <a:r>
              <a:rPr lang="en-US" sz="2200" dirty="0"/>
              <a:t>D</a:t>
            </a:r>
            <a:r>
              <a:rPr lang="en-US" sz="2200" dirty="0" smtClean="0"/>
              <a:t>etermines applications of cryptocurrencies</a:t>
            </a:r>
          </a:p>
          <a:p>
            <a:endParaRPr lang="en-US" dirty="0"/>
          </a:p>
          <a:p>
            <a:endParaRPr lang="en-US" sz="2600" dirty="0" smtClean="0"/>
          </a:p>
          <a:p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36443" y="1381841"/>
            <a:ext cx="3965222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Input</a:t>
            </a:r>
            <a:r>
              <a:rPr lang="en-US" sz="1600" dirty="0"/>
              <a:t>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b="1" dirty="0" err="1" smtClean="0"/>
              <a:t>PreviousTX</a:t>
            </a:r>
            <a:r>
              <a:rPr lang="en-US" sz="1600" dirty="0"/>
              <a:t>: ID of previous </a:t>
            </a:r>
            <a:r>
              <a:rPr lang="en-US" sz="1600" dirty="0" smtClean="0"/>
              <a:t>IX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b="1" dirty="0" smtClean="0"/>
              <a:t>Index</a:t>
            </a:r>
            <a:r>
              <a:rPr lang="en-US" sz="1600" dirty="0"/>
              <a:t>: 0 </a:t>
            </a:r>
          </a:p>
          <a:p>
            <a:r>
              <a:rPr lang="en-US" sz="1600" dirty="0" smtClean="0"/>
              <a:t>   </a:t>
            </a:r>
            <a:r>
              <a:rPr lang="en-US" sz="1600" b="1" dirty="0" err="1" smtClean="0"/>
              <a:t>scriptSig</a:t>
            </a:r>
            <a:r>
              <a:rPr lang="en-US" sz="1600" dirty="0"/>
              <a:t>: Sign(</a:t>
            </a:r>
            <a:r>
              <a:rPr lang="en-US" sz="1600" dirty="0" err="1"/>
              <a:t>PubKey</a:t>
            </a:r>
            <a:r>
              <a:rPr lang="en-US" sz="1600" dirty="0"/>
              <a:t>), </a:t>
            </a:r>
            <a:r>
              <a:rPr lang="en-US" sz="1600" dirty="0" err="1"/>
              <a:t>PubKey</a:t>
            </a:r>
            <a:endParaRPr lang="en-US" sz="1600" dirty="0"/>
          </a:p>
          <a:p>
            <a:endParaRPr lang="en-US" sz="1600" dirty="0"/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sz="1600" dirty="0"/>
              <a:t>:</a:t>
            </a:r>
          </a:p>
          <a:p>
            <a:r>
              <a:rPr lang="en-US" sz="1600" dirty="0" smtClean="0"/>
              <a:t>   </a:t>
            </a:r>
            <a:r>
              <a:rPr lang="en-US" sz="1600" b="1" dirty="0" smtClean="0"/>
              <a:t>Value</a:t>
            </a:r>
            <a:r>
              <a:rPr lang="en-US" sz="1600" dirty="0"/>
              <a:t>: 5000000000</a:t>
            </a:r>
          </a:p>
          <a:p>
            <a:r>
              <a:rPr lang="en-US" sz="1600" dirty="0" smtClean="0"/>
              <a:t>   </a:t>
            </a:r>
            <a:r>
              <a:rPr lang="en-US" sz="1600" b="1" dirty="0" err="1" smtClean="0"/>
              <a:t>scriptPubKey</a:t>
            </a:r>
            <a:r>
              <a:rPr lang="en-US" sz="1600" dirty="0"/>
              <a:t>: </a:t>
            </a:r>
            <a:r>
              <a:rPr lang="en-US" sz="1600" i="1" dirty="0"/>
              <a:t>%take Signature and </a:t>
            </a:r>
            <a:r>
              <a:rPr lang="en-US" sz="1600" i="1" dirty="0" smtClean="0"/>
              <a:t>		</a:t>
            </a:r>
            <a:r>
              <a:rPr lang="en-US" sz="1600" i="1" dirty="0" err="1" smtClean="0"/>
              <a:t>PubKey</a:t>
            </a:r>
            <a:r>
              <a:rPr lang="en-US" sz="1600" i="1" dirty="0" smtClean="0"/>
              <a:t> </a:t>
            </a:r>
            <a:r>
              <a:rPr lang="en-US" sz="1600" i="1" dirty="0"/>
              <a:t>as </a:t>
            </a:r>
            <a:r>
              <a:rPr lang="en-US" sz="1600" i="1" dirty="0" err="1"/>
              <a:t>params</a:t>
            </a:r>
            <a:endParaRPr lang="en-US" sz="1600" i="1" dirty="0"/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checkif</a:t>
            </a:r>
            <a:r>
              <a:rPr lang="en-US" sz="1600" dirty="0" smtClean="0"/>
              <a:t> </a:t>
            </a:r>
            <a:r>
              <a:rPr lang="en-US" sz="1600" dirty="0"/>
              <a:t>Hash(</a:t>
            </a:r>
            <a:r>
              <a:rPr lang="en-US" sz="1600" dirty="0" err="1"/>
              <a:t>PubKey</a:t>
            </a:r>
            <a:r>
              <a:rPr lang="en-US" sz="1600" dirty="0"/>
              <a:t>) = Payee's ID,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checkif</a:t>
            </a:r>
            <a:r>
              <a:rPr lang="en-US" sz="1600" dirty="0" smtClean="0"/>
              <a:t> </a:t>
            </a:r>
            <a:r>
              <a:rPr lang="en-US" sz="1600" dirty="0"/>
              <a:t>Sign(</a:t>
            </a:r>
            <a:r>
              <a:rPr lang="en-US" sz="1600" dirty="0" err="1"/>
              <a:t>PubKey</a:t>
            </a:r>
            <a:r>
              <a:rPr lang="en-US" sz="1600" dirty="0"/>
              <a:t>) is valid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5349708" y="4307495"/>
            <a:ext cx="1930399" cy="852712"/>
          </a:xfrm>
          <a:prstGeom prst="wedgeRectCallout">
            <a:avLst>
              <a:gd name="adj1" fmla="val 75521"/>
              <a:gd name="adj2" fmla="val -5904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Specify the puzzle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4" descr="https://encrypted-tbn1.gstatic.com/images?q=tbn:ANd9GcRZbks_VBsZiJI93-Be_iMelAaJ68Jbn4koUVC0SmBgUZOmwFTyh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169" y="4507725"/>
            <a:ext cx="871636" cy="871636"/>
          </a:xfrm>
          <a:prstGeom prst="rect">
            <a:avLst/>
          </a:prstGeom>
          <a:noFill/>
        </p:spPr>
      </p:pic>
      <p:pic>
        <p:nvPicPr>
          <p:cNvPr id="8" name="Picture 7" descr="Screen Shot 2015-10-04 at 13.36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440" y="4391093"/>
            <a:ext cx="1244600" cy="11049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>
            <a:off x="1407805" y="4943543"/>
            <a:ext cx="25916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73868" y="4507725"/>
            <a:ext cx="8748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 BTC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9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Ethereum</a:t>
            </a:r>
            <a:r>
              <a:rPr lang="en-US" dirty="0" smtClean="0"/>
              <a:t> system overview</a:t>
            </a:r>
            <a:endParaRPr lang="en-US" dirty="0"/>
          </a:p>
        </p:txBody>
      </p:sp>
      <p:pic>
        <p:nvPicPr>
          <p:cNvPr id="4" name="Picture 3" descr="bitcoin-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51" y="1562100"/>
            <a:ext cx="8412649" cy="405412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73667" y="4106333"/>
            <a:ext cx="451555" cy="6773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16844" y="2794000"/>
            <a:ext cx="553156" cy="6208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4152" y="4486112"/>
            <a:ext cx="69951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TXs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9485" y="2794000"/>
            <a:ext cx="6571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TXs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57333" y="5616222"/>
            <a:ext cx="1481667" cy="592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Contract</a:t>
            </a:r>
            <a:endParaRPr lang="en-US" dirty="0"/>
          </a:p>
        </p:txBody>
      </p:sp>
      <p:sp>
        <p:nvSpPr>
          <p:cNvPr id="14" name="Left Bracket 13"/>
          <p:cNvSpPr/>
          <p:nvPr/>
        </p:nvSpPr>
        <p:spPr>
          <a:xfrm>
            <a:off x="5263444" y="2794000"/>
            <a:ext cx="493889" cy="35560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>
            <a:off x="7831667" y="2794000"/>
            <a:ext cx="409222" cy="35560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3" idx="1"/>
          </p:cNvCxnSpPr>
          <p:nvPr/>
        </p:nvCxnSpPr>
        <p:spPr>
          <a:xfrm>
            <a:off x="1961444" y="5390444"/>
            <a:ext cx="3795889" cy="522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33441" y="5793180"/>
            <a:ext cx="69951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TXs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06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verify a block in </a:t>
            </a:r>
            <a:r>
              <a:rPr lang="en-US" dirty="0" err="1" smtClean="0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07534"/>
            <a:ext cx="7896579" cy="3459821"/>
          </a:xfrm>
        </p:spPr>
        <p:txBody>
          <a:bodyPr>
            <a:noAutofit/>
          </a:bodyPr>
          <a:lstStyle/>
          <a:p>
            <a:r>
              <a:rPr lang="en-US" sz="2800" dirty="0" smtClean="0"/>
              <a:t>If block hash meets difficulty</a:t>
            </a:r>
          </a:p>
          <a:p>
            <a:pPr lvl="1"/>
            <a:r>
              <a:rPr lang="en-US" sz="2400" dirty="0" smtClean="0"/>
              <a:t>One SHA256 computation</a:t>
            </a:r>
          </a:p>
          <a:p>
            <a:r>
              <a:rPr lang="en-US" sz="2800" dirty="0" err="1" smtClean="0"/>
              <a:t>Merkle</a:t>
            </a:r>
            <a:r>
              <a:rPr lang="en-US" sz="2800" dirty="0" smtClean="0"/>
              <a:t> tree of N TXs is correctly constructed</a:t>
            </a:r>
          </a:p>
          <a:p>
            <a:pPr lvl="1"/>
            <a:r>
              <a:rPr lang="en-US" sz="2400" dirty="0" smtClean="0"/>
              <a:t>O(</a:t>
            </a:r>
            <a:r>
              <a:rPr lang="en-US" sz="2400" dirty="0"/>
              <a:t>N</a:t>
            </a:r>
            <a:r>
              <a:rPr lang="en-US" sz="2400" dirty="0" smtClean="0"/>
              <a:t>) SHA256 computations</a:t>
            </a:r>
          </a:p>
          <a:p>
            <a:r>
              <a:rPr lang="en-US" sz="2800" dirty="0" smtClean="0"/>
              <a:t>If </a:t>
            </a:r>
            <a:r>
              <a:rPr lang="en-US" sz="2800" b="1" i="1" dirty="0" smtClean="0"/>
              <a:t>all</a:t>
            </a:r>
            <a:r>
              <a:rPr lang="en-US" sz="2800" dirty="0" smtClean="0"/>
              <a:t>  TXs are </a:t>
            </a:r>
            <a:r>
              <a:rPr lang="en-US" sz="2800" dirty="0"/>
              <a:t>valid: Depends on </a:t>
            </a:r>
            <a:endParaRPr lang="en-US" sz="2800" dirty="0" smtClean="0"/>
          </a:p>
          <a:p>
            <a:pPr lvl="1"/>
            <a:r>
              <a:rPr lang="en-US" sz="2400" dirty="0"/>
              <a:t>N</a:t>
            </a:r>
            <a:r>
              <a:rPr lang="en-US" sz="2400" dirty="0" smtClean="0"/>
              <a:t>umber of TXs</a:t>
            </a:r>
          </a:p>
          <a:p>
            <a:pPr lvl="1"/>
            <a:r>
              <a:rPr lang="en-US" sz="2400" dirty="0" smtClean="0"/>
              <a:t>Logic in each TX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4311" y="4467355"/>
            <a:ext cx="818444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Currently in a </a:t>
            </a:r>
            <a:r>
              <a:rPr lang="en-US" sz="2400" dirty="0" err="1" smtClean="0"/>
              <a:t>Bitcoin</a:t>
            </a:r>
            <a:r>
              <a:rPr lang="en-US" sz="2400" dirty="0" smtClean="0"/>
              <a:t> block: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N=500-700 TXs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Verifying a normal TX requires 2 signatures, 2 SHA256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Verifying a </a:t>
            </a:r>
            <a:r>
              <a:rPr lang="en-US" sz="2400" dirty="0" err="1" smtClean="0"/>
              <a:t>Merkle</a:t>
            </a:r>
            <a:r>
              <a:rPr lang="en-US" sz="2400" dirty="0" smtClean="0"/>
              <a:t> tree is relatively cheap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6733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 </a:t>
            </a:r>
            <a:r>
              <a:rPr lang="en-US" dirty="0" err="1" smtClean="0"/>
              <a:t>Bitcoin’s</a:t>
            </a:r>
            <a:r>
              <a:rPr lang="en-US" dirty="0" smtClean="0"/>
              <a:t> </a:t>
            </a:r>
            <a:r>
              <a:rPr lang="en-US" dirty="0" err="1" smtClean="0"/>
              <a:t>verfiers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Intuition: </a:t>
            </a:r>
            <a:r>
              <a:rPr lang="en-US" dirty="0" err="1" smtClean="0"/>
              <a:t>Bitcoin</a:t>
            </a:r>
            <a:r>
              <a:rPr lang="en-US" dirty="0" smtClean="0"/>
              <a:t> limits the TX size, but not the number of </a:t>
            </a:r>
            <a:r>
              <a:rPr lang="en-US" dirty="0" err="1" smtClean="0"/>
              <a:t>opcodes</a:t>
            </a:r>
            <a:endParaRPr lang="en-US" dirty="0" smtClean="0"/>
          </a:p>
          <a:p>
            <a:pPr lvl="1"/>
            <a:r>
              <a:rPr lang="en-US" dirty="0" smtClean="0"/>
              <a:t>Expensive </a:t>
            </a:r>
            <a:r>
              <a:rPr lang="en-US" dirty="0" err="1" smtClean="0"/>
              <a:t>opcode</a:t>
            </a:r>
            <a:r>
              <a:rPr lang="en-US" dirty="0" smtClean="0"/>
              <a:t> ~ easy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2"/>
            <a:r>
              <a:rPr lang="en-US" dirty="0" smtClean="0"/>
              <a:t>SHA256, </a:t>
            </a:r>
            <a:r>
              <a:rPr lang="en-US" dirty="0" err="1" smtClean="0"/>
              <a:t>CheckSig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What if a TX requires 10000 signatures verification?</a:t>
            </a:r>
          </a:p>
          <a:p>
            <a:r>
              <a:rPr lang="en-US" dirty="0" smtClean="0"/>
              <a:t>The attack: </a:t>
            </a:r>
            <a:r>
              <a:rPr lang="en-US" dirty="0">
                <a:hlinkClick r:id="rId3"/>
              </a:rPr>
              <a:t>CVE-2013-</a:t>
            </a:r>
            <a:r>
              <a:rPr lang="en-US" dirty="0" smtClean="0">
                <a:hlinkClick r:id="rId3"/>
              </a:rPr>
              <a:t>2292</a:t>
            </a:r>
            <a:endParaRPr lang="en-US" dirty="0" smtClean="0"/>
          </a:p>
          <a:p>
            <a:pPr lvl="1"/>
            <a:r>
              <a:rPr lang="en-US" dirty="0" smtClean="0"/>
              <a:t>Attacker includes multiple </a:t>
            </a:r>
            <a:r>
              <a:rPr lang="en-US" dirty="0" err="1" smtClean="0"/>
              <a:t>OP_Checksig</a:t>
            </a:r>
            <a:r>
              <a:rPr lang="en-US" dirty="0" smtClean="0"/>
              <a:t> in a block-size TX</a:t>
            </a:r>
          </a:p>
          <a:p>
            <a:pPr lvl="1"/>
            <a:r>
              <a:rPr lang="en-US" dirty="0" smtClean="0"/>
              <a:t>Miners have to hash 19.1 GB of data to verify</a:t>
            </a:r>
          </a:p>
          <a:p>
            <a:pPr lvl="2"/>
            <a:r>
              <a:rPr lang="en-US" dirty="0" smtClean="0"/>
              <a:t>Take relatively 190 seconds CPU-time</a:t>
            </a:r>
          </a:p>
          <a:p>
            <a:pPr lvl="2"/>
            <a:r>
              <a:rPr lang="en-US" dirty="0" smtClean="0"/>
              <a:t>Expected time to find a </a:t>
            </a:r>
            <a:r>
              <a:rPr lang="en-US" dirty="0"/>
              <a:t>b</a:t>
            </a:r>
            <a:r>
              <a:rPr lang="en-US" dirty="0" smtClean="0"/>
              <a:t>lock is only 10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1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CBC in existing cryptocurrencies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</a:t>
            </a:r>
            <a:r>
              <a:rPr lang="en-US" sz="2800" dirty="0" err="1"/>
              <a:t>Bitcoin</a:t>
            </a:r>
            <a:endParaRPr lang="en-US" sz="2800" dirty="0"/>
          </a:p>
          <a:p>
            <a:pPr lvl="1"/>
            <a:r>
              <a:rPr lang="en-US" sz="2400" dirty="0" smtClean="0"/>
              <a:t>G: sender of a TX</a:t>
            </a:r>
          </a:p>
          <a:p>
            <a:pPr lvl="2"/>
            <a:r>
              <a:rPr lang="en-US" sz="2000" dirty="0"/>
              <a:t>f</a:t>
            </a:r>
            <a:r>
              <a:rPr lang="en-US" sz="2000" dirty="0" smtClean="0"/>
              <a:t>: decides </a:t>
            </a:r>
            <a:r>
              <a:rPr lang="en-US" sz="2000" dirty="0"/>
              <a:t>what </a:t>
            </a:r>
            <a:r>
              <a:rPr lang="en-US" sz="2000" dirty="0" smtClean="0"/>
              <a:t>a receiver </a:t>
            </a:r>
            <a:r>
              <a:rPr lang="en-US" sz="2000" dirty="0"/>
              <a:t>has to </a:t>
            </a:r>
            <a:r>
              <a:rPr lang="en-US" sz="2000" dirty="0" smtClean="0"/>
              <a:t>do</a:t>
            </a:r>
            <a:endParaRPr lang="en-US" sz="2000" dirty="0"/>
          </a:p>
          <a:p>
            <a:pPr lvl="1"/>
            <a:r>
              <a:rPr lang="en-US" sz="2400" dirty="0"/>
              <a:t>P: </a:t>
            </a:r>
            <a:r>
              <a:rPr lang="en-US" sz="2400" dirty="0" smtClean="0"/>
              <a:t>receiver of a TX</a:t>
            </a:r>
          </a:p>
          <a:p>
            <a:pPr lvl="2"/>
            <a:r>
              <a:rPr lang="en-US" sz="2000" dirty="0" smtClean="0"/>
              <a:t>proves </a:t>
            </a:r>
            <a:r>
              <a:rPr lang="en-US" sz="2000" dirty="0"/>
              <a:t>the ownership of the address</a:t>
            </a:r>
          </a:p>
          <a:p>
            <a:pPr lvl="1"/>
            <a:r>
              <a:rPr lang="en-US" sz="2400" dirty="0"/>
              <a:t>V: </a:t>
            </a:r>
            <a:r>
              <a:rPr lang="en-US" sz="2400" dirty="0" smtClean="0"/>
              <a:t>miners</a:t>
            </a:r>
          </a:p>
          <a:p>
            <a:pPr lvl="2"/>
            <a:r>
              <a:rPr lang="en-US" sz="2000" dirty="0" smtClean="0"/>
              <a:t>verify </a:t>
            </a:r>
            <a:r>
              <a:rPr lang="en-US" sz="2000" dirty="0"/>
              <a:t>if receiver’s signature is </a:t>
            </a:r>
            <a:r>
              <a:rPr lang="en-US" sz="2000" dirty="0" smtClean="0"/>
              <a:t>valid</a:t>
            </a:r>
          </a:p>
          <a:p>
            <a:pPr lvl="2"/>
            <a:r>
              <a:rPr lang="en-US" sz="2000" dirty="0" err="1" smtClean="0"/>
              <a:t>W</a:t>
            </a:r>
            <a:r>
              <a:rPr lang="en-US" sz="2000" baseline="-25000" dirty="0" err="1" smtClean="0"/>
              <a:t>blk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: solve </a:t>
            </a:r>
            <a:r>
              <a:rPr lang="en-US" sz="2000" dirty="0" err="1" smtClean="0"/>
              <a:t>PoW</a:t>
            </a:r>
            <a:endParaRPr lang="en-US" sz="2000" dirty="0"/>
          </a:p>
          <a:p>
            <a:r>
              <a:rPr lang="en-US" sz="2600" dirty="0" smtClean="0"/>
              <a:t>In </a:t>
            </a:r>
            <a:r>
              <a:rPr lang="en-US" sz="2600" dirty="0" err="1" smtClean="0"/>
              <a:t>Ethereum</a:t>
            </a:r>
            <a:endParaRPr lang="en-US" sz="2600" dirty="0" smtClean="0"/>
          </a:p>
          <a:p>
            <a:pPr lvl="1"/>
            <a:r>
              <a:rPr lang="en-US" sz="2200" dirty="0" smtClean="0"/>
              <a:t>G can define more expressive problem </a:t>
            </a:r>
            <a:r>
              <a:rPr lang="en-US" sz="2200" i="1" dirty="0" smtClean="0"/>
              <a:t>f()</a:t>
            </a:r>
          </a:p>
          <a:p>
            <a:pPr lvl="1"/>
            <a:r>
              <a:rPr lang="en-US" sz="2200" dirty="0" smtClean="0"/>
              <a:t>V may have to do more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23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CBC in existing cryptocurrencies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2462" y="2175103"/>
            <a:ext cx="1351853" cy="1569342"/>
            <a:chOff x="870192" y="2719944"/>
            <a:chExt cx="1351853" cy="1569342"/>
          </a:xfrm>
        </p:grpSpPr>
        <p:pic>
          <p:nvPicPr>
            <p:cNvPr id="6" name="Picture 4" descr="https://encrypted-tbn1.gstatic.com/images?q=tbn:ANd9GcRZbks_VBsZiJI93-Be_iMelAaJ68Jbn4koUVC0SmBgUZOmwFTyh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360" y="2719944"/>
              <a:ext cx="871636" cy="87163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870192" y="3581400"/>
              <a:ext cx="13518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Problem</a:t>
              </a:r>
            </a:p>
            <a:p>
              <a:pPr algn="ctr"/>
              <a:r>
                <a:rPr lang="en-US" sz="2000" b="1" dirty="0" smtClean="0"/>
                <a:t>Giver (G)</a:t>
              </a:r>
              <a:endParaRPr lang="en-US" sz="20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3461" y="1998371"/>
            <a:ext cx="1244600" cy="1775586"/>
            <a:chOff x="6720112" y="3857561"/>
            <a:chExt cx="1244600" cy="1775586"/>
          </a:xfrm>
        </p:grpSpPr>
        <p:sp>
          <p:nvSpPr>
            <p:cNvPr id="10" name="TextBox 9"/>
            <p:cNvSpPr txBox="1"/>
            <p:nvPr/>
          </p:nvSpPr>
          <p:spPr>
            <a:xfrm>
              <a:off x="6787672" y="4925261"/>
              <a:ext cx="10182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Prover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(P)</a:t>
              </a:r>
              <a:endParaRPr lang="en-US" sz="2000" b="1" dirty="0"/>
            </a:p>
          </p:txBody>
        </p:sp>
        <p:pic>
          <p:nvPicPr>
            <p:cNvPr id="12" name="Picture 11" descr="Screen Shot 2015-10-04 at 13.36.27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0112" y="3857561"/>
              <a:ext cx="1244600" cy="11049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3729213" y="2068177"/>
            <a:ext cx="1770024" cy="1067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Blockchain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14" idx="1"/>
          </p:cNvCxnSpPr>
          <p:nvPr/>
        </p:nvCxnSpPr>
        <p:spPr>
          <a:xfrm flipV="1">
            <a:off x="1358266" y="2602027"/>
            <a:ext cx="2370947" cy="8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1"/>
            <a:endCxn id="14" idx="3"/>
          </p:cNvCxnSpPr>
          <p:nvPr/>
        </p:nvCxnSpPr>
        <p:spPr>
          <a:xfrm flipH="1">
            <a:off x="5499237" y="2550821"/>
            <a:ext cx="2054224" cy="51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442932" y="1679222"/>
            <a:ext cx="2127737" cy="834783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f: provide a correct signature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03307" y="1679223"/>
            <a:ext cx="1488388" cy="806610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dirty="0" smtClean="0"/>
              <a:t>: correct signature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823797" y="4174580"/>
            <a:ext cx="1661931" cy="2107598"/>
            <a:chOff x="3688677" y="5025710"/>
            <a:chExt cx="1661931" cy="210759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3810282" y="5025710"/>
              <a:ext cx="1351164" cy="13306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688677" y="6302311"/>
              <a:ext cx="16619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Verifier</a:t>
              </a:r>
            </a:p>
            <a:p>
              <a:pPr algn="ctr"/>
              <a:r>
                <a:rPr lang="en-US" sz="2400" b="1" dirty="0"/>
                <a:t>(</a:t>
              </a:r>
              <a:r>
                <a:rPr lang="en-US" sz="2400" b="1" dirty="0" smtClean="0"/>
                <a:t>V)</a:t>
              </a:r>
              <a:endParaRPr lang="en-US" sz="2400" b="1" dirty="0"/>
            </a:p>
          </p:txBody>
        </p:sp>
      </p:grpSp>
      <p:cxnSp>
        <p:nvCxnSpPr>
          <p:cNvPr id="22" name="Straight Arrow Connector 21"/>
          <p:cNvCxnSpPr>
            <a:stCxn id="17" idx="0"/>
            <a:endCxn id="14" idx="2"/>
          </p:cNvCxnSpPr>
          <p:nvPr/>
        </p:nvCxnSpPr>
        <p:spPr>
          <a:xfrm flipH="1" flipV="1">
            <a:off x="4614225" y="3135877"/>
            <a:ext cx="6759" cy="103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7111" y="3414890"/>
            <a:ext cx="2069281" cy="538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if signature is correct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25205" y="3414890"/>
            <a:ext cx="1727995" cy="538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Solve </a:t>
            </a:r>
            <a:r>
              <a:rPr lang="en-US" dirty="0" err="1" smtClean="0"/>
              <a:t>PoW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22462" y="1016000"/>
            <a:ext cx="1100667" cy="982371"/>
          </a:xfrm>
          <a:prstGeom prst="wedgeRoundRectCallout">
            <a:avLst>
              <a:gd name="adj1" fmla="val -320"/>
              <a:gd name="adj2" fmla="val 7111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</a:t>
            </a:r>
            <a:r>
              <a:rPr lang="en-US" dirty="0"/>
              <a:t>of a TX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2628546" y="4522850"/>
            <a:ext cx="1100667" cy="982371"/>
          </a:xfrm>
          <a:prstGeom prst="wedgeRoundRectCallout">
            <a:avLst>
              <a:gd name="adj1" fmla="val 86859"/>
              <a:gd name="adj2" fmla="val -1794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Miner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7330713" y="874889"/>
            <a:ext cx="1308535" cy="982371"/>
          </a:xfrm>
          <a:prstGeom prst="wedgeRoundRectCallout">
            <a:avLst>
              <a:gd name="adj1" fmla="val -320"/>
              <a:gd name="adj2" fmla="val 7111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of </a:t>
            </a:r>
            <a:r>
              <a:rPr lang="en-US" dirty="0"/>
              <a:t>a TX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8900" y="4325948"/>
            <a:ext cx="3720434" cy="15081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600" dirty="0" err="1" smtClean="0"/>
              <a:t>Ethereum</a:t>
            </a:r>
            <a:endParaRPr lang="en-US" sz="2600" dirty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G defines more expressive problems </a:t>
            </a:r>
            <a:r>
              <a:rPr lang="en-US" sz="2200" i="1" dirty="0" smtClean="0"/>
              <a:t>f()</a:t>
            </a:r>
            <a:endParaRPr lang="en-US" sz="2200" i="1" dirty="0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V </a:t>
            </a:r>
            <a:r>
              <a:rPr lang="en-US" sz="2200" dirty="0" smtClean="0"/>
              <a:t>has </a:t>
            </a:r>
            <a:r>
              <a:rPr lang="en-US" sz="2200" dirty="0"/>
              <a:t>to do more work</a:t>
            </a:r>
          </a:p>
        </p:txBody>
      </p:sp>
    </p:spTree>
    <p:extLst>
      <p:ext uri="{BB962C8B-B14F-4D97-AF65-F5344CB8AC3E}">
        <p14:creationId xmlns:p14="http://schemas.microsoft.com/office/powerpoint/2010/main" val="29957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8" grpId="0" animBg="1"/>
      <p:bldP spid="25" grpId="0" animBg="1"/>
      <p:bldP spid="27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105306"/>
            <a:ext cx="8593666" cy="769583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ε</a:t>
            </a:r>
            <a:r>
              <a:rPr lang="en-US" sz="3200" dirty="0" smtClean="0"/>
              <a:t>-Consensus computer in existing cryptocurrencies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904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Goal: limiting </a:t>
            </a:r>
            <a:r>
              <a:rPr lang="en-US" sz="2800" dirty="0" err="1" smtClean="0"/>
              <a:t>εW</a:t>
            </a:r>
            <a:r>
              <a:rPr lang="en-US" sz="2800" baseline="-25000" dirty="0" err="1" smtClean="0"/>
              <a:t>b</a:t>
            </a:r>
            <a:r>
              <a:rPr lang="en-US" sz="2800" baseline="-25000" dirty="0" smtClean="0"/>
              <a:t>  </a:t>
            </a:r>
            <a:r>
              <a:rPr lang="en-US" sz="2800" dirty="0" smtClean="0"/>
              <a:t>work in verifying a block</a:t>
            </a:r>
          </a:p>
          <a:p>
            <a:r>
              <a:rPr lang="en-US" sz="2800" dirty="0" smtClean="0"/>
              <a:t>Method: </a:t>
            </a:r>
            <a:r>
              <a:rPr lang="en-US" sz="2400" dirty="0" smtClean="0"/>
              <a:t>Limiting work in each TX to</a:t>
            </a:r>
          </a:p>
          <a:p>
            <a:pPr lvl="1"/>
            <a:r>
              <a:rPr lang="en-US" sz="2400" dirty="0" smtClean="0"/>
              <a:t>In </a:t>
            </a:r>
            <a:r>
              <a:rPr lang="en-US" sz="2400" dirty="0" err="1" smtClean="0"/>
              <a:t>Ethereum</a:t>
            </a:r>
            <a:endParaRPr lang="en-US" sz="2400" dirty="0" smtClean="0"/>
          </a:p>
          <a:p>
            <a:pPr lvl="2"/>
            <a:r>
              <a:rPr lang="en-US" dirty="0" smtClean="0"/>
              <a:t>Leveraging the gas mechanism</a:t>
            </a:r>
            <a:endParaRPr lang="en-US" i="1" dirty="0" smtClean="0"/>
          </a:p>
          <a:p>
            <a:pPr lvl="1"/>
            <a:r>
              <a:rPr lang="en-US" sz="2400" dirty="0" smtClean="0"/>
              <a:t>In </a:t>
            </a:r>
            <a:r>
              <a:rPr lang="en-US" sz="2400" dirty="0" err="1" smtClean="0"/>
              <a:t>Bitcoin</a:t>
            </a:r>
            <a:endParaRPr lang="en-US" sz="2400" dirty="0" smtClean="0"/>
          </a:p>
          <a:p>
            <a:pPr lvl="2"/>
            <a:r>
              <a:rPr lang="en-US" dirty="0"/>
              <a:t>Introduce TX </a:t>
            </a:r>
            <a:r>
              <a:rPr lang="en-US" dirty="0" smtClean="0"/>
              <a:t>size</a:t>
            </a:r>
          </a:p>
          <a:p>
            <a:pPr lvl="2"/>
            <a:r>
              <a:rPr lang="en-US" dirty="0" smtClean="0"/>
              <a:t>Bound number of expensive </a:t>
            </a:r>
            <a:r>
              <a:rPr lang="en-US" dirty="0" err="1" smtClean="0"/>
              <a:t>opcodes</a:t>
            </a:r>
            <a:endParaRPr lang="en-US" dirty="0" smtClean="0"/>
          </a:p>
          <a:p>
            <a:pPr lvl="2"/>
            <a:r>
              <a:rPr lang="en-US" dirty="0" smtClean="0"/>
              <a:t>Only allow predefined standard TXs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198129"/>
              </p:ext>
            </p:extLst>
          </p:nvPr>
        </p:nvGraphicFramePr>
        <p:xfrm>
          <a:off x="6232525" y="1574800"/>
          <a:ext cx="14874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5" name="Equation" r:id="rId3" imgW="635000" imgH="431800" progId="Equation.3">
                  <p:embed/>
                </p:oleObj>
              </mc:Choice>
              <mc:Fallback>
                <p:oleObj name="Equation" r:id="rId3" imgW="635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2525" y="1574800"/>
                        <a:ext cx="1487488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15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gas_limit</a:t>
            </a:r>
            <a:r>
              <a:rPr lang="en-US" dirty="0" smtClean="0"/>
              <a:t> in </a:t>
            </a:r>
            <a:r>
              <a:rPr lang="en-US" dirty="0" err="1" smtClean="0"/>
              <a:t>Ethereum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the gas in a block</a:t>
            </a:r>
          </a:p>
          <a:p>
            <a:r>
              <a:rPr lang="en-US" dirty="0" smtClean="0"/>
              <a:t>Can be adjusted by miners</a:t>
            </a:r>
          </a:p>
          <a:p>
            <a:pPr lvl="1"/>
            <a:r>
              <a:rPr lang="en-US" dirty="0" smtClean="0"/>
              <a:t>Let the “consensus” decide the </a:t>
            </a:r>
            <a:r>
              <a:rPr lang="en-US" dirty="0" err="1" smtClean="0"/>
              <a:t>gas_limit</a:t>
            </a:r>
            <a:endParaRPr lang="en-US" dirty="0" smtClean="0"/>
          </a:p>
          <a:p>
            <a:r>
              <a:rPr lang="en-US" dirty="0" smtClean="0"/>
              <a:t>Different miners have different thresholds for </a:t>
            </a:r>
            <a:r>
              <a:rPr lang="en-US" dirty="0" err="1" smtClean="0"/>
              <a:t>gas_limit</a:t>
            </a:r>
            <a:endParaRPr lang="en-US" dirty="0" smtClean="0"/>
          </a:p>
          <a:p>
            <a:pPr lvl="1"/>
            <a:r>
              <a:rPr lang="en-US" dirty="0" smtClean="0"/>
              <a:t>Raise </a:t>
            </a:r>
            <a:r>
              <a:rPr lang="en-US" dirty="0" err="1" smtClean="0"/>
              <a:t>gas_limit</a:t>
            </a:r>
            <a:r>
              <a:rPr lang="en-US" dirty="0" smtClean="0"/>
              <a:t> to above the gas required in the attack</a:t>
            </a:r>
          </a:p>
          <a:p>
            <a:pPr lvl="1"/>
            <a:r>
              <a:rPr lang="en-US" dirty="0" smtClean="0"/>
              <a:t>Some miners are vulnerable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4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 smtClean="0"/>
              <a:t>Ethereum</a:t>
            </a:r>
            <a:r>
              <a:rPr lang="en-US" sz="3200" dirty="0" smtClean="0"/>
              <a:t>: Consensus computer with Turing complete language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8009468" cy="49831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Support </a:t>
            </a:r>
            <a:r>
              <a:rPr lang="en-US" sz="2800" dirty="0"/>
              <a:t>T</a:t>
            </a:r>
            <a:r>
              <a:rPr lang="en-US" sz="2800" dirty="0" smtClean="0"/>
              <a:t>uring </a:t>
            </a:r>
            <a:r>
              <a:rPr lang="en-US" sz="2800" dirty="0"/>
              <a:t>complete script</a:t>
            </a:r>
          </a:p>
          <a:p>
            <a:r>
              <a:rPr lang="en-US" sz="2800" dirty="0"/>
              <a:t>Can run arbitrary </a:t>
            </a:r>
            <a:r>
              <a:rPr lang="en-US" sz="2800" dirty="0" smtClean="0"/>
              <a:t>applications</a:t>
            </a:r>
          </a:p>
          <a:p>
            <a:r>
              <a:rPr lang="en-US" sz="2800" dirty="0" smtClean="0"/>
              <a:t>Example</a:t>
            </a:r>
          </a:p>
          <a:p>
            <a:pPr lvl="1"/>
            <a:r>
              <a:rPr lang="en-US" sz="2400" dirty="0"/>
              <a:t>k</a:t>
            </a:r>
            <a:r>
              <a:rPr lang="en-US" sz="2400" dirty="0" smtClean="0"/>
              <a:t>ey-value registration on the </a:t>
            </a:r>
            <a:r>
              <a:rPr lang="en-US" sz="2400" dirty="0" err="1" smtClean="0"/>
              <a:t>blockchain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6621" y="3527777"/>
            <a:ext cx="5142089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i="1" dirty="0"/>
              <a:t> # Is the </a:t>
            </a:r>
            <a:r>
              <a:rPr lang="en-US" i="1" dirty="0" smtClean="0"/>
              <a:t>key  not </a:t>
            </a:r>
            <a:r>
              <a:rPr lang="en-US" i="1" dirty="0"/>
              <a:t>yet taken</a:t>
            </a:r>
            <a:r>
              <a:rPr lang="en-US" i="1" dirty="0" smtClean="0"/>
              <a:t>?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!</a:t>
            </a:r>
            <a:r>
              <a:rPr lang="en-US" dirty="0" err="1" smtClean="0"/>
              <a:t>contract.storage</a:t>
            </a:r>
            <a:r>
              <a:rPr lang="en-US" dirty="0" smtClean="0"/>
              <a:t>[</a:t>
            </a:r>
            <a:r>
              <a:rPr lang="en-US" dirty="0" err="1" smtClean="0"/>
              <a:t>msg.data</a:t>
            </a:r>
            <a:r>
              <a:rPr lang="en-US" dirty="0" smtClean="0"/>
              <a:t>[0]]:   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i="1" dirty="0" smtClean="0"/>
              <a:t># Then take it!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contract.storage</a:t>
            </a:r>
            <a:r>
              <a:rPr lang="en-US" dirty="0" smtClean="0"/>
              <a:t>[</a:t>
            </a:r>
            <a:r>
              <a:rPr lang="en-US" dirty="0" err="1" smtClean="0"/>
              <a:t>msg.data</a:t>
            </a:r>
            <a:r>
              <a:rPr lang="en-US" dirty="0" smtClean="0"/>
              <a:t>[0]] = </a:t>
            </a:r>
            <a:r>
              <a:rPr lang="en-US" dirty="0" err="1" smtClean="0"/>
              <a:t>msg.data</a:t>
            </a:r>
            <a:r>
              <a:rPr lang="en-US" dirty="0" smtClean="0"/>
              <a:t>[1]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return</a:t>
            </a:r>
            <a:r>
              <a:rPr lang="en-US" dirty="0" smtClean="0"/>
              <a:t>(1)</a:t>
            </a:r>
          </a:p>
          <a:p>
            <a:r>
              <a:rPr lang="en-US" b="1" dirty="0"/>
              <a:t>e</a:t>
            </a:r>
            <a:r>
              <a:rPr lang="en-US" b="1" dirty="0" smtClean="0"/>
              <a:t>lse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return</a:t>
            </a:r>
            <a:r>
              <a:rPr lang="en-US" dirty="0" smtClean="0"/>
              <a:t>(0) // Otherwise do nothing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9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study consensus computers?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Screen Shot 2015-10-06 at 11.40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39507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Screen Shot 2015-10-06 at 11.41.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55"/>
          <a:stretch/>
        </p:blipFill>
        <p:spPr>
          <a:xfrm>
            <a:off x="381001" y="2342444"/>
            <a:ext cx="8762999" cy="380180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pic>
        <p:nvPicPr>
          <p:cNvPr id="10" name="Picture 9" descr="Screen Shot 2015-10-06 at 11.39.5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59"/>
          <a:stretch/>
        </p:blipFill>
        <p:spPr>
          <a:xfrm>
            <a:off x="1227666" y="3598334"/>
            <a:ext cx="7916334" cy="327572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05169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correctness of computation?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Assumption: Users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always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verify and accept only correct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solutions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sers are under attack if they verify?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Users have incentive to skip?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Previous work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Focus on mining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 more applications on top of consensus computers</a:t>
            </a:r>
          </a:p>
          <a:p>
            <a:pPr lvl="2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Rely on the assumption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pic>
        <p:nvPicPr>
          <p:cNvPr id="5" name="Content Placeholder 4" descr="Screen Shot 2015-07-28 at 14.30.1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98" b="-17698"/>
          <a:stretch>
            <a:fillRect/>
          </a:stretch>
        </p:blipFill>
        <p:spPr>
          <a:xfrm>
            <a:off x="0" y="663222"/>
            <a:ext cx="8686800" cy="498316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4556" y="4861557"/>
            <a:ext cx="8342488" cy="15696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5% miners mined an invalid block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Half </a:t>
            </a:r>
            <a:r>
              <a:rPr lang="en-US" sz="2400" dirty="0">
                <a:solidFill>
                  <a:schemeClr val="tx1"/>
                </a:solidFill>
              </a:rPr>
              <a:t>the network hash rate was mining without fully validating blocks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Build </a:t>
            </a:r>
            <a:r>
              <a:rPr lang="en-US" sz="2400" dirty="0">
                <a:solidFill>
                  <a:schemeClr val="tx1"/>
                </a:solidFill>
              </a:rPr>
              <a:t>new blocks on top of that invalid block.</a:t>
            </a:r>
          </a:p>
        </p:txBody>
      </p:sp>
    </p:spTree>
    <p:extLst>
      <p:ext uri="{BB962C8B-B14F-4D97-AF65-F5344CB8AC3E}">
        <p14:creationId xmlns:p14="http://schemas.microsoft.com/office/powerpoint/2010/main" val="263530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verification assumption is shaky!</a:t>
            </a:r>
          </a:p>
          <a:p>
            <a:pPr lvl="1"/>
            <a:r>
              <a:rPr lang="en-US" dirty="0" smtClean="0"/>
              <a:t>Users are vulnerable to attacks</a:t>
            </a:r>
          </a:p>
          <a:p>
            <a:pPr lvl="1"/>
            <a:r>
              <a:rPr lang="en-US" dirty="0" smtClean="0"/>
              <a:t>Rational users have incentive to skip verifications</a:t>
            </a:r>
          </a:p>
          <a:p>
            <a:pPr lvl="1"/>
            <a:r>
              <a:rPr lang="en-US" dirty="0" smtClean="0"/>
              <a:t>Computation may be incorrect!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8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Consensus computer may produce incorrect results</a:t>
            </a:r>
          </a:p>
          <a:p>
            <a:pPr lvl="1"/>
            <a:r>
              <a:rPr lang="en-US" sz="2400" dirty="0" smtClean="0"/>
              <a:t>Verifier’s dilemma</a:t>
            </a:r>
          </a:p>
          <a:p>
            <a:pPr marL="342900" lvl="1" indent="-342900">
              <a:buFont typeface="Wingdings" charset="2"/>
              <a:buChar char="Ø"/>
            </a:pPr>
            <a:r>
              <a:rPr lang="en-US" dirty="0" smtClean="0"/>
              <a:t>Classes </a:t>
            </a:r>
            <a:r>
              <a:rPr lang="en-US" dirty="0"/>
              <a:t>of computations can be performed </a:t>
            </a:r>
            <a:r>
              <a:rPr lang="en-US" dirty="0" smtClean="0"/>
              <a:t>correctly</a:t>
            </a:r>
            <a:endParaRPr lang="en-US" sz="3200" dirty="0" smtClean="0"/>
          </a:p>
          <a:p>
            <a:pPr lvl="1"/>
            <a:r>
              <a:rPr lang="en-US" sz="2400" dirty="0" smtClean="0"/>
              <a:t>Formalize the protocol used by consensus computers</a:t>
            </a:r>
          </a:p>
          <a:p>
            <a:pPr lvl="1"/>
            <a:r>
              <a:rPr lang="en-US" sz="2400" dirty="0" smtClean="0"/>
              <a:t>Understand the incentive structure</a:t>
            </a:r>
          </a:p>
          <a:p>
            <a:r>
              <a:rPr lang="en-US" sz="2800" dirty="0" smtClean="0"/>
              <a:t>Techniques to support more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39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9909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21767</TotalTime>
  <Words>1973</Words>
  <Application>Microsoft Macintosh PowerPoint</Application>
  <PresentationFormat>On-screen Show (4:3)</PresentationFormat>
  <Paragraphs>394</Paragraphs>
  <Slides>36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Equation</vt:lpstr>
      <vt:lpstr>Demystifying incentives in the consensus computer</vt:lpstr>
      <vt:lpstr>Consensus computer</vt:lpstr>
      <vt:lpstr>Cryptocurrencies as consensus computers</vt:lpstr>
      <vt:lpstr>Ethereum: Consensus computer with Turing complete language </vt:lpstr>
      <vt:lpstr>Why study consensus computers?</vt:lpstr>
      <vt:lpstr>Problem: correctness of computation? </vt:lpstr>
      <vt:lpstr>Oops!</vt:lpstr>
      <vt:lpstr>Findings</vt:lpstr>
      <vt:lpstr>Contributions</vt:lpstr>
      <vt:lpstr>Analyzing the Verification assumption</vt:lpstr>
      <vt:lpstr>Background: Cryptocurrency mining</vt:lpstr>
      <vt:lpstr>Incentives in cryptocurrencies</vt:lpstr>
      <vt:lpstr>Attacks on verifiers</vt:lpstr>
      <vt:lpstr>Resource exhaustion attack</vt:lpstr>
      <vt:lpstr>Resource exhaustion attack in Bitcoin</vt:lpstr>
      <vt:lpstr>Users’ ill-fated choices</vt:lpstr>
      <vt:lpstr>Resource exhaustion attack in Ethereum</vt:lpstr>
      <vt:lpstr>Incentivizing verification</vt:lpstr>
      <vt:lpstr>Approach overview</vt:lpstr>
      <vt:lpstr>Consensus-based computation (CBC)</vt:lpstr>
      <vt:lpstr>Advantage of rational users</vt:lpstr>
      <vt:lpstr>Incentivize correct consensus computation</vt:lpstr>
      <vt:lpstr>Run more applications on ε-consensus computer: Correct computation</vt:lpstr>
      <vt:lpstr>Run more applications on ε-consensus computer: Approximate computation </vt:lpstr>
      <vt:lpstr>Approximate computation in Ethereum</vt:lpstr>
      <vt:lpstr>Other case studies</vt:lpstr>
      <vt:lpstr>Conclusion</vt:lpstr>
      <vt:lpstr>Thank you</vt:lpstr>
      <vt:lpstr>Related work</vt:lpstr>
      <vt:lpstr>Ethereum system overview</vt:lpstr>
      <vt:lpstr>Steps to verify a block in Bitcoin</vt:lpstr>
      <vt:lpstr>Attack Bitcoin’s verfiers</vt:lpstr>
      <vt:lpstr>CBC in existing cryptocurrencies</vt:lpstr>
      <vt:lpstr>CBC in existing cryptocurrencies</vt:lpstr>
      <vt:lpstr>ε-Consensus computer in existing cryptocurrencies</vt:lpstr>
      <vt:lpstr>gas_limit in Ethereum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Power Splitting Games in Distributed Computations:  The case of Bitcoin Pooled Mining</dc:title>
  <dc:creator>NUS</dc:creator>
  <cp:lastModifiedBy>NUS</cp:lastModifiedBy>
  <cp:revision>2920</cp:revision>
  <dcterms:created xsi:type="dcterms:W3CDTF">2015-06-24T15:35:48Z</dcterms:created>
  <dcterms:modified xsi:type="dcterms:W3CDTF">2015-10-14T19:51:55Z</dcterms:modified>
</cp:coreProperties>
</file>