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302" r:id="rId3"/>
    <p:sldId id="289" r:id="rId4"/>
    <p:sldId id="313" r:id="rId5"/>
    <p:sldId id="303" r:id="rId6"/>
    <p:sldId id="293" r:id="rId7"/>
    <p:sldId id="292" r:id="rId8"/>
    <p:sldId id="283" r:id="rId9"/>
    <p:sldId id="310" r:id="rId10"/>
    <p:sldId id="296" r:id="rId11"/>
    <p:sldId id="282" r:id="rId12"/>
    <p:sldId id="268" r:id="rId13"/>
    <p:sldId id="269" r:id="rId14"/>
    <p:sldId id="270" r:id="rId15"/>
    <p:sldId id="298" r:id="rId16"/>
    <p:sldId id="271" r:id="rId17"/>
    <p:sldId id="272" r:id="rId18"/>
    <p:sldId id="306" r:id="rId19"/>
    <p:sldId id="312" r:id="rId20"/>
    <p:sldId id="273" r:id="rId21"/>
    <p:sldId id="274" r:id="rId22"/>
    <p:sldId id="307" r:id="rId23"/>
    <p:sldId id="278" r:id="rId24"/>
    <p:sldId id="279" r:id="rId25"/>
    <p:sldId id="309" r:id="rId26"/>
    <p:sldId id="31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632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73777-A6A1-F74C-A0AA-841ECF5345AF}" type="datetimeFigureOut">
              <a:rPr lang="en-US" smtClean="0"/>
              <a:t>22/7/15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5130C-9FCF-BB4B-8FD1-0B1E0E74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683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83828-44F4-4210-8241-FC1B62A9654B}" type="datetimeFigureOut">
              <a:rPr lang="en-SG" smtClean="0"/>
              <a:t>22/7/15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770CE-29D6-4821-817C-B20B0AFAB6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99921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7939-58D0-0F4E-9BEF-2AC92D9169B0}" type="datetime1">
              <a:rPr lang="en-SG" smtClean="0"/>
              <a:t>22/7/15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5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FF6C-9628-7642-A769-BB5924B79661}" type="datetime1">
              <a:rPr lang="en-SG" smtClean="0"/>
              <a:t>22/7/15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3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8BE5-98F0-FA4E-86B1-EAFC2D6DE09C}" type="datetime1">
              <a:rPr lang="en-SG" smtClean="0"/>
              <a:t>22/7/15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0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BC1D-BB08-2E41-8821-AA233FBD3D95}" type="datetime1">
              <a:rPr lang="en-SG" smtClean="0"/>
              <a:t>22/7/15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0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6DDC-BE1E-F144-81E9-4A64D175AB30}" type="datetime1">
              <a:rPr lang="en-SG" smtClean="0"/>
              <a:t>22/7/15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4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2FE-9616-9E4A-80AD-A01CD341C776}" type="datetime1">
              <a:rPr lang="en-SG" smtClean="0"/>
              <a:t>22/7/15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7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C4A2-42C1-8745-8441-974DF223D37F}" type="datetime1">
              <a:rPr lang="en-SG" smtClean="0"/>
              <a:t>22/7/15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4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1D9E-7EE5-A548-BC1B-7DB9EAB34F33}" type="datetime1">
              <a:rPr lang="en-SG" smtClean="0"/>
              <a:t>22/7/15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8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7AE5-B36E-624E-BD65-9D8E3C154454}" type="datetime1">
              <a:rPr lang="en-SG" smtClean="0"/>
              <a:t>22/7/15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B354-21CA-6246-8D70-A05A2794BCE9}" type="datetime1">
              <a:rPr lang="en-SG" smtClean="0"/>
              <a:t>22/7/15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0BFD-A8F0-E647-A322-9C0782B1EF87}" type="datetime1">
              <a:rPr lang="en-SG" smtClean="0"/>
              <a:t>22/7/15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E23A2-FCE0-D745-AA36-6F5ADE4784F9}" type="datetime1">
              <a:rPr lang="en-SG" smtClean="0"/>
              <a:t>22/7/15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0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jp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4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15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1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3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loiluu@comp.nus.edu.sg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hyperlink" Target="https://bitcointalk.org/index.php?topic=441465.msg7282674%23msg7282674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gif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500" y="985982"/>
            <a:ext cx="8115300" cy="19794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 Power Splitting Games in Distributed Computation: </a:t>
            </a:r>
            <a:br>
              <a:rPr lang="en-US" dirty="0" smtClean="0"/>
            </a:br>
            <a:r>
              <a:rPr lang="en-US" dirty="0" smtClean="0"/>
              <a:t>The case of </a:t>
            </a:r>
            <a:r>
              <a:rPr lang="en-US" dirty="0" err="1" smtClean="0"/>
              <a:t>Bitcoin</a:t>
            </a:r>
            <a:r>
              <a:rPr lang="en-US" dirty="0" smtClean="0"/>
              <a:t> Pooled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26674"/>
            <a:ext cx="7568446" cy="1912126"/>
          </a:xfrm>
        </p:spPr>
        <p:txBody>
          <a:bodyPr>
            <a:normAutofit fontScale="85000" lnSpcReduction="10000"/>
          </a:bodyPr>
          <a:lstStyle/>
          <a:p>
            <a:r>
              <a:rPr lang="en-US" b="1" u="sng" dirty="0" err="1" smtClean="0"/>
              <a:t>Loi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Luu</a:t>
            </a:r>
            <a:r>
              <a:rPr lang="en-US" dirty="0" smtClean="0"/>
              <a:t>, </a:t>
            </a:r>
            <a:r>
              <a:rPr lang="en-US" dirty="0" err="1" smtClean="0"/>
              <a:t>Ratul</a:t>
            </a:r>
            <a:r>
              <a:rPr lang="en-US" dirty="0" smtClean="0"/>
              <a:t> </a:t>
            </a:r>
            <a:r>
              <a:rPr lang="en-US" dirty="0" err="1" smtClean="0"/>
              <a:t>Saha</a:t>
            </a:r>
            <a:r>
              <a:rPr lang="en-US" dirty="0" smtClean="0"/>
              <a:t>, </a:t>
            </a:r>
            <a:r>
              <a:rPr lang="en-US" dirty="0" err="1" smtClean="0"/>
              <a:t>Inian</a:t>
            </a:r>
            <a:r>
              <a:rPr lang="en-US" dirty="0" smtClean="0"/>
              <a:t> </a:t>
            </a:r>
            <a:r>
              <a:rPr lang="en-US" dirty="0" err="1" smtClean="0"/>
              <a:t>Parameshwaran</a:t>
            </a:r>
            <a:r>
              <a:rPr lang="en-US" dirty="0" smtClean="0"/>
              <a:t>, </a:t>
            </a:r>
            <a:r>
              <a:rPr lang="en-US" dirty="0" err="1" smtClean="0"/>
              <a:t>Prateek</a:t>
            </a:r>
            <a:r>
              <a:rPr lang="en-US" dirty="0" smtClean="0"/>
              <a:t> </a:t>
            </a:r>
            <a:r>
              <a:rPr lang="en-US" dirty="0" err="1" smtClean="0"/>
              <a:t>Saxena</a:t>
            </a:r>
            <a:r>
              <a:rPr lang="en-US" dirty="0" smtClean="0"/>
              <a:t> &amp; Aquinas </a:t>
            </a:r>
            <a:r>
              <a:rPr lang="en-US" dirty="0" err="1" smtClean="0"/>
              <a:t>Hobor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National University of Singapore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23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/>
          <p:cNvSpPr txBox="1">
            <a:spLocks/>
          </p:cNvSpPr>
          <p:nvPr/>
        </p:nvSpPr>
        <p:spPr>
          <a:xfrm>
            <a:off x="2539573" y="1290519"/>
            <a:ext cx="6414970" cy="22493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Player action: Pick   =(</a:t>
            </a:r>
            <a:r>
              <a:rPr lang="el-GR" sz="2800" dirty="0" smtClean="0">
                <a:latin typeface="Arial"/>
                <a:cs typeface="Arial"/>
              </a:rPr>
              <a:t>β</a:t>
            </a:r>
            <a:r>
              <a:rPr lang="en-US" sz="2800" baseline="-25000" dirty="0" smtClean="0">
                <a:latin typeface="Arial"/>
                <a:cs typeface="Arial"/>
              </a:rPr>
              <a:t>0</a:t>
            </a:r>
            <a:r>
              <a:rPr lang="en-US" sz="2800" dirty="0" smtClean="0">
                <a:latin typeface="Arial"/>
                <a:cs typeface="Arial"/>
              </a:rPr>
              <a:t>, </a:t>
            </a:r>
            <a:r>
              <a:rPr lang="el-GR" sz="2800" dirty="0" smtClean="0">
                <a:latin typeface="Arial"/>
                <a:cs typeface="Arial"/>
              </a:rPr>
              <a:t>β</a:t>
            </a:r>
            <a:r>
              <a:rPr lang="en-US" sz="2800" baseline="-25000" dirty="0" smtClean="0">
                <a:latin typeface="Arial"/>
                <a:cs typeface="Arial"/>
              </a:rPr>
              <a:t>1</a:t>
            </a:r>
            <a:r>
              <a:rPr lang="en-US" sz="2800" dirty="0" smtClean="0">
                <a:latin typeface="Arial"/>
                <a:cs typeface="Arial"/>
              </a:rPr>
              <a:t>, </a:t>
            </a:r>
            <a:r>
              <a:rPr lang="el-GR" sz="2800" dirty="0" smtClean="0">
                <a:latin typeface="Arial"/>
                <a:cs typeface="Arial"/>
              </a:rPr>
              <a:t>β</a:t>
            </a:r>
            <a:r>
              <a:rPr lang="en-US" sz="2800" baseline="-25000" dirty="0" smtClean="0">
                <a:latin typeface="Arial"/>
                <a:cs typeface="Arial"/>
              </a:rPr>
              <a:t>2 </a:t>
            </a:r>
            <a:r>
              <a:rPr lang="en-US" sz="2800" dirty="0" smtClean="0">
                <a:latin typeface="Arial"/>
                <a:cs typeface="Arial"/>
              </a:rPr>
              <a:t>,…, </a:t>
            </a:r>
            <a:r>
              <a:rPr lang="el-GR" sz="2800" dirty="0" smtClean="0">
                <a:latin typeface="Arial"/>
                <a:cs typeface="Arial"/>
              </a:rPr>
              <a:t>β</a:t>
            </a:r>
            <a:r>
              <a:rPr lang="en-US" sz="2800" baseline="-25000" dirty="0" smtClean="0">
                <a:latin typeface="Arial"/>
                <a:cs typeface="Arial"/>
              </a:rPr>
              <a:t>n</a:t>
            </a:r>
            <a:r>
              <a:rPr lang="en-US" sz="2800" dirty="0" smtClean="0">
                <a:latin typeface="Arial"/>
                <a:cs typeface="Arial"/>
              </a:rPr>
              <a:t>)</a:t>
            </a:r>
          </a:p>
          <a:p>
            <a:pPr lvl="1"/>
            <a:r>
              <a:rPr lang="en-US" sz="2400" dirty="0" smtClean="0">
                <a:cs typeface="Arial"/>
              </a:rPr>
              <a:t>Use </a:t>
            </a:r>
            <a:r>
              <a:rPr lang="el-GR" sz="2400" dirty="0" smtClean="0">
                <a:cs typeface="Arial"/>
              </a:rPr>
              <a:t>αβ</a:t>
            </a:r>
            <a:r>
              <a:rPr lang="en-US" sz="2400" baseline="-25000" dirty="0" smtClean="0">
                <a:cs typeface="Arial"/>
              </a:rPr>
              <a:t>0</a:t>
            </a:r>
            <a:r>
              <a:rPr lang="en-US" sz="2400" dirty="0" smtClean="0">
                <a:cs typeface="Arial"/>
              </a:rPr>
              <a:t>  to compete independently</a:t>
            </a:r>
          </a:p>
          <a:p>
            <a:pPr lvl="1"/>
            <a:r>
              <a:rPr lang="en-US" sz="2400" dirty="0" smtClean="0">
                <a:cs typeface="Arial"/>
              </a:rPr>
              <a:t>Contribute </a:t>
            </a:r>
            <a:r>
              <a:rPr lang="el-GR" sz="2400" dirty="0" smtClean="0">
                <a:cs typeface="Arial"/>
              </a:rPr>
              <a:t>αβ</a:t>
            </a:r>
            <a:r>
              <a:rPr lang="en-US" sz="2400" baseline="-25000" dirty="0" err="1" smtClean="0">
                <a:cs typeface="Arial"/>
              </a:rPr>
              <a:t>i</a:t>
            </a:r>
            <a:r>
              <a:rPr lang="en-US" sz="2400" baseline="-25000" dirty="0" smtClean="0">
                <a:cs typeface="Arial"/>
              </a:rPr>
              <a:t> </a:t>
            </a:r>
            <a:r>
              <a:rPr lang="en-US" sz="2400" dirty="0" smtClean="0">
                <a:cs typeface="Arial"/>
              </a:rPr>
              <a:t> to pool P</a:t>
            </a:r>
            <a:r>
              <a:rPr lang="en-US" sz="2400" baseline="-25000" dirty="0" smtClean="0">
                <a:cs typeface="Arial"/>
              </a:rPr>
              <a:t>i</a:t>
            </a:r>
          </a:p>
          <a:p>
            <a:pPr lvl="1"/>
            <a:r>
              <a:rPr lang="en-US" sz="2400" dirty="0" smtClean="0">
                <a:cs typeface="Arial"/>
              </a:rPr>
              <a:t>Get reward </a:t>
            </a:r>
            <a:r>
              <a:rPr lang="en-US" sz="2400" dirty="0" err="1" smtClean="0">
                <a:cs typeface="Arial"/>
              </a:rPr>
              <a:t>U</a:t>
            </a:r>
            <a:r>
              <a:rPr lang="en-US" sz="2400" baseline="-25000" dirty="0" err="1" smtClean="0">
                <a:cs typeface="Arial"/>
              </a:rPr>
              <a:t>i</a:t>
            </a:r>
            <a:r>
              <a:rPr lang="en-US" sz="2400" dirty="0" smtClean="0">
                <a:cs typeface="Arial"/>
              </a:rPr>
              <a:t> from pool </a:t>
            </a:r>
            <a:r>
              <a:rPr lang="en-US" sz="2400" dirty="0" err="1" smtClean="0">
                <a:cs typeface="Arial"/>
              </a:rPr>
              <a:t>i</a:t>
            </a:r>
            <a:endParaRPr lang="en-US" sz="2400" dirty="0" smtClean="0">
              <a:cs typeface="Arial"/>
            </a:endParaRPr>
          </a:p>
          <a:p>
            <a:pPr marL="342900" lvl="2" indent="-342900"/>
            <a:r>
              <a:rPr lang="en-US" sz="2800" dirty="0" smtClean="0"/>
              <a:t>Player’s goal is to maximize</a:t>
            </a:r>
            <a:endParaRPr lang="en-US" dirty="0" smtClean="0">
              <a:cs typeface="Arial"/>
            </a:endParaRPr>
          </a:p>
          <a:p>
            <a:pPr lvl="1"/>
            <a:endParaRPr lang="en-US" baseline="-25000" dirty="0" smtClean="0"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175861"/>
            <a:ext cx="8607778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Bitcoin</a:t>
            </a:r>
            <a:r>
              <a:rPr lang="en-US" sz="3600" dirty="0" smtClean="0"/>
              <a:t> as a Computational </a:t>
            </a:r>
            <a:r>
              <a:rPr lang="en-US" sz="3600" dirty="0"/>
              <a:t>Power Splitting Game</a:t>
            </a:r>
            <a:endParaRPr lang="en-S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646" y="1388537"/>
            <a:ext cx="2286837" cy="1024464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N pools</a:t>
            </a:r>
          </a:p>
          <a:p>
            <a:r>
              <a:rPr lang="en-US" sz="2800" dirty="0" smtClean="0"/>
              <a:t>Player: </a:t>
            </a:r>
            <a:r>
              <a:rPr lang="el-GR" sz="2800" dirty="0" smtClean="0">
                <a:cs typeface="Arial"/>
              </a:rPr>
              <a:t>α</a:t>
            </a:r>
            <a:endParaRPr lang="en-US" sz="28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490885"/>
              </p:ext>
            </p:extLst>
          </p:nvPr>
        </p:nvGraphicFramePr>
        <p:xfrm>
          <a:off x="5716937" y="1296167"/>
          <a:ext cx="300846" cy="4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" name="Equation" r:id="rId3" imgW="139700" imgH="241300" progId="Equation.3">
                  <p:embed/>
                </p:oleObj>
              </mc:Choice>
              <mc:Fallback>
                <p:oleObj name="Equation" r:id="rId3" imgW="139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16937" y="1296167"/>
                        <a:ext cx="300846" cy="490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066178"/>
              </p:ext>
            </p:extLst>
          </p:nvPr>
        </p:nvGraphicFramePr>
        <p:xfrm>
          <a:off x="7170982" y="2954040"/>
          <a:ext cx="1253922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" name="Equation" r:id="rId5" imgW="596900" imgH="279400" progId="Equation.3">
                  <p:embed/>
                </p:oleObj>
              </mc:Choice>
              <mc:Fallback>
                <p:oleObj name="Equation" r:id="rId5" imgW="5969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70982" y="2954040"/>
                        <a:ext cx="1253922" cy="5857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1651000" y="4026839"/>
            <a:ext cx="5545667" cy="5733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GAME NETWORK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342873" y="6335889"/>
            <a:ext cx="2161922" cy="423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PLAYER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3784865" y="5180758"/>
            <a:ext cx="55937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000000"/>
                </a:solidFill>
                <a:latin typeface="Arial"/>
                <a:cs typeface="Arial"/>
              </a:rPr>
              <a:t>αβ</a:t>
            </a:r>
            <a:r>
              <a:rPr lang="en-US" baseline="-25000" dirty="0" err="1" smtClean="0">
                <a:solidFill>
                  <a:srgbClr val="000000"/>
                </a:solidFill>
                <a:latin typeface="Arial"/>
                <a:cs typeface="Arial"/>
              </a:rPr>
              <a:t>0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57200" y="4905022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cs typeface="Arial"/>
              </a:rPr>
              <a:t>P</a:t>
            </a:r>
            <a:r>
              <a:rPr lang="en-US" sz="2400" baseline="-25000" dirty="0">
                <a:cs typeface="Arial"/>
              </a:rPr>
              <a:t>1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0" idx="0"/>
            <a:endCxn id="9" idx="2"/>
          </p:cNvCxnSpPr>
          <p:nvPr/>
        </p:nvCxnSpPr>
        <p:spPr>
          <a:xfrm flipV="1">
            <a:off x="4423834" y="4600223"/>
            <a:ext cx="0" cy="1735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1"/>
            <a:endCxn id="13" idx="5"/>
          </p:cNvCxnSpPr>
          <p:nvPr/>
        </p:nvCxnSpPr>
        <p:spPr>
          <a:xfrm flipH="1" flipV="1">
            <a:off x="1237689" y="5685511"/>
            <a:ext cx="2105184" cy="8620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7"/>
          </p:cNvCxnSpPr>
          <p:nvPr/>
        </p:nvCxnSpPr>
        <p:spPr>
          <a:xfrm flipV="1">
            <a:off x="1237689" y="4618712"/>
            <a:ext cx="780200" cy="4202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flipH="1">
            <a:off x="1663125" y="6198821"/>
            <a:ext cx="5382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000000"/>
                </a:solidFill>
                <a:latin typeface="Arial"/>
                <a:cs typeface="Arial"/>
              </a:rPr>
              <a:t>αβ</a:t>
            </a:r>
            <a:r>
              <a:rPr lang="en-US" baseline="-25000" dirty="0" err="1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759083" y="4923511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cs typeface="Arial"/>
              </a:rPr>
              <a:t>P</a:t>
            </a:r>
            <a:r>
              <a:rPr lang="en-US" sz="2400" baseline="-25000" dirty="0" smtClean="0">
                <a:cs typeface="Arial"/>
              </a:rPr>
              <a:t>2</a:t>
            </a:r>
            <a:endParaRPr lang="en-US" sz="2400" dirty="0"/>
          </a:p>
        </p:txBody>
      </p:sp>
      <p:cxnSp>
        <p:nvCxnSpPr>
          <p:cNvPr id="23" name="Straight Arrow Connector 22"/>
          <p:cNvCxnSpPr>
            <a:stCxn id="10" idx="1"/>
            <a:endCxn id="22" idx="5"/>
          </p:cNvCxnSpPr>
          <p:nvPr/>
        </p:nvCxnSpPr>
        <p:spPr>
          <a:xfrm flipH="1" flipV="1">
            <a:off x="2539572" y="5704000"/>
            <a:ext cx="803301" cy="8435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7"/>
          </p:cNvCxnSpPr>
          <p:nvPr/>
        </p:nvCxnSpPr>
        <p:spPr>
          <a:xfrm flipV="1">
            <a:off x="2539572" y="4618712"/>
            <a:ext cx="494317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flipH="1">
            <a:off x="2806649" y="5550090"/>
            <a:ext cx="536223" cy="369332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000000"/>
                </a:solidFill>
                <a:latin typeface="Arial"/>
                <a:cs typeface="Arial"/>
              </a:rPr>
              <a:t>αβ</a:t>
            </a:r>
            <a:r>
              <a:rPr lang="en-US" baseline="-25000" dirty="0" err="1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958761" y="4986533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cs typeface="Arial"/>
              </a:rPr>
              <a:t>…</a:t>
            </a:r>
            <a:endParaRPr lang="en-US" sz="2400" dirty="0"/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flipV="1">
            <a:off x="5415961" y="4618712"/>
            <a:ext cx="0" cy="367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flipH="1">
            <a:off x="6149580" y="6280332"/>
            <a:ext cx="5382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000000"/>
                </a:solidFill>
                <a:latin typeface="Arial"/>
                <a:cs typeface="Arial"/>
              </a:rPr>
              <a:t>αβ</a:t>
            </a:r>
            <a:r>
              <a:rPr lang="en-US" baseline="-25000" dirty="0" err="1" smtClean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260643" y="5005022"/>
            <a:ext cx="1119467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cs typeface="Arial"/>
              </a:rPr>
              <a:t>P</a:t>
            </a:r>
            <a:r>
              <a:rPr lang="en-US" sz="2400" baseline="-25000" dirty="0" smtClean="0">
                <a:cs typeface="Arial"/>
              </a:rPr>
              <a:t>n-1</a:t>
            </a:r>
            <a:endParaRPr lang="en-US" sz="2400" dirty="0"/>
          </a:p>
        </p:txBody>
      </p:sp>
      <p:cxnSp>
        <p:nvCxnSpPr>
          <p:cNvPr id="41" name="Straight Arrow Connector 40"/>
          <p:cNvCxnSpPr>
            <a:stCxn id="10" idx="0"/>
            <a:endCxn id="31" idx="4"/>
          </p:cNvCxnSpPr>
          <p:nvPr/>
        </p:nvCxnSpPr>
        <p:spPr>
          <a:xfrm flipV="1">
            <a:off x="4423834" y="5900933"/>
            <a:ext cx="992127" cy="4349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3"/>
            <a:endCxn id="48" idx="3"/>
          </p:cNvCxnSpPr>
          <p:nvPr/>
        </p:nvCxnSpPr>
        <p:spPr>
          <a:xfrm flipV="1">
            <a:off x="5504795" y="5685512"/>
            <a:ext cx="2200442" cy="8620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0"/>
          </p:cNvCxnSpPr>
          <p:nvPr/>
        </p:nvCxnSpPr>
        <p:spPr>
          <a:xfrm flipH="1" flipV="1">
            <a:off x="6394557" y="4618712"/>
            <a:ext cx="425820" cy="3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flipH="1">
            <a:off x="4466167" y="5634756"/>
            <a:ext cx="5382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000000"/>
                </a:solidFill>
                <a:latin typeface="Arial"/>
                <a:cs typeface="Arial"/>
              </a:rPr>
              <a:t>αβ</a:t>
            </a:r>
            <a:r>
              <a:rPr lang="en-US" baseline="-25000" dirty="0" err="1">
                <a:solidFill>
                  <a:srgbClr val="000000"/>
                </a:solidFill>
                <a:latin typeface="Arial"/>
                <a:cs typeface="Arial"/>
              </a:rPr>
              <a:t>i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7567333" y="4905023"/>
            <a:ext cx="941667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cs typeface="Arial"/>
              </a:rPr>
              <a:t>P</a:t>
            </a:r>
            <a:r>
              <a:rPr lang="en-US" sz="2400" baseline="-25000" dirty="0" err="1" smtClean="0">
                <a:cs typeface="Arial"/>
              </a:rPr>
              <a:t>n</a:t>
            </a:r>
            <a:endParaRPr lang="en-US" sz="2400" dirty="0"/>
          </a:p>
        </p:txBody>
      </p:sp>
      <p:cxnSp>
        <p:nvCxnSpPr>
          <p:cNvPr id="49" name="Straight Arrow Connector 48"/>
          <p:cNvCxnSpPr>
            <a:stCxn id="48" idx="1"/>
          </p:cNvCxnSpPr>
          <p:nvPr/>
        </p:nvCxnSpPr>
        <p:spPr>
          <a:xfrm flipH="1" flipV="1">
            <a:off x="7055557" y="4600224"/>
            <a:ext cx="64968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35" name="Straight Arrow Connector 34"/>
          <p:cNvCxnSpPr>
            <a:endCxn id="34" idx="3"/>
          </p:cNvCxnSpPr>
          <p:nvPr/>
        </p:nvCxnSpPr>
        <p:spPr>
          <a:xfrm flipV="1">
            <a:off x="5049359" y="5785511"/>
            <a:ext cx="1375226" cy="5464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43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  <p:bldP spid="25" grpId="0" animBg="1"/>
      <p:bldP spid="33" grpId="0" animBg="1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Block Withholding attack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Case study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82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Block Withholding </a:t>
            </a:r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417638"/>
            <a:ext cx="8122356" cy="2110140"/>
          </a:xfrm>
        </p:spPr>
        <p:txBody>
          <a:bodyPr>
            <a:normAutofit fontScale="70000" lnSpcReduction="2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r>
              <a:rPr lang="en-US" dirty="0" smtClean="0">
                <a:latin typeface="+mn-lt"/>
              </a:rPr>
              <a:t>Only submit “normal” </a:t>
            </a:r>
            <a:r>
              <a:rPr lang="en-US" dirty="0" smtClean="0">
                <a:solidFill>
                  <a:srgbClr val="E46C0A"/>
                </a:solidFill>
                <a:latin typeface="+mn-lt"/>
              </a:rPr>
              <a:t>shares</a:t>
            </a:r>
          </a:p>
          <a:p>
            <a:pPr lvl="1"/>
            <a:r>
              <a:rPr lang="en-US" dirty="0" smtClean="0">
                <a:latin typeface="+mn-lt"/>
              </a:rPr>
              <a:t>Reduces pool’s reward and other miners’ reward</a:t>
            </a:r>
          </a:p>
          <a:p>
            <a:pPr lvl="1"/>
            <a:r>
              <a:rPr lang="en-US" dirty="0" smtClean="0">
                <a:latin typeface="+mn-lt"/>
              </a:rPr>
              <a:t>Pool has to pay the attacker for his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shares</a:t>
            </a:r>
          </a:p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Hard to detect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+mn-lt"/>
              </a:rPr>
              <a:t>Finding a block is probabilistic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1444" y="5108222"/>
            <a:ext cx="1368778" cy="423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0010X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1444" y="5683956"/>
            <a:ext cx="1368778" cy="423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990632"/>
            <a:ext cx="1828800" cy="423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Honest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2734" y="4566366"/>
            <a:ext cx="1368778" cy="423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0011X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1444" y="6292497"/>
            <a:ext cx="1368778" cy="42333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78004" y="3976521"/>
            <a:ext cx="367872" cy="459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299727" y="4233333"/>
            <a:ext cx="2239488" cy="2343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6587064" y="5108222"/>
            <a:ext cx="1368778" cy="423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0010Y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87064" y="5683956"/>
            <a:ext cx="1368778" cy="423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352820" y="3990632"/>
            <a:ext cx="1828800" cy="42333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BWH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598354" y="4566366"/>
            <a:ext cx="1368778" cy="423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0011Y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87064" y="6292497"/>
            <a:ext cx="1368778" cy="4233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0000Y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673624" y="3976521"/>
            <a:ext cx="367872" cy="4598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Straight Arrow Connector 18"/>
          <p:cNvCxnSpPr>
            <a:stCxn id="8" idx="3"/>
            <a:endCxn id="11" idx="1"/>
          </p:cNvCxnSpPr>
          <p:nvPr/>
        </p:nvCxnSpPr>
        <p:spPr>
          <a:xfrm>
            <a:off x="2071512" y="4778033"/>
            <a:ext cx="1228215" cy="626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11" idx="1"/>
          </p:cNvCxnSpPr>
          <p:nvPr/>
        </p:nvCxnSpPr>
        <p:spPr>
          <a:xfrm>
            <a:off x="2060222" y="5319889"/>
            <a:ext cx="1239505" cy="850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11" idx="1"/>
          </p:cNvCxnSpPr>
          <p:nvPr/>
        </p:nvCxnSpPr>
        <p:spPr>
          <a:xfrm flipV="1">
            <a:off x="2060222" y="5404959"/>
            <a:ext cx="1239505" cy="490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11" idx="1"/>
          </p:cNvCxnSpPr>
          <p:nvPr/>
        </p:nvCxnSpPr>
        <p:spPr>
          <a:xfrm flipV="1">
            <a:off x="2060222" y="5404959"/>
            <a:ext cx="1239505" cy="1099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1"/>
          </p:cNvCxnSpPr>
          <p:nvPr/>
        </p:nvCxnSpPr>
        <p:spPr>
          <a:xfrm flipH="1">
            <a:off x="5539215" y="4778033"/>
            <a:ext cx="1059139" cy="626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1"/>
            <a:endCxn id="11" idx="3"/>
          </p:cNvCxnSpPr>
          <p:nvPr/>
        </p:nvCxnSpPr>
        <p:spPr>
          <a:xfrm flipH="1">
            <a:off x="5539215" y="5319889"/>
            <a:ext cx="1047849" cy="850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1"/>
            <a:endCxn id="11" idx="3"/>
          </p:cNvCxnSpPr>
          <p:nvPr/>
        </p:nvCxnSpPr>
        <p:spPr>
          <a:xfrm flipH="1" flipV="1">
            <a:off x="5539215" y="5404959"/>
            <a:ext cx="1047849" cy="490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2000px-X_mark_18x18_02.svg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719" y="6217217"/>
            <a:ext cx="573893" cy="57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0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AdminNUS\Desktop\a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5" y="4600177"/>
            <a:ext cx="1202260" cy="107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BWH attack is profitable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854244" cy="2125132"/>
          </a:xfrm>
        </p:spPr>
        <p:txBody>
          <a:bodyPr>
            <a:normAutofit/>
          </a:bodyPr>
          <a:lstStyle/>
          <a:p>
            <a:r>
              <a:rPr lang="en-US" dirty="0" smtClean="0"/>
              <a:t>Intuition</a:t>
            </a:r>
            <a:r>
              <a:rPr lang="en-US" dirty="0"/>
              <a:t>: Bitcoin is a zero-sum game</a:t>
            </a:r>
            <a:endParaRPr lang="en-US" dirty="0" smtClean="0"/>
          </a:p>
          <a:p>
            <a:pPr lvl="1"/>
            <a:r>
              <a:rPr lang="en-US" dirty="0" smtClean="0"/>
              <a:t>Coins supply is constant</a:t>
            </a:r>
          </a:p>
          <a:p>
            <a:pPr lvl="1"/>
            <a:r>
              <a:rPr lang="en-US" dirty="0"/>
              <a:t>The loss in the victim pool is picked up by other </a:t>
            </a:r>
            <a:r>
              <a:rPr lang="en-US" dirty="0" smtClean="0"/>
              <a:t>pools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13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668885" y="3601522"/>
            <a:ext cx="1636889" cy="1586795"/>
            <a:chOff x="2194276" y="4057651"/>
            <a:chExt cx="1636889" cy="1586795"/>
          </a:xfrm>
        </p:grpSpPr>
        <p:sp>
          <p:nvSpPr>
            <p:cNvPr id="6" name="Oval 5"/>
            <p:cNvSpPr/>
            <p:nvPr/>
          </p:nvSpPr>
          <p:spPr>
            <a:xfrm>
              <a:off x="2194276" y="4057651"/>
              <a:ext cx="1636889" cy="158679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sz="3200" dirty="0" smtClean="0"/>
                <a:t> +x</a:t>
              </a:r>
              <a:endParaRPr lang="en-US" sz="3200" dirty="0"/>
            </a:p>
          </p:txBody>
        </p:sp>
        <p:sp>
          <p:nvSpPr>
            <p:cNvPr id="10" name="Up Arrow 9"/>
            <p:cNvSpPr/>
            <p:nvPr/>
          </p:nvSpPr>
          <p:spPr>
            <a:xfrm>
              <a:off x="2448275" y="4586116"/>
              <a:ext cx="522111" cy="702376"/>
            </a:xfrm>
            <a:prstGeom prst="upArrow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11926" y="3223694"/>
            <a:ext cx="2276120" cy="2032002"/>
            <a:chOff x="4494382" y="3612444"/>
            <a:chExt cx="2276120" cy="2032002"/>
          </a:xfrm>
        </p:grpSpPr>
        <p:grpSp>
          <p:nvGrpSpPr>
            <p:cNvPr id="12" name="Group 11"/>
            <p:cNvGrpSpPr/>
            <p:nvPr/>
          </p:nvGrpSpPr>
          <p:grpSpPr>
            <a:xfrm>
              <a:off x="4494382" y="3612444"/>
              <a:ext cx="2276120" cy="2032002"/>
              <a:chOff x="4105631" y="3936999"/>
              <a:chExt cx="2276120" cy="203200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759678" y="4501445"/>
                <a:ext cx="1622073" cy="146755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-x</a:t>
                </a:r>
                <a:endParaRPr lang="en-US" sz="3200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339644" y="4501445"/>
                <a:ext cx="621602" cy="60677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ular Callout 8"/>
              <p:cNvSpPr/>
              <p:nvPr/>
            </p:nvSpPr>
            <p:spPr>
              <a:xfrm>
                <a:off x="4105631" y="3936999"/>
                <a:ext cx="1411811" cy="445208"/>
              </a:xfrm>
              <a:prstGeom prst="wedgeRectCallout">
                <a:avLst>
                  <a:gd name="adj1" fmla="val 48162"/>
                  <a:gd name="adj2" fmla="val 10510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BWH attack</a:t>
                </a:r>
                <a:endParaRPr lang="en-US" dirty="0"/>
              </a:p>
            </p:txBody>
          </p:sp>
        </p:grpSp>
        <p:sp>
          <p:nvSpPr>
            <p:cNvPr id="11" name="Down Arrow 10"/>
            <p:cNvSpPr/>
            <p:nvPr/>
          </p:nvSpPr>
          <p:spPr>
            <a:xfrm>
              <a:off x="5290950" y="4622085"/>
              <a:ext cx="437445" cy="669584"/>
            </a:xfrm>
            <a:prstGeom prst="downArrow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850441" y="5382695"/>
            <a:ext cx="6166558" cy="1207194"/>
            <a:chOff x="2850441" y="5382695"/>
            <a:chExt cx="6166558" cy="1207194"/>
          </a:xfrm>
        </p:grpSpPr>
        <p:sp>
          <p:nvSpPr>
            <p:cNvPr id="24" name="Oval Callout 23"/>
            <p:cNvSpPr/>
            <p:nvPr/>
          </p:nvSpPr>
          <p:spPr>
            <a:xfrm>
              <a:off x="2850441" y="5382695"/>
              <a:ext cx="6166558" cy="1207194"/>
            </a:xfrm>
            <a:prstGeom prst="wedgeEllipseCallout">
              <a:avLst>
                <a:gd name="adj1" fmla="val -59276"/>
                <a:gd name="adj2" fmla="val -6841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Up Arrow 15"/>
            <p:cNvSpPr/>
            <p:nvPr/>
          </p:nvSpPr>
          <p:spPr>
            <a:xfrm>
              <a:off x="3993444" y="5552386"/>
              <a:ext cx="409218" cy="702376"/>
            </a:xfrm>
            <a:prstGeom prst="upArrow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6092454" y="5552387"/>
              <a:ext cx="437445" cy="702376"/>
            </a:xfrm>
            <a:prstGeom prst="downArrow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60329" y="5884334"/>
              <a:ext cx="479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+X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29899" y="5885430"/>
              <a:ext cx="91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r>
                <a:rPr lang="en-US" dirty="0" smtClean="0"/>
                <a:t>0.2X</a:t>
              </a:r>
              <a:endParaRPr lang="en-US" dirty="0"/>
            </a:p>
          </p:txBody>
        </p:sp>
        <p:sp>
          <p:nvSpPr>
            <p:cNvPr id="20" name="Plus 19"/>
            <p:cNvSpPr/>
            <p:nvPr/>
          </p:nvSpPr>
          <p:spPr>
            <a:xfrm>
              <a:off x="5061622" y="5701987"/>
              <a:ext cx="503074" cy="410569"/>
            </a:xfrm>
            <a:prstGeom prst="mathPlu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qual 20"/>
            <p:cNvSpPr/>
            <p:nvPr/>
          </p:nvSpPr>
          <p:spPr>
            <a:xfrm>
              <a:off x="7182180" y="5680145"/>
              <a:ext cx="527065" cy="410569"/>
            </a:xfrm>
            <a:prstGeom prst="mathEqual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Up Arrow 21"/>
            <p:cNvSpPr/>
            <p:nvPr/>
          </p:nvSpPr>
          <p:spPr>
            <a:xfrm>
              <a:off x="7822128" y="5552387"/>
              <a:ext cx="409218" cy="702376"/>
            </a:xfrm>
            <a:prstGeom prst="upArrow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32568" y="5926668"/>
              <a:ext cx="884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+0.8X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50943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SG" dirty="0"/>
          </a:p>
        </p:txBody>
      </p:sp>
      <p:grpSp>
        <p:nvGrpSpPr>
          <p:cNvPr id="29" name="Group 28"/>
          <p:cNvGrpSpPr/>
          <p:nvPr/>
        </p:nvGrpSpPr>
        <p:grpSpPr>
          <a:xfrm>
            <a:off x="594764" y="1821891"/>
            <a:ext cx="3426977" cy="1100517"/>
            <a:chOff x="457200" y="2217217"/>
            <a:chExt cx="3426977" cy="1100517"/>
          </a:xfrm>
        </p:grpSpPr>
        <p:sp>
          <p:nvSpPr>
            <p:cNvPr id="11" name="Rectangle 10"/>
            <p:cNvSpPr/>
            <p:nvPr/>
          </p:nvSpPr>
          <p:spPr>
            <a:xfrm>
              <a:off x="457200" y="2217217"/>
              <a:ext cx="3426977" cy="110051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55455" y="2411426"/>
              <a:ext cx="3033712" cy="493616"/>
              <a:chOff x="655455" y="2613726"/>
              <a:chExt cx="3033712" cy="49361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655455" y="2613727"/>
                <a:ext cx="793019" cy="49361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25%</a:t>
                </a:r>
                <a:endParaRPr lang="en-SG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674250" y="2613726"/>
                <a:ext cx="2014917" cy="49361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75%</a:t>
                </a:r>
                <a:endParaRPr lang="en-SG" dirty="0"/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1438358" y="2553076"/>
            <a:ext cx="202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Honest </a:t>
            </a:r>
            <a:r>
              <a:rPr lang="en-US" dirty="0"/>
              <a:t>Scenario</a:t>
            </a:r>
            <a:endParaRPr lang="en-SG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835343"/>
              </p:ext>
            </p:extLst>
          </p:nvPr>
        </p:nvGraphicFramePr>
        <p:xfrm>
          <a:off x="238488" y="4824014"/>
          <a:ext cx="4622801" cy="174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4556"/>
                <a:gridCol w="1090067"/>
                <a:gridCol w="1144518"/>
                <a:gridCol w="1113660"/>
              </a:tblGrid>
              <a:tr h="266484">
                <a:tc rowSpan="2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Mining Power</a:t>
                      </a:r>
                      <a:endParaRPr lang="en-SG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Reward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Honest scenario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Attack</a:t>
                      </a:r>
                      <a:r>
                        <a:rPr lang="en-US" baseline="0" dirty="0" smtClean="0"/>
                        <a:t> scenario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Attacker</a:t>
                      </a:r>
                      <a:endParaRPr lang="en-SG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25.9%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Pool</a:t>
                      </a:r>
                      <a:endParaRPr lang="en-SG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74.1%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6" name="Group 45"/>
          <p:cNvGrpSpPr/>
          <p:nvPr/>
        </p:nvGrpSpPr>
        <p:grpSpPr>
          <a:xfrm>
            <a:off x="4861289" y="1281430"/>
            <a:ext cx="3426977" cy="1376801"/>
            <a:chOff x="4861289" y="1281430"/>
            <a:chExt cx="3426977" cy="1376801"/>
          </a:xfrm>
        </p:grpSpPr>
        <p:sp>
          <p:nvSpPr>
            <p:cNvPr id="17" name="Rectangle 16"/>
            <p:cNvSpPr/>
            <p:nvPr/>
          </p:nvSpPr>
          <p:spPr>
            <a:xfrm>
              <a:off x="4861289" y="1557714"/>
              <a:ext cx="3426977" cy="110051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944234" y="1751921"/>
              <a:ext cx="3134652" cy="493618"/>
              <a:chOff x="540145" y="2613724"/>
              <a:chExt cx="3134652" cy="493618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540145" y="2613727"/>
                <a:ext cx="679731" cy="49361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20%</a:t>
                </a:r>
                <a:endParaRPr lang="en-SG" sz="14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659880" y="2613726"/>
                <a:ext cx="2014917" cy="49361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75%</a:t>
                </a:r>
                <a:endParaRPr lang="en-SG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491968" y="2613724"/>
                <a:ext cx="167911" cy="49361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972592" y="2288899"/>
              <a:ext cx="1994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Attack Scenario</a:t>
              </a:r>
              <a:endParaRPr lang="en-SG" dirty="0"/>
            </a:p>
          </p:txBody>
        </p:sp>
        <p:sp>
          <p:nvSpPr>
            <p:cNvPr id="36" name="Rounded Rectangular Callout 35"/>
            <p:cNvSpPr/>
            <p:nvPr/>
          </p:nvSpPr>
          <p:spPr>
            <a:xfrm>
              <a:off x="5623966" y="1281430"/>
              <a:ext cx="556701" cy="276284"/>
            </a:xfrm>
            <a:prstGeom prst="wedgeRoundRectCallout">
              <a:avLst>
                <a:gd name="adj1" fmla="val 886"/>
                <a:gd name="adj2" fmla="val 112319"/>
                <a:gd name="adj3" fmla="val 16667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Arial"/>
                  <a:cs typeface="Arial"/>
                </a:rPr>
                <a:t>5%</a:t>
              </a:r>
              <a:endParaRPr lang="en-SG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903622" y="3477803"/>
            <a:ext cx="3426977" cy="1361952"/>
            <a:chOff x="4861288" y="2837813"/>
            <a:chExt cx="3426977" cy="1361952"/>
          </a:xfrm>
        </p:grpSpPr>
        <p:sp>
          <p:nvSpPr>
            <p:cNvPr id="21" name="Rectangle 20"/>
            <p:cNvSpPr/>
            <p:nvPr/>
          </p:nvSpPr>
          <p:spPr>
            <a:xfrm>
              <a:off x="4861288" y="3099248"/>
              <a:ext cx="3426977" cy="110051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44234" y="3293455"/>
              <a:ext cx="679732" cy="49361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21%</a:t>
              </a:r>
              <a:endParaRPr lang="en-SG" sz="1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63968" y="3293456"/>
              <a:ext cx="2014917" cy="49361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79%</a:t>
              </a:r>
              <a:endParaRPr lang="en-SG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888638" y="3292102"/>
              <a:ext cx="167911" cy="49361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44234" y="3845470"/>
              <a:ext cx="32772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Actual Mining Power Distribution</a:t>
              </a:r>
              <a:endParaRPr lang="en-SG" sz="1600" dirty="0"/>
            </a:p>
          </p:txBody>
        </p:sp>
        <p:sp>
          <p:nvSpPr>
            <p:cNvPr id="38" name="Rounded Rectangular Callout 37"/>
            <p:cNvSpPr/>
            <p:nvPr/>
          </p:nvSpPr>
          <p:spPr>
            <a:xfrm>
              <a:off x="5818173" y="2837813"/>
              <a:ext cx="493615" cy="272415"/>
            </a:xfrm>
            <a:prstGeom prst="wedgeRoundRectCallout">
              <a:avLst>
                <a:gd name="adj1" fmla="val -20317"/>
                <a:gd name="adj2" fmla="val 112319"/>
                <a:gd name="adj3" fmla="val 16667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/>
              <a:r>
                <a:rPr lang="en-US" sz="1600" dirty="0"/>
                <a:t>0</a:t>
              </a:r>
              <a:r>
                <a:rPr lang="en-US" sz="1600" dirty="0" smtClean="0"/>
                <a:t>%</a:t>
              </a:r>
              <a:endParaRPr lang="en-SG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944234" y="4994974"/>
            <a:ext cx="3426977" cy="1361952"/>
            <a:chOff x="4861288" y="4399575"/>
            <a:chExt cx="3426977" cy="1361952"/>
          </a:xfrm>
        </p:grpSpPr>
        <p:sp>
          <p:nvSpPr>
            <p:cNvPr id="39" name="Rectangle 38"/>
            <p:cNvSpPr/>
            <p:nvPr/>
          </p:nvSpPr>
          <p:spPr>
            <a:xfrm>
              <a:off x="4861288" y="4661010"/>
              <a:ext cx="3426977" cy="110051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944234" y="4855217"/>
              <a:ext cx="679732" cy="49361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21%</a:t>
              </a:r>
              <a:endParaRPr lang="en-SG" sz="1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063968" y="4855218"/>
              <a:ext cx="2014917" cy="49361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74.1%</a:t>
              </a:r>
              <a:endParaRPr lang="en-SG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888638" y="4853864"/>
              <a:ext cx="167911" cy="49361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98797" y="5377763"/>
              <a:ext cx="3089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Actual Reward Distribution</a:t>
              </a:r>
              <a:endParaRPr lang="en-SG" dirty="0"/>
            </a:p>
          </p:txBody>
        </p:sp>
        <p:sp>
          <p:nvSpPr>
            <p:cNvPr id="44" name="Rounded Rectangular Callout 43"/>
            <p:cNvSpPr/>
            <p:nvPr/>
          </p:nvSpPr>
          <p:spPr>
            <a:xfrm>
              <a:off x="5818173" y="4399575"/>
              <a:ext cx="597462" cy="272415"/>
            </a:xfrm>
            <a:prstGeom prst="wedgeRoundRectCallout">
              <a:avLst>
                <a:gd name="adj1" fmla="val -20317"/>
                <a:gd name="adj2" fmla="val 112319"/>
                <a:gd name="adj3" fmla="val 16667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dirty="0" smtClean="0"/>
                <a:t>4.9%</a:t>
              </a:r>
              <a:endParaRPr lang="en-SG" dirty="0"/>
            </a:p>
          </p:txBody>
        </p: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00973" y="5832304"/>
            <a:ext cx="272616" cy="27261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046" y="6238513"/>
            <a:ext cx="253069" cy="253069"/>
          </a:xfrm>
          <a:prstGeom prst="rect">
            <a:avLst/>
          </a:prstGeom>
        </p:spPr>
      </p:pic>
      <p:sp>
        <p:nvSpPr>
          <p:cNvPr id="59" name="Rounded Rectangular Callout 58"/>
          <p:cNvSpPr/>
          <p:nvPr/>
        </p:nvSpPr>
        <p:spPr>
          <a:xfrm>
            <a:off x="793019" y="1341559"/>
            <a:ext cx="849663" cy="272415"/>
          </a:xfrm>
          <a:prstGeom prst="wedgeRoundRectCallout">
            <a:avLst>
              <a:gd name="adj1" fmla="val -13760"/>
              <a:gd name="adj2" fmla="val 195492"/>
              <a:gd name="adj3" fmla="val 16667"/>
            </a:avLst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600" dirty="0" smtClean="0"/>
              <a:t>attacker</a:t>
            </a:r>
            <a:endParaRPr lang="en-SG" dirty="0"/>
          </a:p>
        </p:txBody>
      </p:sp>
      <p:sp>
        <p:nvSpPr>
          <p:cNvPr id="60" name="Rounded Rectangular Callout 59"/>
          <p:cNvSpPr/>
          <p:nvPr/>
        </p:nvSpPr>
        <p:spPr>
          <a:xfrm>
            <a:off x="2071561" y="1341558"/>
            <a:ext cx="1395539" cy="272415"/>
          </a:xfrm>
          <a:prstGeom prst="wedgeRoundRectCallout">
            <a:avLst>
              <a:gd name="adj1" fmla="val -13760"/>
              <a:gd name="adj2" fmla="val 1954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 smtClean="0"/>
              <a:t>Victim pool</a:t>
            </a:r>
            <a:endParaRPr lang="en-SG" dirty="0"/>
          </a:p>
        </p:txBody>
      </p:sp>
      <p:sp>
        <p:nvSpPr>
          <p:cNvPr id="61" name="Rounded Rectangular Callout 60"/>
          <p:cNvSpPr/>
          <p:nvPr/>
        </p:nvSpPr>
        <p:spPr>
          <a:xfrm>
            <a:off x="6415635" y="1281429"/>
            <a:ext cx="1296745" cy="276285"/>
          </a:xfrm>
          <a:prstGeom prst="wedgeRoundRectCallout">
            <a:avLst>
              <a:gd name="adj1" fmla="val -80780"/>
              <a:gd name="adj2" fmla="val 1215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 smtClean="0"/>
              <a:t>BWH attack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85875" y="2922408"/>
            <a:ext cx="22620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 smtClean="0"/>
              <a:t> pool, </a:t>
            </a:r>
            <a:r>
              <a:rPr lang="el-GR" sz="2400" dirty="0" smtClean="0">
                <a:solidFill>
                  <a:srgbClr val="000000"/>
                </a:solidFill>
                <a:latin typeface="Arial"/>
                <a:cs typeface="Arial"/>
              </a:rPr>
              <a:t>α</a:t>
            </a:r>
            <a:r>
              <a:rPr lang="en-US" sz="2400" dirty="0" smtClean="0">
                <a:cs typeface="Arial"/>
              </a:rPr>
              <a:t>=25%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4868195" y="2731829"/>
            <a:ext cx="35030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lang="el-GR" sz="2400" dirty="0" smtClean="0">
                <a:solidFill>
                  <a:srgbClr val="000000"/>
                </a:solidFill>
                <a:latin typeface="Arial"/>
                <a:cs typeface="Arial"/>
              </a:rPr>
              <a:t>β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</a:rPr>
              <a:t>0, </a:t>
            </a:r>
            <a:r>
              <a:rPr lang="el-GR" sz="2400" dirty="0" smtClean="0">
                <a:solidFill>
                  <a:srgbClr val="000000"/>
                </a:solidFill>
                <a:latin typeface="Arial"/>
                <a:cs typeface="Arial"/>
              </a:rPr>
              <a:t>β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) = (0.8, 0.2)</a:t>
            </a:r>
          </a:p>
          <a:p>
            <a:r>
              <a:rPr lang="el-GR" sz="2400" dirty="0" smtClean="0">
                <a:solidFill>
                  <a:srgbClr val="000000"/>
                </a:solidFill>
                <a:latin typeface="Arial"/>
                <a:cs typeface="Arial"/>
              </a:rPr>
              <a:t>αβ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</a:rPr>
              <a:t>0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= 20%  </a:t>
            </a:r>
            <a:r>
              <a:rPr lang="el-GR" sz="2400" dirty="0" smtClean="0">
                <a:solidFill>
                  <a:srgbClr val="000000"/>
                </a:solidFill>
                <a:latin typeface="Arial"/>
                <a:cs typeface="Arial"/>
              </a:rPr>
              <a:t>αβ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 = 5%</a:t>
            </a: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70729" y="3215469"/>
            <a:ext cx="3426977" cy="1420074"/>
            <a:chOff x="4861289" y="1281430"/>
            <a:chExt cx="3426977" cy="1420074"/>
          </a:xfrm>
        </p:grpSpPr>
        <p:sp>
          <p:nvSpPr>
            <p:cNvPr id="52" name="Rectangle 51"/>
            <p:cNvSpPr/>
            <p:nvPr/>
          </p:nvSpPr>
          <p:spPr>
            <a:xfrm>
              <a:off x="4861289" y="1557714"/>
              <a:ext cx="3426977" cy="110051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4944234" y="1751921"/>
              <a:ext cx="3134652" cy="493618"/>
              <a:chOff x="540145" y="2613724"/>
              <a:chExt cx="3134652" cy="493618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540145" y="2613727"/>
                <a:ext cx="679731" cy="49361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20%</a:t>
                </a:r>
                <a:endParaRPr lang="en-SG" sz="1400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659880" y="2613726"/>
                <a:ext cx="2014917" cy="49361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75%</a:t>
                </a:r>
                <a:endParaRPr lang="en-SG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91968" y="2613724"/>
                <a:ext cx="167911" cy="49361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5623965" y="2332172"/>
              <a:ext cx="1994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Honest Scenario</a:t>
              </a:r>
              <a:endParaRPr lang="en-SG" dirty="0"/>
            </a:p>
          </p:txBody>
        </p:sp>
        <p:sp>
          <p:nvSpPr>
            <p:cNvPr id="55" name="Rounded Rectangular Callout 54"/>
            <p:cNvSpPr/>
            <p:nvPr/>
          </p:nvSpPr>
          <p:spPr>
            <a:xfrm>
              <a:off x="5623966" y="1281430"/>
              <a:ext cx="556701" cy="276284"/>
            </a:xfrm>
            <a:prstGeom prst="wedgeRoundRectCallout">
              <a:avLst>
                <a:gd name="adj1" fmla="val 886"/>
                <a:gd name="adj2" fmla="val 112319"/>
                <a:gd name="adj3" fmla="val 16667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Arial"/>
                  <a:cs typeface="Arial"/>
                </a:rPr>
                <a:t>5%</a:t>
              </a:r>
              <a:endParaRPr lang="en-SG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3958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1" y="274638"/>
            <a:ext cx="8523111" cy="11430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Analyze BWH attack using CPS game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</a:t>
            </a:r>
            <a:r>
              <a:rPr lang="en-US" dirty="0"/>
              <a:t>the reward of </a:t>
            </a:r>
            <a:r>
              <a:rPr lang="en-US" dirty="0" smtClean="0"/>
              <a:t>the attacker</a:t>
            </a:r>
            <a:endParaRPr lang="en-US" dirty="0"/>
          </a:p>
          <a:p>
            <a:pPr lvl="1"/>
            <a:r>
              <a:rPr lang="en-US" dirty="0"/>
              <a:t>Before </a:t>
            </a:r>
            <a:r>
              <a:rPr lang="en-US" dirty="0" err="1"/>
              <a:t>vs</a:t>
            </a:r>
            <a:r>
              <a:rPr lang="en-US" dirty="0"/>
              <a:t> after the </a:t>
            </a:r>
            <a:r>
              <a:rPr lang="en-US" dirty="0" smtClean="0"/>
              <a:t>attack in each pool</a:t>
            </a:r>
            <a:endParaRPr lang="en-US" dirty="0"/>
          </a:p>
          <a:p>
            <a:pPr lvl="1"/>
            <a:r>
              <a:rPr lang="en-US" dirty="0"/>
              <a:t>Infer attacking </a:t>
            </a:r>
            <a:r>
              <a:rPr lang="en-US" dirty="0" smtClean="0"/>
              <a:t>rules</a:t>
            </a:r>
          </a:p>
          <a:p>
            <a:r>
              <a:rPr lang="en-US" dirty="0" smtClean="0"/>
              <a:t>Consider different scenarios</a:t>
            </a:r>
          </a:p>
          <a:p>
            <a:pPr lvl="1"/>
            <a:r>
              <a:rPr lang="en-US" dirty="0" smtClean="0"/>
              <a:t>Single attacker, single pool</a:t>
            </a:r>
          </a:p>
          <a:p>
            <a:pPr lvl="1"/>
            <a:r>
              <a:rPr lang="en-US" dirty="0" smtClean="0"/>
              <a:t>Single attacker, multiple pools</a:t>
            </a:r>
          </a:p>
          <a:p>
            <a:pPr lvl="1"/>
            <a:r>
              <a:rPr lang="en-US" dirty="0" smtClean="0"/>
              <a:t>Multiple attackers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14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681" y="274638"/>
            <a:ext cx="8553282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Scenario: single attacker</a:t>
            </a:r>
            <a:endParaRPr lang="en-S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It’s always profitable to BWH attack</a:t>
            </a:r>
          </a:p>
          <a:p>
            <a:endParaRPr lang="en-US" sz="2800" dirty="0" smtClean="0"/>
          </a:p>
          <a:p>
            <a:r>
              <a:rPr lang="en-US" sz="2800" dirty="0" smtClean="0"/>
              <a:t>There is a threshold on the attacking power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It’s more profitable to target big pool</a:t>
            </a:r>
          </a:p>
          <a:p>
            <a:r>
              <a:rPr lang="en-US" sz="2800" dirty="0"/>
              <a:t>E</a:t>
            </a:r>
            <a:r>
              <a:rPr lang="en-US" sz="2800" dirty="0" smtClean="0"/>
              <a:t>xists the optimal strategy to maximize </a:t>
            </a:r>
          </a:p>
          <a:p>
            <a:pPr marL="457200" lvl="1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004984"/>
              </p:ext>
            </p:extLst>
          </p:nvPr>
        </p:nvGraphicFramePr>
        <p:xfrm>
          <a:off x="7238996" y="5279144"/>
          <a:ext cx="49212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" name="Equation" r:id="rId3" imgW="215900" imgH="203200" progId="Equation.3">
                  <p:embed/>
                </p:oleObj>
              </mc:Choice>
              <mc:Fallback>
                <p:oleObj name="Equation" r:id="rId3" imgW="215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38996" y="5279144"/>
                        <a:ext cx="492125" cy="52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147033"/>
              </p:ext>
            </p:extLst>
          </p:nvPr>
        </p:nvGraphicFramePr>
        <p:xfrm>
          <a:off x="2297113" y="1393825"/>
          <a:ext cx="259397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" name="Equation" r:id="rId5" imgW="1054100" imgH="431800" progId="Equation.3">
                  <p:embed/>
                </p:oleObj>
              </mc:Choice>
              <mc:Fallback>
                <p:oleObj name="Equation" r:id="rId5" imgW="10541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97113" y="1393825"/>
                        <a:ext cx="2593975" cy="106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482098"/>
              </p:ext>
            </p:extLst>
          </p:nvPr>
        </p:nvGraphicFramePr>
        <p:xfrm>
          <a:off x="2839334" y="3378994"/>
          <a:ext cx="22352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" name="Equation" r:id="rId7" imgW="977900" imgH="203200" progId="Equation.3">
                  <p:embed/>
                </p:oleObj>
              </mc:Choice>
              <mc:Fallback>
                <p:oleObj name="Equation" r:id="rId7" imgW="977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39334" y="3378994"/>
                        <a:ext cx="2235200" cy="52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ular Callout 8"/>
          <p:cNvSpPr/>
          <p:nvPr/>
        </p:nvSpPr>
        <p:spPr>
          <a:xfrm>
            <a:off x="1044223" y="1363133"/>
            <a:ext cx="942446" cy="626534"/>
          </a:xfrm>
          <a:prstGeom prst="wedgeRectCallout">
            <a:avLst>
              <a:gd name="adj1" fmla="val 91463"/>
              <a:gd name="adj2" fmla="val 354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 reward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5074534" y="1104371"/>
            <a:ext cx="1478666" cy="626534"/>
          </a:xfrm>
          <a:prstGeom prst="wedgeRectCallout">
            <a:avLst>
              <a:gd name="adj1" fmla="val -78372"/>
              <a:gd name="adj2" fmla="val 3096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Attacking portion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1368778" y="2144182"/>
            <a:ext cx="1495778" cy="748595"/>
          </a:xfrm>
          <a:prstGeom prst="wedgeRectCallout">
            <a:avLst>
              <a:gd name="adj1" fmla="val 81458"/>
              <a:gd name="adj2" fmla="val -384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Victim pool’s size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4891088" y="2296582"/>
            <a:ext cx="1495778" cy="748595"/>
          </a:xfrm>
          <a:prstGeom prst="wedgeRectCallout">
            <a:avLst>
              <a:gd name="adj1" fmla="val -101560"/>
              <a:gd name="adj2" fmla="val -4979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Attacker’s power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865819"/>
              </p:ext>
            </p:extLst>
          </p:nvPr>
        </p:nvGraphicFramePr>
        <p:xfrm>
          <a:off x="2808288" y="4443767"/>
          <a:ext cx="235108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" name="Equation" r:id="rId9" imgW="1028700" imgH="203200" progId="Equation.3">
                  <p:embed/>
                </p:oleObj>
              </mc:Choice>
              <mc:Fallback>
                <p:oleObj name="Equation" r:id="rId9" imgW="1028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08288" y="4443767"/>
                        <a:ext cx="2351088" cy="52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2597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scenarios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89489" cy="4525963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here are other dishonest miners</a:t>
            </a:r>
          </a:p>
          <a:p>
            <a:pPr lvl="1"/>
            <a:r>
              <a:rPr lang="en-US" dirty="0" smtClean="0"/>
              <a:t>It’s possibly profitable</a:t>
            </a:r>
          </a:p>
          <a:p>
            <a:pPr lvl="1"/>
            <a:r>
              <a:rPr lang="en-US" dirty="0" smtClean="0"/>
              <a:t>Depends on how much the pool is “contaminated”</a:t>
            </a:r>
          </a:p>
          <a:p>
            <a:r>
              <a:rPr lang="en-US" dirty="0" smtClean="0"/>
              <a:t>Attacking multiple pools</a:t>
            </a:r>
          </a:p>
          <a:p>
            <a:pPr lvl="1"/>
            <a:r>
              <a:rPr lang="en-US" smtClean="0"/>
              <a:t>Attacks </a:t>
            </a:r>
            <a:r>
              <a:rPr lang="en-US" dirty="0" smtClean="0"/>
              <a:t>as many as possible</a:t>
            </a:r>
          </a:p>
          <a:p>
            <a:pPr lvl="1"/>
            <a:r>
              <a:rPr lang="en-US" dirty="0" smtClean="0"/>
              <a:t>Exists the optimal strategy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0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Nash equilibrium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502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is the best strategy for the miner?</a:t>
            </a:r>
          </a:p>
          <a:p>
            <a:r>
              <a:rPr lang="en-US" dirty="0" smtClean="0"/>
              <a:t>Consider two accessible pools</a:t>
            </a:r>
          </a:p>
          <a:p>
            <a:pPr lvl="1"/>
            <a:r>
              <a:rPr lang="en-US" dirty="0" smtClean="0"/>
              <a:t>The dominant strategy is to attack the other</a:t>
            </a:r>
          </a:p>
          <a:p>
            <a:r>
              <a:rPr lang="en-US" dirty="0" smtClean="0"/>
              <a:t>There is no pure strategy</a:t>
            </a:r>
          </a:p>
          <a:p>
            <a:pPr lvl="1"/>
            <a:r>
              <a:rPr lang="en-US" dirty="0" smtClean="0"/>
              <a:t>There is always a better move to win back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18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95222" y="4543778"/>
            <a:ext cx="1933222" cy="18125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3200" dirty="0" smtClean="0"/>
              <a:t>P1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5726289" y="4543778"/>
            <a:ext cx="1933222" cy="18125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3200" dirty="0" smtClean="0"/>
              <a:t>P2</a:t>
            </a:r>
            <a:endParaRPr 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3062111" y="4882444"/>
            <a:ext cx="649111" cy="60677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228644" y="4882444"/>
            <a:ext cx="649111" cy="60677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1298223" y="4205111"/>
            <a:ext cx="1213556" cy="776111"/>
          </a:xfrm>
          <a:prstGeom prst="wedgeRectCallout">
            <a:avLst>
              <a:gd name="adj1" fmla="val 105891"/>
              <a:gd name="adj2" fmla="val 57046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BWH from P2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4628444" y="4106333"/>
            <a:ext cx="1213556" cy="776111"/>
          </a:xfrm>
          <a:prstGeom prst="wedgeRectCallout">
            <a:avLst>
              <a:gd name="adj1" fmla="val 82635"/>
              <a:gd name="adj2" fmla="val 806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BWH from P1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34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attack’s duration matters?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587067" y="1905000"/>
            <a:ext cx="2150533" cy="1933221"/>
            <a:chOff x="3922889" y="1905000"/>
            <a:chExt cx="2150533" cy="1933221"/>
          </a:xfrm>
        </p:grpSpPr>
        <p:pic>
          <p:nvPicPr>
            <p:cNvPr id="6" name="Picture 5" descr="smiley-face-clip-art-emotions-RidMBKdi9.jpe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1423" y="3011310"/>
              <a:ext cx="826911" cy="826911"/>
            </a:xfrm>
            <a:prstGeom prst="rect">
              <a:avLst/>
            </a:prstGeom>
          </p:spPr>
        </p:pic>
        <p:sp>
          <p:nvSpPr>
            <p:cNvPr id="7" name="Rounded Rectangular Callout 6"/>
            <p:cNvSpPr/>
            <p:nvPr/>
          </p:nvSpPr>
          <p:spPr>
            <a:xfrm>
              <a:off x="3922889" y="1905000"/>
              <a:ext cx="2150533" cy="860733"/>
            </a:xfrm>
            <a:prstGeom prst="wedgeRoundRectCallout">
              <a:avLst>
                <a:gd name="adj1" fmla="val -24770"/>
                <a:gd name="adj2" fmla="val 63705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 BTCs/ 10 </a:t>
              </a:r>
              <a:r>
                <a:rPr lang="en-US" dirty="0" err="1" smtClean="0"/>
                <a:t>mins</a:t>
              </a:r>
              <a:endParaRPr lang="en-US" dirty="0"/>
            </a:p>
          </p:txBody>
        </p:sp>
      </p:grpSp>
      <p:pic>
        <p:nvPicPr>
          <p:cNvPr id="5" name="Picture 4" descr="C:\Users\AdminNUS\Desktop\a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070" y="2892733"/>
            <a:ext cx="1202260" cy="107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3920063" y="1905000"/>
            <a:ext cx="2150533" cy="860733"/>
          </a:xfrm>
          <a:prstGeom prst="wedgeRoundRectCallout">
            <a:avLst>
              <a:gd name="adj1" fmla="val -24770"/>
              <a:gd name="adj2" fmla="val 70263"/>
              <a:gd name="adj3" fmla="val 1666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 BTCs/ 12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9" name="Cloud Callout 8"/>
          <p:cNvSpPr/>
          <p:nvPr/>
        </p:nvSpPr>
        <p:spPr>
          <a:xfrm>
            <a:off x="457200" y="1433645"/>
            <a:ext cx="2808112" cy="1459088"/>
          </a:xfrm>
          <a:prstGeom prst="cloudCallout">
            <a:avLst>
              <a:gd name="adj1" fmla="val 75073"/>
              <a:gd name="adj2" fmla="val 66693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Does it actually profit?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72444" y="4346222"/>
            <a:ext cx="7083778" cy="2123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Short term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It depends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Long term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Yes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Difficulty adjusts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4072463" y="1905000"/>
            <a:ext cx="2150533" cy="860733"/>
          </a:xfrm>
          <a:prstGeom prst="wedgeRoundRectCallout">
            <a:avLst>
              <a:gd name="adj1" fmla="val -24770"/>
              <a:gd name="adj2" fmla="val 70263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 BTCs/ 10 </a:t>
            </a:r>
            <a:r>
              <a:rPr lang="en-US" dirty="0" err="1" smtClean="0"/>
              <a:t>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780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4" y="1275645"/>
            <a:ext cx="8686800" cy="3282243"/>
          </a:xfrm>
        </p:spPr>
        <p:txBody>
          <a:bodyPr>
            <a:noAutofit/>
          </a:bodyPr>
          <a:lstStyle/>
          <a:p>
            <a:r>
              <a:rPr lang="en-US" sz="2200" dirty="0" smtClean="0"/>
              <a:t>Solve computationally large problem </a:t>
            </a:r>
          </a:p>
          <a:p>
            <a:pPr lvl="1"/>
            <a:r>
              <a:rPr lang="en-US" sz="2200" dirty="0"/>
              <a:t>U</a:t>
            </a:r>
            <a:r>
              <a:rPr lang="en-US" sz="2200" dirty="0" smtClean="0"/>
              <a:t>sing </a:t>
            </a:r>
            <a:r>
              <a:rPr lang="en-US" sz="2200" dirty="0"/>
              <a:t>resources </a:t>
            </a:r>
            <a:r>
              <a:rPr lang="en-US" sz="2200" dirty="0" smtClean="0"/>
              <a:t>from multiple users</a:t>
            </a:r>
          </a:p>
          <a:p>
            <a:r>
              <a:rPr lang="en-US" sz="2200" dirty="0" smtClean="0"/>
              <a:t>Classic distributed computation models</a:t>
            </a:r>
            <a:endParaRPr lang="en-US" sz="2200" dirty="0"/>
          </a:p>
          <a:p>
            <a:pPr lvl="1"/>
            <a:r>
              <a:rPr lang="en-US" sz="2200" dirty="0" smtClean="0"/>
              <a:t>Volunteer computation</a:t>
            </a:r>
          </a:p>
          <a:p>
            <a:pPr lvl="1"/>
            <a:r>
              <a:rPr lang="en-US" sz="2200" dirty="0" smtClean="0"/>
              <a:t>Parasitic computation</a:t>
            </a:r>
          </a:p>
          <a:p>
            <a:r>
              <a:rPr lang="en-US" sz="2200" dirty="0" smtClean="0"/>
              <a:t>An emerging model</a:t>
            </a:r>
          </a:p>
          <a:p>
            <a:pPr lvl="1"/>
            <a:r>
              <a:rPr lang="en-US" sz="2200" dirty="0" smtClean="0"/>
              <a:t>Competitive computation: </a:t>
            </a:r>
            <a:r>
              <a:rPr lang="en-US" sz="2200" dirty="0" err="1"/>
              <a:t>Bitcoin</a:t>
            </a:r>
            <a:r>
              <a:rPr lang="en-US" sz="2200" dirty="0"/>
              <a:t>, </a:t>
            </a:r>
            <a:r>
              <a:rPr lang="en-US" sz="2200" dirty="0" err="1" smtClean="0"/>
              <a:t>Cryptocurrency</a:t>
            </a:r>
            <a:r>
              <a:rPr lang="en-US" sz="2200" dirty="0" smtClean="0"/>
              <a:t>, bug bounties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087176" y="4772831"/>
            <a:ext cx="6577044" cy="1874094"/>
            <a:chOff x="2087176" y="4772831"/>
            <a:chExt cx="6577044" cy="1874094"/>
          </a:xfrm>
        </p:grpSpPr>
        <p:cxnSp>
          <p:nvCxnSpPr>
            <p:cNvPr id="9" name="Straight Arrow Connector 8"/>
            <p:cNvCxnSpPr>
              <a:stCxn id="8" idx="7"/>
            </p:cNvCxnSpPr>
            <p:nvPr/>
          </p:nvCxnSpPr>
          <p:spPr>
            <a:xfrm flipV="1">
              <a:off x="4278897" y="5343051"/>
              <a:ext cx="308683" cy="4603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5357414" y="5406570"/>
              <a:ext cx="0" cy="3259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2087176" y="4772831"/>
              <a:ext cx="6577044" cy="1874094"/>
              <a:chOff x="1804956" y="4998607"/>
              <a:chExt cx="6577044" cy="187409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159000" y="4998607"/>
                <a:ext cx="5545667" cy="57338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Problem</a:t>
                </a:r>
                <a:endParaRPr lang="en-US" sz="2400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804956" y="5876790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cs typeface="Arial"/>
                  </a:rPr>
                  <a:t>U</a:t>
                </a:r>
                <a:r>
                  <a:rPr lang="en-US" sz="2400" baseline="-25000" dirty="0" smtClean="0">
                    <a:cs typeface="Arial"/>
                  </a:rPr>
                  <a:t>1</a:t>
                </a:r>
                <a:endParaRPr lang="en-US" sz="2400" dirty="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V="1">
                <a:off x="2599556" y="5590480"/>
                <a:ext cx="392000" cy="42022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7"/>
              <p:cNvSpPr/>
              <p:nvPr/>
            </p:nvSpPr>
            <p:spPr>
              <a:xfrm>
                <a:off x="3216188" y="5895279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cs typeface="Arial"/>
                  </a:rPr>
                  <a:t>U</a:t>
                </a:r>
                <a:r>
                  <a:rPr lang="en-US" sz="2400" baseline="-25000" dirty="0" smtClean="0">
                    <a:cs typeface="Arial"/>
                  </a:rPr>
                  <a:t>2</a:t>
                </a:r>
                <a:endParaRPr lang="en-US" sz="2400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617994" y="5958301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cs typeface="Arial"/>
                  </a:rPr>
                  <a:t>…</a:t>
                </a:r>
                <a:endParaRPr lang="en-US" sz="240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809090" y="5958301"/>
                <a:ext cx="1119467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cs typeface="Arial"/>
                  </a:rPr>
                  <a:t>U</a:t>
                </a:r>
                <a:r>
                  <a:rPr lang="en-US" sz="2400" baseline="-25000" dirty="0" smtClean="0">
                    <a:cs typeface="Arial"/>
                  </a:rPr>
                  <a:t>n-1</a:t>
                </a:r>
                <a:endParaRPr lang="en-US" sz="2400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H="1" flipV="1">
                <a:off x="5957115" y="5571991"/>
                <a:ext cx="425820" cy="38631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7440333" y="5901697"/>
                <a:ext cx="941667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cs typeface="Arial"/>
                  </a:rPr>
                  <a:t>U</a:t>
                </a:r>
                <a:r>
                  <a:rPr lang="en-US" sz="2400" baseline="-25000" dirty="0" smtClean="0">
                    <a:cs typeface="Arial"/>
                  </a:rPr>
                  <a:t>n</a:t>
                </a:r>
                <a:endParaRPr lang="en-US" sz="2400" dirty="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6942668" y="5596898"/>
                <a:ext cx="649680" cy="43871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13" y="1275645"/>
            <a:ext cx="1950720" cy="14630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493" y="2864936"/>
            <a:ext cx="1786787" cy="79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78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Evaluate our results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dirty="0">
                <a:latin typeface="+mn-lt"/>
              </a:rPr>
              <a:t>Use </a:t>
            </a:r>
            <a:r>
              <a:rPr lang="en-US" dirty="0" smtClean="0">
                <a:latin typeface="+mn-lt"/>
              </a:rPr>
              <a:t>“official</a:t>
            </a:r>
            <a:r>
              <a:rPr lang="en-US" dirty="0">
                <a:latin typeface="+mn-lt"/>
              </a:rPr>
              <a:t>” Bitcoin client, popular </a:t>
            </a:r>
            <a:r>
              <a:rPr lang="en-US" dirty="0" smtClean="0">
                <a:latin typeface="+mn-lt"/>
              </a:rPr>
              <a:t>pool </a:t>
            </a:r>
            <a:r>
              <a:rPr lang="en-US" dirty="0">
                <a:latin typeface="+mn-lt"/>
              </a:rPr>
              <a:t>mining </a:t>
            </a:r>
            <a:r>
              <a:rPr lang="en-US" dirty="0" smtClean="0">
                <a:latin typeface="+mn-lt"/>
              </a:rPr>
              <a:t>software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Run on cloud-based Amazon EC2</a:t>
            </a:r>
          </a:p>
          <a:p>
            <a:pPr lvl="1" rtl="0" hangingPunct="0"/>
            <a:r>
              <a:rPr lang="en-US" dirty="0">
                <a:latin typeface="+mn-lt"/>
              </a:rPr>
              <a:t>Burning up to 70,000 CPU </a:t>
            </a:r>
            <a:r>
              <a:rPr lang="en-US" dirty="0" smtClean="0">
                <a:latin typeface="+mn-lt"/>
              </a:rPr>
              <a:t>core-hours</a:t>
            </a:r>
          </a:p>
          <a:p>
            <a:pPr hangingPunct="0"/>
            <a:r>
              <a:rPr lang="en-US" dirty="0" smtClean="0">
                <a:latin typeface="+mn-lt"/>
              </a:rPr>
              <a:t>Essential to </a:t>
            </a:r>
          </a:p>
          <a:p>
            <a:pPr lvl="1" hangingPunct="0"/>
            <a:r>
              <a:rPr lang="en-US" dirty="0" smtClean="0">
                <a:latin typeface="+mn-lt"/>
              </a:rPr>
              <a:t>check the correctness of our result</a:t>
            </a:r>
          </a:p>
          <a:p>
            <a:pPr lvl="1" hangingPunct="0"/>
            <a:r>
              <a:rPr lang="en-US" dirty="0">
                <a:latin typeface="+mn-lt"/>
              </a:rPr>
              <a:t>s</a:t>
            </a:r>
            <a:r>
              <a:rPr lang="en-US" dirty="0" smtClean="0">
                <a:latin typeface="+mn-lt"/>
              </a:rPr>
              <a:t>how our CPS model is faithful</a:t>
            </a:r>
          </a:p>
          <a:p>
            <a:pPr lvl="1" hangingPunct="0"/>
            <a:endParaRPr lang="en-US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9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ultipools-resul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273" y="3146774"/>
            <a:ext cx="5088036" cy="3399366"/>
          </a:xfrm>
          <a:prstGeom prst="rect">
            <a:avLst/>
          </a:prstGeom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139700"/>
            <a:ext cx="8229600" cy="890411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E</a:t>
            </a:r>
            <a:r>
              <a:rPr lang="en-US" dirty="0" smtClean="0"/>
              <a:t>xperimental results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727619" y="4703344"/>
            <a:ext cx="2888857" cy="4046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257565"/>
              </p:ext>
            </p:extLst>
          </p:nvPr>
        </p:nvGraphicFramePr>
        <p:xfrm>
          <a:off x="97985" y="1030111"/>
          <a:ext cx="4826792" cy="21234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06075"/>
                <a:gridCol w="2265988"/>
                <a:gridCol w="10547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Attacker’s 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Attack</a:t>
                      </a:r>
                      <a:r>
                        <a:rPr lang="en-US" baseline="0" dirty="0" smtClean="0"/>
                        <a:t> Scenario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Reward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</a:t>
                      </a:r>
                      <a:r>
                        <a:rPr lang="en-US" baseline="0" dirty="0" smtClean="0"/>
                        <a:t> pool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25.66%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pool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31.14%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</a:t>
                      </a:r>
                      <a:r>
                        <a:rPr lang="en-US" baseline="0" dirty="0" smtClean="0"/>
                        <a:t> pool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</a:t>
                      </a:r>
                      <a:r>
                        <a:rPr lang="en-US" baseline="0" dirty="0" smtClean="0"/>
                        <a:t> pools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26.49%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92063" y="1132891"/>
            <a:ext cx="3499160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Relative difference: 1%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9" name="Picture 8" descr="paper-figure5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25" y="3314697"/>
            <a:ext cx="3945106" cy="309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on 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 same task to multiple miners</a:t>
            </a:r>
          </a:p>
          <a:p>
            <a:r>
              <a:rPr lang="en-US" dirty="0" smtClean="0"/>
              <a:t>Change pay-off scheme</a:t>
            </a:r>
          </a:p>
          <a:p>
            <a:pPr lvl="1"/>
            <a:r>
              <a:rPr lang="en-US" dirty="0" smtClean="0"/>
              <a:t>pay more to </a:t>
            </a:r>
            <a:r>
              <a:rPr lang="en-US" dirty="0" smtClean="0">
                <a:solidFill>
                  <a:schemeClr val="accent6"/>
                </a:solidFill>
              </a:rPr>
              <a:t>shares</a:t>
            </a:r>
            <a:r>
              <a:rPr lang="en-US" dirty="0" smtClean="0"/>
              <a:t> which are valid blocks</a:t>
            </a:r>
          </a:p>
          <a:p>
            <a:r>
              <a:rPr lang="en-US" dirty="0" smtClean="0"/>
              <a:t>Change </a:t>
            </a:r>
            <a:r>
              <a:rPr lang="en-US" dirty="0" err="1"/>
              <a:t>Bitcoin</a:t>
            </a:r>
            <a:r>
              <a:rPr lang="en-US" dirty="0"/>
              <a:t> protocol to support pooled mining natively</a:t>
            </a:r>
          </a:p>
          <a:p>
            <a:pPr lvl="1"/>
            <a:r>
              <a:rPr lang="en-US" dirty="0"/>
              <a:t>Make </a:t>
            </a:r>
            <a:r>
              <a:rPr lang="en-US" dirty="0">
                <a:solidFill>
                  <a:srgbClr val="F79646"/>
                </a:solidFill>
              </a:rPr>
              <a:t>share</a:t>
            </a:r>
            <a:r>
              <a:rPr lang="en-US" dirty="0"/>
              <a:t> become oblivious to miner</a:t>
            </a:r>
          </a:p>
          <a:p>
            <a:pPr lvl="2"/>
            <a:r>
              <a:rPr lang="en-US" dirty="0"/>
              <a:t>only pool supervisor knows which </a:t>
            </a:r>
            <a:r>
              <a:rPr lang="en-US" dirty="0">
                <a:solidFill>
                  <a:srgbClr val="F79646"/>
                </a:solidFill>
              </a:rPr>
              <a:t>shares</a:t>
            </a:r>
            <a:r>
              <a:rPr lang="en-US" dirty="0"/>
              <a:t> are valid </a:t>
            </a:r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8310" y="4961510"/>
            <a:ext cx="7444367" cy="95410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 cheap and compatible solution to prevent BWH attack is still an open problem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01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Security of pool protocols is an open research topic</a:t>
            </a:r>
          </a:p>
          <a:p>
            <a:r>
              <a:rPr lang="en-US" dirty="0" smtClean="0"/>
              <a:t>Existing </a:t>
            </a:r>
            <a:r>
              <a:rPr lang="en-US" dirty="0"/>
              <a:t>pool protocols are </a:t>
            </a:r>
            <a:r>
              <a:rPr lang="en-US" dirty="0" smtClean="0"/>
              <a:t>vulnerable to BWH attack</a:t>
            </a:r>
          </a:p>
          <a:p>
            <a:pPr lvl="1"/>
            <a:r>
              <a:rPr lang="en-US" dirty="0" smtClean="0"/>
              <a:t>Game-based model </a:t>
            </a:r>
            <a:r>
              <a:rPr lang="en-US" dirty="0"/>
              <a:t>to understand incentive structure</a:t>
            </a:r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Defenses</a:t>
            </a:r>
          </a:p>
          <a:p>
            <a:pPr lvl="1"/>
            <a:r>
              <a:rPr lang="en-US" dirty="0" smtClean="0"/>
              <a:t>Proof of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4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Q&amp;A</a:t>
            </a:r>
          </a:p>
          <a:p>
            <a:pPr marL="0" indent="0" algn="ctr">
              <a:buNone/>
            </a:pPr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loiluu@comp.nus.edu.sg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92334" y="5516411"/>
            <a:ext cx="61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LTC</a:t>
            </a:r>
            <a:endParaRPr lang="en-US" dirty="0"/>
          </a:p>
        </p:txBody>
      </p:sp>
      <p:pic>
        <p:nvPicPr>
          <p:cNvPr id="7" name="Picture 6" descr="bt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33" y="2723693"/>
            <a:ext cx="2681111" cy="2676856"/>
          </a:xfrm>
          <a:prstGeom prst="rect">
            <a:avLst/>
          </a:prstGeom>
        </p:spPr>
      </p:pic>
      <p:pic>
        <p:nvPicPr>
          <p:cNvPr id="8" name="Picture 7" descr="ltc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45" y="2878669"/>
            <a:ext cx="2554110" cy="25541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24289" y="5516411"/>
            <a:ext cx="79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48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BWH attack</a:t>
            </a:r>
          </a:p>
          <a:p>
            <a:pPr lvl="1"/>
            <a:r>
              <a:rPr lang="en-US" dirty="0" smtClean="0"/>
              <a:t>[Rosen11] </a:t>
            </a:r>
            <a:r>
              <a:rPr lang="en-US" dirty="0"/>
              <a:t>Analysis of </a:t>
            </a:r>
            <a:r>
              <a:rPr lang="en-US" dirty="0" err="1"/>
              <a:t>bitcoin</a:t>
            </a:r>
            <a:r>
              <a:rPr lang="en-US" dirty="0"/>
              <a:t> pooled mining </a:t>
            </a:r>
            <a:r>
              <a:rPr lang="en-US" dirty="0" smtClean="0"/>
              <a:t>reward systems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ttack is not profitable</a:t>
            </a:r>
          </a:p>
          <a:p>
            <a:pPr lvl="1"/>
            <a:r>
              <a:rPr lang="en-US" dirty="0" smtClean="0"/>
              <a:t>[CoBa14] </a:t>
            </a:r>
            <a:r>
              <a:rPr lang="en-US" dirty="0"/>
              <a:t>On subversive </a:t>
            </a:r>
            <a:r>
              <a:rPr lang="en-US" dirty="0" smtClean="0"/>
              <a:t>miner strategies </a:t>
            </a:r>
            <a:r>
              <a:rPr lang="en-US" dirty="0"/>
              <a:t>and block withholding attack in </a:t>
            </a:r>
            <a:r>
              <a:rPr lang="en-US" dirty="0" err="1"/>
              <a:t>bitcoin</a:t>
            </a:r>
            <a:r>
              <a:rPr lang="en-US" dirty="0"/>
              <a:t> digital </a:t>
            </a:r>
            <a:r>
              <a:rPr lang="en-US" dirty="0" smtClean="0"/>
              <a:t>currency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ttack does profit, but analysis is incorrect</a:t>
            </a:r>
          </a:p>
          <a:p>
            <a:pPr lvl="1"/>
            <a:r>
              <a:rPr lang="en-US" dirty="0" smtClean="0"/>
              <a:t>[Eyal15] The miner’s dilemma</a:t>
            </a:r>
          </a:p>
          <a:p>
            <a:pPr lvl="2"/>
            <a:r>
              <a:rPr lang="en-US" dirty="0" smtClean="0"/>
              <a:t>Arrives at same findings, but from pool perspective</a:t>
            </a:r>
          </a:p>
          <a:p>
            <a:pPr lvl="2"/>
            <a:r>
              <a:rPr lang="en-US" dirty="0" smtClean="0"/>
              <a:t>No experimental evaluation</a:t>
            </a:r>
          </a:p>
          <a:p>
            <a:pPr lvl="2"/>
            <a:r>
              <a:rPr lang="en-US" dirty="0" smtClean="0"/>
              <a:t>Concurrent work</a:t>
            </a:r>
          </a:p>
          <a:p>
            <a:r>
              <a:rPr lang="en-US" dirty="0" smtClean="0"/>
              <a:t>Other </a:t>
            </a:r>
            <a:r>
              <a:rPr lang="en-US" dirty="0" err="1" smtClean="0"/>
              <a:t>Bitcoin</a:t>
            </a:r>
            <a:r>
              <a:rPr lang="en-US" dirty="0" smtClean="0"/>
              <a:t> attacks</a:t>
            </a:r>
          </a:p>
          <a:p>
            <a:pPr lvl="1"/>
            <a:r>
              <a:rPr lang="en-US" dirty="0" smtClean="0"/>
              <a:t>[Rosen11] </a:t>
            </a:r>
          </a:p>
          <a:p>
            <a:pPr lvl="2"/>
            <a:r>
              <a:rPr lang="en-US" dirty="0" smtClean="0"/>
              <a:t>Pool hopping, Lie in wait attack</a:t>
            </a:r>
          </a:p>
          <a:p>
            <a:pPr lvl="1"/>
            <a:r>
              <a:rPr lang="en-US" dirty="0" smtClean="0"/>
              <a:t>[EyalSi13] Majority is not enough: </a:t>
            </a:r>
            <a:r>
              <a:rPr lang="en-US" dirty="0" err="1" smtClean="0"/>
              <a:t>Bitcoin</a:t>
            </a:r>
            <a:r>
              <a:rPr lang="en-US" dirty="0" smtClean="0"/>
              <a:t> mining </a:t>
            </a:r>
            <a:r>
              <a:rPr lang="en-US" smtClean="0"/>
              <a:t>is vulnerable</a:t>
            </a:r>
            <a:endParaRPr lang="en-US" dirty="0" smtClean="0"/>
          </a:p>
          <a:p>
            <a:pPr lvl="2"/>
            <a:r>
              <a:rPr lang="en-US" dirty="0" smtClean="0"/>
              <a:t>Selfish mining attack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38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 descr="Screen Shot 2015-07-03 at 16.55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89" y="410945"/>
            <a:ext cx="7027333" cy="539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46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Bitcoin</a:t>
            </a:r>
            <a:r>
              <a:rPr lang="en-US" dirty="0" smtClean="0"/>
              <a:t>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089" y="1233310"/>
            <a:ext cx="8229600" cy="4886920"/>
          </a:xfrm>
        </p:spPr>
        <p:txBody>
          <a:bodyPr>
            <a:normAutofit/>
          </a:bodyPr>
          <a:lstStyle/>
          <a:p>
            <a:r>
              <a:rPr lang="en-US" dirty="0" err="1" smtClean="0"/>
              <a:t>Bitcoin</a:t>
            </a:r>
            <a:r>
              <a:rPr lang="en-US" dirty="0" smtClean="0"/>
              <a:t>: the most popular </a:t>
            </a:r>
            <a:r>
              <a:rPr lang="en-US" dirty="0" err="1" smtClean="0"/>
              <a:t>cryptocurrency</a:t>
            </a:r>
            <a:endParaRPr lang="en-US" dirty="0" smtClean="0"/>
          </a:p>
          <a:p>
            <a:pPr lvl="1"/>
            <a:r>
              <a:rPr lang="en-US" dirty="0" smtClean="0"/>
              <a:t>Find next valid </a:t>
            </a:r>
            <a:r>
              <a:rPr lang="en-US" i="1" dirty="0" smtClean="0"/>
              <a:t>Blocks</a:t>
            </a:r>
          </a:p>
          <a:p>
            <a:pPr lvl="1" hangingPunct="0"/>
            <a:r>
              <a:rPr lang="en-US" dirty="0"/>
              <a:t>Find </a:t>
            </a:r>
            <a:r>
              <a:rPr lang="en-US" dirty="0">
                <a:solidFill>
                  <a:srgbClr val="FF3333"/>
                </a:solidFill>
              </a:rPr>
              <a:t>Nonce</a:t>
            </a:r>
            <a:r>
              <a:rPr lang="en-US" dirty="0"/>
              <a:t> </a:t>
            </a:r>
            <a:r>
              <a:rPr lang="en-US" dirty="0" err="1" smtClean="0"/>
              <a:t>s.t.</a:t>
            </a:r>
            <a:r>
              <a:rPr lang="en-US" dirty="0" smtClean="0"/>
              <a:t>	</a:t>
            </a:r>
            <a:endParaRPr lang="en-US" dirty="0"/>
          </a:p>
          <a:p>
            <a:pPr lvl="2" hangingPunct="0"/>
            <a:r>
              <a:rPr lang="en-US" dirty="0"/>
              <a:t>SHA256(</a:t>
            </a:r>
            <a:r>
              <a:rPr lang="en-US" dirty="0" err="1"/>
              <a:t>BlkTemplate</a:t>
            </a:r>
            <a:r>
              <a:rPr lang="en-US" dirty="0"/>
              <a:t> || </a:t>
            </a:r>
            <a:r>
              <a:rPr lang="en-US" dirty="0">
                <a:solidFill>
                  <a:srgbClr val="FF3333"/>
                </a:solidFill>
              </a:rPr>
              <a:t>Nonce</a:t>
            </a:r>
            <a:r>
              <a:rPr lang="en-US" dirty="0"/>
              <a:t>) has D leading </a:t>
            </a:r>
            <a:r>
              <a:rPr lang="en-US" dirty="0" smtClean="0"/>
              <a:t>zero bits</a:t>
            </a:r>
          </a:p>
          <a:p>
            <a:pPr lvl="3" hangingPunct="0"/>
            <a:r>
              <a:rPr lang="en-US" dirty="0" err="1" smtClean="0"/>
              <a:t>Eg</a:t>
            </a:r>
            <a:r>
              <a:rPr lang="en-US" dirty="0" smtClean="0"/>
              <a:t>: 0000000000000000024f37840…</a:t>
            </a:r>
          </a:p>
          <a:p>
            <a:r>
              <a:rPr lang="en-US" dirty="0" smtClean="0"/>
              <a:t>Requires huge computational power</a:t>
            </a:r>
          </a:p>
          <a:p>
            <a:pPr lvl="1"/>
            <a:r>
              <a:rPr lang="en-US" dirty="0"/>
              <a:t>&gt;100 millions USD of hardware </a:t>
            </a:r>
            <a:r>
              <a:rPr lang="en-US" dirty="0" smtClean="0"/>
              <a:t>investment</a:t>
            </a:r>
          </a:p>
          <a:p>
            <a:pPr lvl="1"/>
            <a:r>
              <a:rPr lang="en-US" dirty="0" smtClean="0"/>
              <a:t>Miners have to wait for years</a:t>
            </a:r>
            <a:r>
              <a:rPr lang="en-US" dirty="0" smtClean="0"/>
              <a:t>!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71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Pooled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2244" cy="4421253"/>
          </a:xfrm>
        </p:spPr>
        <p:txBody>
          <a:bodyPr>
            <a:normAutofit fontScale="925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/>
              <a:t>Delegation of computational </a:t>
            </a:r>
            <a:r>
              <a:rPr lang="en-US" dirty="0" smtClean="0"/>
              <a:t>power via pooled mining</a:t>
            </a:r>
            <a:endParaRPr lang="en-US" dirty="0"/>
          </a:p>
          <a:p>
            <a:pPr lvl="1"/>
            <a:r>
              <a:rPr lang="en-US" dirty="0" smtClean="0"/>
              <a:t>Pooled supervisor distributes work and reward</a:t>
            </a:r>
          </a:p>
          <a:p>
            <a:pPr lvl="1"/>
            <a:r>
              <a:rPr lang="en-US" dirty="0" smtClean="0"/>
              <a:t>Miners </a:t>
            </a:r>
            <a:r>
              <a:rPr lang="en-US" dirty="0"/>
              <a:t>find  </a:t>
            </a:r>
            <a:r>
              <a:rPr lang="en-US" dirty="0">
                <a:solidFill>
                  <a:srgbClr val="FF9900"/>
                </a:solidFill>
              </a:rPr>
              <a:t>share</a:t>
            </a:r>
          </a:p>
          <a:p>
            <a:pPr lvl="2"/>
            <a:r>
              <a:rPr lang="en-US" dirty="0"/>
              <a:t>Find </a:t>
            </a:r>
            <a:r>
              <a:rPr lang="en-US" dirty="0">
                <a:solidFill>
                  <a:srgbClr val="FF3333"/>
                </a:solidFill>
              </a:rPr>
              <a:t>Nonce</a:t>
            </a:r>
            <a:r>
              <a:rPr lang="en-US" dirty="0"/>
              <a:t> to have d (&lt;D) </a:t>
            </a:r>
          </a:p>
          <a:p>
            <a:pPr marL="914400" lvl="2" indent="0">
              <a:buNone/>
            </a:pPr>
            <a:r>
              <a:rPr lang="en-US" dirty="0" smtClean="0"/>
              <a:t>leading </a:t>
            </a:r>
            <a:r>
              <a:rPr lang="en-US" dirty="0"/>
              <a:t>zeros</a:t>
            </a:r>
          </a:p>
          <a:p>
            <a:pPr lvl="3"/>
            <a:r>
              <a:rPr lang="en-US" dirty="0" err="1"/>
              <a:t>Eg</a:t>
            </a:r>
            <a:r>
              <a:rPr lang="en-US" dirty="0"/>
              <a:t>: 000000123fa…</a:t>
            </a:r>
          </a:p>
          <a:p>
            <a:pPr lvl="2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Shares</a:t>
            </a:r>
            <a:r>
              <a:rPr lang="en-US" dirty="0"/>
              <a:t> are meaningful to pool only</a:t>
            </a:r>
          </a:p>
          <a:p>
            <a:pPr hangingPunct="0"/>
            <a:r>
              <a:rPr lang="en-US" dirty="0"/>
              <a:t>More than 90% are pool </a:t>
            </a:r>
            <a:r>
              <a:rPr lang="en-US" dirty="0" smtClean="0"/>
              <a:t>miners</a:t>
            </a:r>
          </a:p>
          <a:p>
            <a:pPr lvl="1" hangingPunct="0"/>
            <a:r>
              <a:rPr lang="en-US" dirty="0" smtClean="0"/>
              <a:t>Pool miners get frequent reward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1468" y="6021453"/>
            <a:ext cx="7532866" cy="5232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Securing </a:t>
            </a:r>
            <a:r>
              <a:rPr lang="en-US" sz="2800" dirty="0" err="1" smtClean="0">
                <a:solidFill>
                  <a:schemeClr val="tx1"/>
                </a:solidFill>
              </a:rPr>
              <a:t>Bitcoin</a:t>
            </a:r>
            <a:r>
              <a:rPr lang="en-US" sz="2800" dirty="0" smtClean="0">
                <a:solidFill>
                  <a:schemeClr val="tx1"/>
                </a:solidFill>
              </a:rPr>
              <a:t> pool protocol </a:t>
            </a:r>
            <a:r>
              <a:rPr lang="en-US" sz="2800" dirty="0">
                <a:solidFill>
                  <a:schemeClr val="tx1"/>
                </a:solidFill>
              </a:rPr>
              <a:t>is important!</a:t>
            </a:r>
          </a:p>
        </p:txBody>
      </p:sp>
      <p:sp>
        <p:nvSpPr>
          <p:cNvPr id="6" name="Rectangle 5"/>
          <p:cNvSpPr/>
          <p:nvPr/>
        </p:nvSpPr>
        <p:spPr>
          <a:xfrm>
            <a:off x="7306732" y="3987126"/>
            <a:ext cx="1368778" cy="423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0010X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06732" y="4562860"/>
            <a:ext cx="1368778" cy="423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18022" y="3445270"/>
            <a:ext cx="1368778" cy="423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0011X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06732" y="5171401"/>
            <a:ext cx="1368778" cy="42333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85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Is </a:t>
            </a:r>
            <a:r>
              <a:rPr lang="en-US" dirty="0" err="1" smtClean="0"/>
              <a:t>Bitcoin</a:t>
            </a:r>
            <a:r>
              <a:rPr lang="en-US" dirty="0" smtClean="0"/>
              <a:t> pooled mining protocol secure?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iner’s reward         computational power?</a:t>
            </a:r>
          </a:p>
          <a:p>
            <a:pPr lvl="1"/>
            <a:r>
              <a:rPr lang="en-US" dirty="0" smtClean="0"/>
              <a:t>Following </a:t>
            </a:r>
            <a:r>
              <a:rPr lang="en-US" dirty="0"/>
              <a:t>the protocol </a:t>
            </a:r>
            <a:r>
              <a:rPr lang="en-US" dirty="0" smtClean="0"/>
              <a:t>      best outcome?</a:t>
            </a:r>
          </a:p>
          <a:p>
            <a:r>
              <a:rPr lang="en-US" dirty="0" smtClean="0"/>
              <a:t>Intuitive answer: Yes</a:t>
            </a:r>
          </a:p>
          <a:p>
            <a:pPr lvl="1"/>
            <a:r>
              <a:rPr lang="en-US" dirty="0" smtClean="0"/>
              <a:t>Hash inversion is cryptographically hard</a:t>
            </a:r>
          </a:p>
          <a:p>
            <a:r>
              <a:rPr lang="en-US" dirty="0" smtClean="0"/>
              <a:t>This work</a:t>
            </a:r>
          </a:p>
          <a:p>
            <a:pPr lvl="1"/>
            <a:r>
              <a:rPr lang="en-US" dirty="0" smtClean="0"/>
              <a:t>Shows an attack </a:t>
            </a:r>
            <a:r>
              <a:rPr lang="en-US" dirty="0"/>
              <a:t>to make a </a:t>
            </a:r>
            <a:r>
              <a:rPr lang="en-US" dirty="0" smtClean="0"/>
              <a:t>million USD per month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5</a:t>
            </a:fld>
            <a:endParaRPr lang="en-US"/>
          </a:p>
        </p:txBody>
      </p:sp>
      <p:sp>
        <p:nvSpPr>
          <p:cNvPr id="5" name="Left-Right Arrow 4"/>
          <p:cNvSpPr/>
          <p:nvPr/>
        </p:nvSpPr>
        <p:spPr>
          <a:xfrm>
            <a:off x="3824109" y="2695218"/>
            <a:ext cx="620889" cy="268111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-2772835" y="-268111"/>
            <a:ext cx="522111" cy="2681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023556" y="3146778"/>
            <a:ext cx="451555" cy="254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97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lipart_man_magnifying_glass_study_curiosity_hd-wallpaper-18968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53"/>
          <a:stretch/>
        </p:blipFill>
        <p:spPr>
          <a:xfrm>
            <a:off x="5700888" y="1756908"/>
            <a:ext cx="3443112" cy="2970389"/>
          </a:xfrm>
          <a:prstGeom prst="rect">
            <a:avLst/>
          </a:prstGeom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Block Withholding </a:t>
            </a:r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416757"/>
            <a:ext cx="6683022" cy="3635095"/>
          </a:xfrm>
        </p:spPr>
        <p:txBody>
          <a:bodyPr>
            <a:normAutofit fontScale="70000" lnSpcReduction="2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dirty="0">
                <a:latin typeface="+mn-lt"/>
              </a:rPr>
              <a:t>A</a:t>
            </a:r>
            <a:r>
              <a:rPr lang="en-US" dirty="0" smtClean="0">
                <a:latin typeface="+mn-lt"/>
              </a:rPr>
              <a:t> topic of hot debate</a:t>
            </a:r>
          </a:p>
          <a:p>
            <a:pPr lvl="1"/>
            <a:r>
              <a:rPr lang="en-US" dirty="0">
                <a:latin typeface="+mn-lt"/>
              </a:rPr>
              <a:t>“</a:t>
            </a:r>
            <a:r>
              <a:rPr lang="en-US" i="1" dirty="0">
                <a:latin typeface="+mn-lt"/>
              </a:rPr>
              <a:t>Withholding attacks don’t make financial sense — that’s easy to prove with math...</a:t>
            </a:r>
            <a:r>
              <a:rPr lang="en-US" i="1" dirty="0" smtClean="0">
                <a:latin typeface="+mn-lt"/>
              </a:rPr>
              <a:t>”</a:t>
            </a:r>
            <a:endParaRPr lang="en-US" i="1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Even from a pool operator</a:t>
            </a:r>
          </a:p>
          <a:p>
            <a:pPr lvl="1"/>
            <a:r>
              <a:rPr lang="en-US" i="1" dirty="0" smtClean="0">
                <a:latin typeface="+mn-lt"/>
              </a:rPr>
              <a:t>“</a:t>
            </a:r>
            <a:r>
              <a:rPr lang="en-US" i="1" dirty="0">
                <a:latin typeface="+mn-lt"/>
              </a:rPr>
              <a:t>Basically in no way has an accurate model of the network shown withholding to be more profitable than legitimate mining</a:t>
            </a:r>
            <a:r>
              <a:rPr lang="en-US" i="1" dirty="0" smtClean="0">
                <a:latin typeface="+mn-lt"/>
              </a:rPr>
              <a:t>...”</a:t>
            </a:r>
          </a:p>
          <a:p>
            <a:r>
              <a:rPr lang="en-US" dirty="0" smtClean="0">
                <a:latin typeface="+mn-lt"/>
              </a:rPr>
              <a:t>Still happen in practice</a:t>
            </a:r>
          </a:p>
          <a:p>
            <a:pPr lvl="1"/>
            <a:r>
              <a:rPr lang="en-US" dirty="0" smtClean="0">
                <a:latin typeface="+mn-lt"/>
              </a:rPr>
              <a:t>The </a:t>
            </a:r>
            <a:r>
              <a:rPr lang="en-US" dirty="0">
                <a:latin typeface="+mn-lt"/>
              </a:rPr>
              <a:t>attack </a:t>
            </a:r>
            <a:r>
              <a:rPr lang="en-US" dirty="0" smtClean="0">
                <a:latin typeface="+mn-lt"/>
              </a:rPr>
              <a:t>caused </a:t>
            </a:r>
            <a:r>
              <a:rPr lang="en-US" dirty="0" smtClean="0">
                <a:latin typeface="+mn-lt"/>
                <a:hlinkClick r:id="rId4"/>
              </a:rPr>
              <a:t>a damage of </a:t>
            </a:r>
            <a:r>
              <a:rPr lang="en-US" dirty="0">
                <a:latin typeface="+mn-lt"/>
                <a:hlinkClick r:id="rId4"/>
              </a:rPr>
              <a:t>200, 000 USD </a:t>
            </a:r>
            <a:r>
              <a:rPr lang="en-US" dirty="0" smtClean="0">
                <a:latin typeface="+mn-lt"/>
              </a:rPr>
              <a:t>to </a:t>
            </a:r>
            <a:r>
              <a:rPr lang="en-US" dirty="0" err="1" smtClean="0">
                <a:latin typeface="+mn-lt"/>
              </a:rPr>
              <a:t>Eligius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pool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05089" y="5051852"/>
            <a:ext cx="6725356" cy="13849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Our findings</a:t>
            </a:r>
            <a:endParaRPr lang="en-US" sz="2800" dirty="0">
              <a:solidFill>
                <a:srgbClr val="00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sz="2800" dirty="0" smtClean="0">
                <a:solidFill>
                  <a:srgbClr val="000000"/>
                </a:solidFill>
              </a:rPr>
              <a:t>The attack </a:t>
            </a:r>
            <a:r>
              <a:rPr lang="en-US" sz="2800" dirty="0">
                <a:solidFill>
                  <a:srgbClr val="000000"/>
                </a:solidFill>
              </a:rPr>
              <a:t>does profit the </a:t>
            </a:r>
            <a:r>
              <a:rPr lang="en-US" sz="2800" dirty="0" smtClean="0">
                <a:solidFill>
                  <a:srgbClr val="000000"/>
                </a:solidFill>
              </a:rPr>
              <a:t>attacker</a:t>
            </a:r>
          </a:p>
          <a:p>
            <a:pPr marL="742950" lvl="1" indent="-285750">
              <a:buFontTx/>
              <a:buChar char="-"/>
            </a:pPr>
            <a:r>
              <a:rPr lang="en-US" sz="2800" dirty="0" smtClean="0">
                <a:solidFill>
                  <a:srgbClr val="000000"/>
                </a:solidFill>
              </a:rPr>
              <a:t>Applicable to </a:t>
            </a:r>
            <a:r>
              <a:rPr lang="en-US" sz="2800" dirty="0">
                <a:solidFill>
                  <a:srgbClr val="000000"/>
                </a:solidFill>
              </a:rPr>
              <a:t>all </a:t>
            </a:r>
            <a:r>
              <a:rPr lang="en-US" sz="2800" dirty="0" err="1" smtClean="0">
                <a:solidFill>
                  <a:srgbClr val="000000"/>
                </a:solidFill>
              </a:rPr>
              <a:t>cryptocurrencies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0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Study the </a:t>
            </a:r>
            <a:r>
              <a:rPr lang="en-US" dirty="0" err="1" smtClean="0"/>
              <a:t>Bitcoin</a:t>
            </a:r>
            <a:r>
              <a:rPr lang="en-US" dirty="0" smtClean="0"/>
              <a:t> pooled mining protocol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ame </a:t>
            </a:r>
            <a:r>
              <a:rPr lang="en-US" dirty="0"/>
              <a:t>theoretic </a:t>
            </a:r>
            <a:r>
              <a:rPr lang="en-US" dirty="0" smtClean="0"/>
              <a:t>approach, i.e. formulate </a:t>
            </a:r>
            <a:r>
              <a:rPr lang="en-US" dirty="0" err="1" smtClean="0"/>
              <a:t>Bitcoin</a:t>
            </a:r>
            <a:r>
              <a:rPr lang="en-US" dirty="0" smtClean="0"/>
              <a:t> mining as a game</a:t>
            </a:r>
          </a:p>
          <a:p>
            <a:r>
              <a:rPr lang="en-US" dirty="0" smtClean="0"/>
              <a:t>Analyze the BWH attack</a:t>
            </a:r>
          </a:p>
          <a:p>
            <a:pPr lvl="1"/>
            <a:r>
              <a:rPr lang="en-US" dirty="0" smtClean="0"/>
              <a:t>The attack is profitable</a:t>
            </a:r>
          </a:p>
          <a:p>
            <a:pPr lvl="2"/>
            <a:r>
              <a:rPr lang="en-US" dirty="0" smtClean="0"/>
              <a:t>Pool protocol is vulnerable</a:t>
            </a:r>
          </a:p>
          <a:p>
            <a:pPr lvl="1"/>
            <a:r>
              <a:rPr lang="en-US" dirty="0" smtClean="0"/>
              <a:t>Empirically evaluate the findings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2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6890" y="4127500"/>
            <a:ext cx="8636000" cy="1220611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Bitcoin</a:t>
            </a:r>
            <a:r>
              <a:rPr lang="en-US" sz="2800" dirty="0" smtClean="0"/>
              <a:t> mining as a</a:t>
            </a:r>
            <a:br>
              <a:rPr lang="en-US" sz="2800" dirty="0" smtClean="0"/>
            </a:br>
            <a:r>
              <a:rPr lang="en-US" sz="2800" dirty="0" smtClean="0"/>
              <a:t>Computational power splitting game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66890" y="2387248"/>
            <a:ext cx="7772400" cy="150018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54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908394" y="4212516"/>
            <a:ext cx="2239488" cy="234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078954" y="775494"/>
            <a:ext cx="3898368" cy="187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077945" y="1537891"/>
            <a:ext cx="1492992" cy="1659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693821" y="3134241"/>
            <a:ext cx="1741823" cy="1659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197969" y="4141465"/>
            <a:ext cx="663551" cy="829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115025" y="4948457"/>
            <a:ext cx="663551" cy="8295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84704" y="1757902"/>
            <a:ext cx="1239731" cy="3318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81639" tIns="40820" rIns="81639" bIns="40820" anchor="ctr" anchorCtr="0" compatLnSpc="0"/>
          <a:lstStyle/>
          <a:p>
            <a:pPr algn="ctr" hangingPunct="0"/>
            <a:r>
              <a:rPr lang="en-US" dirty="0" smtClean="0">
                <a:latin typeface="Liberation Sans" pitchFamily="18"/>
                <a:ea typeface="Droid Sans Fallback" pitchFamily="2"/>
                <a:cs typeface="FreeSans" pitchFamily="2"/>
              </a:rPr>
              <a:t>Find 0000X</a:t>
            </a:r>
            <a:endParaRPr lang="en-US" dirty="0"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608502" y="2484189"/>
            <a:ext cx="1078599" cy="3318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729FCF">
              <a:alpha val="0"/>
            </a:srgbClr>
          </a:solidFill>
          <a:ln>
            <a:noFill/>
            <a:prstDash val="solid"/>
          </a:ln>
        </p:spPr>
        <p:txBody>
          <a:bodyPr vert="horz" wrap="none" lIns="81639" tIns="40820" rIns="81639" bIns="40820" anchor="ctr" anchorCtr="0" compatLnSpc="0"/>
          <a:lstStyle/>
          <a:p>
            <a:pPr algn="ctr" hangingPunct="0"/>
            <a:r>
              <a:rPr lang="en-US" dirty="0">
                <a:latin typeface="Liberation Sans" pitchFamily="18"/>
                <a:ea typeface="Droid Sans Fallback" pitchFamily="2"/>
                <a:cs typeface="FreeSans" pitchFamily="2"/>
              </a:rPr>
              <a:t>25 BTCs</a:t>
            </a:r>
          </a:p>
        </p:txBody>
      </p:sp>
      <p:sp>
        <p:nvSpPr>
          <p:cNvPr id="14" name="Freeform 13"/>
          <p:cNvSpPr/>
          <p:nvPr/>
        </p:nvSpPr>
        <p:spPr>
          <a:xfrm rot="18659342">
            <a:off x="2619878" y="3180093"/>
            <a:ext cx="1328794" cy="40164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81639" tIns="40820" rIns="81639" bIns="40820" anchor="ctr" anchorCtr="0" compatLnSpc="0"/>
          <a:lstStyle/>
          <a:p>
            <a:pPr algn="ctr" hangingPunct="0"/>
            <a:r>
              <a:rPr lang="en-US" dirty="0" smtClean="0">
                <a:latin typeface="Liberation Sans" pitchFamily="18"/>
                <a:ea typeface="Droid Sans Fallback" pitchFamily="2"/>
                <a:cs typeface="FreeSans" pitchFamily="2"/>
              </a:rPr>
              <a:t>Find  0000X</a:t>
            </a:r>
            <a:endParaRPr lang="en-US" dirty="0"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6" name="Freeform 15"/>
          <p:cNvSpPr/>
          <p:nvPr/>
        </p:nvSpPr>
        <p:spPr>
          <a:xfrm rot="18681612">
            <a:off x="3297589" y="3547217"/>
            <a:ext cx="1078599" cy="3318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729FCF">
              <a:alpha val="0"/>
            </a:srgbClr>
          </a:solidFill>
          <a:ln>
            <a:noFill/>
            <a:prstDash val="solid"/>
          </a:ln>
        </p:spPr>
        <p:txBody>
          <a:bodyPr vert="horz" wrap="none" lIns="81639" tIns="40820" rIns="81639" bIns="40820" anchor="ctr" anchorCtr="0" compatLnSpc="0"/>
          <a:lstStyle/>
          <a:p>
            <a:pPr algn="ctr" hangingPunct="0"/>
            <a:r>
              <a:rPr lang="en-US" dirty="0">
                <a:latin typeface="Liberation Sans" pitchFamily="18"/>
                <a:ea typeface="Droid Sans Fallback" pitchFamily="2"/>
                <a:cs typeface="FreeSans" pitchFamily="2"/>
              </a:rPr>
              <a:t>25 BTCs</a:t>
            </a:r>
          </a:p>
        </p:txBody>
      </p:sp>
      <p:sp>
        <p:nvSpPr>
          <p:cNvPr id="18" name="Freeform 17"/>
          <p:cNvSpPr/>
          <p:nvPr/>
        </p:nvSpPr>
        <p:spPr>
          <a:xfrm rot="15997900">
            <a:off x="4680607" y="3269864"/>
            <a:ext cx="1290849" cy="3597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81639" tIns="40820" rIns="81639" bIns="40820" anchor="ctr" anchorCtr="0" compatLnSpc="0"/>
          <a:lstStyle/>
          <a:p>
            <a:pPr algn="ctr" hangingPunct="0"/>
            <a:r>
              <a:rPr lang="en-US" dirty="0" smtClean="0">
                <a:latin typeface="Liberation Sans" pitchFamily="18"/>
                <a:ea typeface="Droid Sans Fallback" pitchFamily="2"/>
                <a:cs typeface="FreeSans" pitchFamily="2"/>
              </a:rPr>
              <a:t>Find 0000X</a:t>
            </a:r>
            <a:endParaRPr lang="en-US" dirty="0"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0" name="Freeform 19"/>
          <p:cNvSpPr/>
          <p:nvPr/>
        </p:nvSpPr>
        <p:spPr>
          <a:xfrm rot="5195489">
            <a:off x="5620657" y="3584138"/>
            <a:ext cx="1013395" cy="27626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729FCF">
              <a:alpha val="0"/>
            </a:srgbClr>
          </a:solidFill>
          <a:ln>
            <a:noFill/>
            <a:prstDash val="solid"/>
          </a:ln>
        </p:spPr>
        <p:txBody>
          <a:bodyPr vert="horz" wrap="none" lIns="81639" tIns="40820" rIns="81639" bIns="40820" anchor="ctr" anchorCtr="0" compatLnSpc="0"/>
          <a:lstStyle/>
          <a:p>
            <a:pPr algn="ctr" hangingPunct="0"/>
            <a:r>
              <a:rPr lang="en-US" dirty="0">
                <a:latin typeface="Liberation Sans" pitchFamily="18"/>
                <a:ea typeface="Droid Sans Fallback" pitchFamily="2"/>
                <a:cs typeface="FreeSans" pitchFamily="2"/>
              </a:rPr>
              <a:t>25 BTCs</a:t>
            </a:r>
          </a:p>
        </p:txBody>
      </p:sp>
      <p:sp>
        <p:nvSpPr>
          <p:cNvPr id="26" name="Freeform 25"/>
          <p:cNvSpPr/>
          <p:nvPr/>
        </p:nvSpPr>
        <p:spPr>
          <a:xfrm>
            <a:off x="7091136" y="5112369"/>
            <a:ext cx="1078599" cy="3318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729FCF">
              <a:alpha val="0"/>
            </a:srgbClr>
          </a:solidFill>
          <a:ln>
            <a:noFill/>
            <a:prstDash val="solid"/>
          </a:ln>
        </p:spPr>
        <p:txBody>
          <a:bodyPr vert="horz" wrap="none" lIns="81639" tIns="40820" rIns="81639" bIns="40820" anchor="ctr" anchorCtr="0" compatLnSpc="0"/>
          <a:lstStyle/>
          <a:p>
            <a:pPr algn="ctr" hangingPunct="0"/>
            <a:r>
              <a:rPr lang="en-US" dirty="0" smtClean="0">
                <a:latin typeface="Liberation Sans" pitchFamily="18"/>
                <a:ea typeface="Droid Sans Fallback" pitchFamily="2"/>
                <a:cs typeface="FreeSans" pitchFamily="2"/>
              </a:rPr>
              <a:t>5 </a:t>
            </a:r>
            <a:r>
              <a:rPr lang="en-US" dirty="0">
                <a:latin typeface="Liberation Sans" pitchFamily="18"/>
                <a:ea typeface="Droid Sans Fallback" pitchFamily="2"/>
                <a:cs typeface="FreeSans" pitchFamily="2"/>
              </a:rPr>
              <a:t>BTCs</a:t>
            </a:r>
          </a:p>
        </p:txBody>
      </p:sp>
      <p:sp>
        <p:nvSpPr>
          <p:cNvPr id="27" name="Freeform 26"/>
          <p:cNvSpPr/>
          <p:nvPr/>
        </p:nvSpPr>
        <p:spPr>
          <a:xfrm rot="21323637">
            <a:off x="7093086" y="4372450"/>
            <a:ext cx="1157624" cy="3452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81639" tIns="40820" rIns="81639" bIns="40820" anchor="ctr" anchorCtr="0" compatLnSpc="0"/>
          <a:lstStyle/>
          <a:p>
            <a:pPr algn="ctr" hangingPunct="0"/>
            <a:r>
              <a:rPr lang="en-US" dirty="0" smtClean="0">
                <a:latin typeface="Liberation Sans" pitchFamily="18"/>
                <a:ea typeface="Droid Sans Fallback" pitchFamily="2"/>
                <a:cs typeface="FreeSans" pitchFamily="2"/>
              </a:rPr>
              <a:t>Find 00Y </a:t>
            </a:r>
            <a:endParaRPr lang="en-US" dirty="0"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888857" y="2370683"/>
            <a:ext cx="1514145" cy="1841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147802" y="2536588"/>
            <a:ext cx="1432290" cy="1829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284704" y="1923808"/>
            <a:ext cx="1794250" cy="446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445836" y="2124087"/>
            <a:ext cx="1794744" cy="526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5543521" y="2536589"/>
            <a:ext cx="199701" cy="1699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2" idx="0"/>
          </p:cNvCxnSpPr>
          <p:nvPr/>
        </p:nvCxnSpPr>
        <p:spPr>
          <a:xfrm>
            <a:off x="5842450" y="2650095"/>
            <a:ext cx="185688" cy="1562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7106151" y="4793622"/>
            <a:ext cx="1025544" cy="1020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106151" y="5000878"/>
            <a:ext cx="1096947" cy="1114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95445" y="98778"/>
            <a:ext cx="1391356" cy="6767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D=4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  <a:r>
              <a:rPr lang="en-US" sz="2400" dirty="0" smtClean="0">
                <a:solidFill>
                  <a:schemeClr val="tx1"/>
                </a:solidFill>
              </a:rPr>
              <a:t>=2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 rot="1435166">
            <a:off x="4008894" y="4347522"/>
            <a:ext cx="1078712" cy="33177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81639" tIns="40820" rIns="81639" bIns="40820" anchor="ctr" anchorCtr="0" compatLnSpc="0"/>
          <a:lstStyle/>
          <a:p>
            <a:pPr algn="ctr" hangingPunct="0"/>
            <a:r>
              <a:rPr lang="en-US" dirty="0" smtClean="0">
                <a:latin typeface="Liberation Sans" pitchFamily="18"/>
                <a:ea typeface="Droid Sans Fallback" pitchFamily="2"/>
                <a:cs typeface="FreeSans" pitchFamily="2"/>
              </a:rPr>
              <a:t>Find  00Y</a:t>
            </a:r>
            <a:endParaRPr lang="en-US" dirty="0"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1" name="Freeform 30"/>
          <p:cNvSpPr/>
          <p:nvPr/>
        </p:nvSpPr>
        <p:spPr>
          <a:xfrm rot="1123894">
            <a:off x="3470977" y="4995152"/>
            <a:ext cx="1078599" cy="3318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729FCF">
              <a:alpha val="0"/>
            </a:srgbClr>
          </a:solidFill>
          <a:ln>
            <a:noFill/>
            <a:prstDash val="solid"/>
          </a:ln>
        </p:spPr>
        <p:txBody>
          <a:bodyPr vert="horz" wrap="none" lIns="81639" tIns="40820" rIns="81639" bIns="40820" anchor="ctr" anchorCtr="0" compatLnSpc="0"/>
          <a:lstStyle/>
          <a:p>
            <a:pPr algn="ctr" hangingPunct="0"/>
            <a:r>
              <a:rPr lang="en-US" dirty="0" smtClean="0">
                <a:latin typeface="Liberation Sans" pitchFamily="18"/>
                <a:ea typeface="Droid Sans Fallback" pitchFamily="2"/>
                <a:cs typeface="FreeSans" pitchFamily="2"/>
              </a:rPr>
              <a:t>5 </a:t>
            </a:r>
            <a:r>
              <a:rPr lang="en-US" dirty="0">
                <a:latin typeface="Liberation Sans" pitchFamily="18"/>
                <a:ea typeface="Droid Sans Fallback" pitchFamily="2"/>
                <a:cs typeface="FreeSans" pitchFamily="2"/>
              </a:rPr>
              <a:t>BTCs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524435" y="4365794"/>
            <a:ext cx="1624502" cy="704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435645" y="4614334"/>
            <a:ext cx="1672899" cy="7698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ular Callout 12"/>
          <p:cNvSpPr/>
          <p:nvPr/>
        </p:nvSpPr>
        <p:spPr>
          <a:xfrm>
            <a:off x="3356000" y="352778"/>
            <a:ext cx="1992111" cy="592666"/>
          </a:xfrm>
          <a:prstGeom prst="wedgeRectCallout">
            <a:avLst>
              <a:gd name="adj1" fmla="val 49294"/>
              <a:gd name="adj2" fmla="val 1270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Compete to get 25 BTCs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ular Callout 33"/>
          <p:cNvSpPr/>
          <p:nvPr/>
        </p:nvSpPr>
        <p:spPr>
          <a:xfrm>
            <a:off x="453725" y="5147847"/>
            <a:ext cx="1992111" cy="592666"/>
          </a:xfrm>
          <a:prstGeom prst="wedgeRectCallout">
            <a:avLst>
              <a:gd name="adj1" fmla="val 54252"/>
              <a:gd name="adj2" fmla="val -15393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Free to distribute power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93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6" grpId="0" animBg="1"/>
      <p:bldP spid="27" grpId="0" animBg="1"/>
      <p:bldP spid="30" grpId="0" animBg="1"/>
      <p:bldP spid="31" grpId="0" animBg="1"/>
      <p:bldP spid="13" grpId="0" animBg="1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9909"/>
      </a:hlink>
      <a:folHlink>
        <a:srgbClr val="800080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6048</TotalTime>
  <Words>1079</Words>
  <Application>Microsoft Macintosh PowerPoint</Application>
  <PresentationFormat>On-screen Show (4:3)</PresentationFormat>
  <Paragraphs>307</Paragraphs>
  <Slides>26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Equation</vt:lpstr>
      <vt:lpstr>On Power Splitting Games in Distributed Computation:  The case of Bitcoin Pooled Mining</vt:lpstr>
      <vt:lpstr>Distributed computation</vt:lpstr>
      <vt:lpstr>Bitcoin mining</vt:lpstr>
      <vt:lpstr>Pooled mining</vt:lpstr>
      <vt:lpstr>Problem</vt:lpstr>
      <vt:lpstr>Block Withholding Attack</vt:lpstr>
      <vt:lpstr>Contributions</vt:lpstr>
      <vt:lpstr>Bitcoin mining as a Computational power splitting game</vt:lpstr>
      <vt:lpstr>PowerPoint Presentation</vt:lpstr>
      <vt:lpstr>Bitcoin as a Computational Power Splitting Game</vt:lpstr>
      <vt:lpstr>Block Withholding attack</vt:lpstr>
      <vt:lpstr>Block Withholding Attack</vt:lpstr>
      <vt:lpstr>BWH attack is profitable</vt:lpstr>
      <vt:lpstr>Simple example</vt:lpstr>
      <vt:lpstr>Analyze BWH attack using CPS game</vt:lpstr>
      <vt:lpstr>Scenario: single attacker</vt:lpstr>
      <vt:lpstr>Other scenarios</vt:lpstr>
      <vt:lpstr>Nash equilibrium</vt:lpstr>
      <vt:lpstr>Does attack’s duration matters?</vt:lpstr>
      <vt:lpstr>Evaluate our results</vt:lpstr>
      <vt:lpstr>Experimental results</vt:lpstr>
      <vt:lpstr>Discussion on Defenses</vt:lpstr>
      <vt:lpstr>Conclusion</vt:lpstr>
      <vt:lpstr>Thank you</vt:lpstr>
      <vt:lpstr>Related 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Power Splitting Games in Distributed Computations:  The case of Bitcoin Pooled Mining</dc:title>
  <dc:creator>NUS</dc:creator>
  <cp:lastModifiedBy>NUS</cp:lastModifiedBy>
  <cp:revision>929</cp:revision>
  <dcterms:created xsi:type="dcterms:W3CDTF">2015-06-24T15:35:48Z</dcterms:created>
  <dcterms:modified xsi:type="dcterms:W3CDTF">2015-07-21T20:52:12Z</dcterms:modified>
</cp:coreProperties>
</file>