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tags/tag3.xml" ContentType="application/vnd.openxmlformats-officedocument.presentationml.tags+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4.xml" ContentType="application/vnd.openxmlformats-officedocument.presentationml.tags+xml"/>
  <Override PartName="/ppt/notesSlides/notesSlide9.xml" ContentType="application/vnd.openxmlformats-officedocument.presentationml.notesSlide+xml"/>
  <Override PartName="/ppt/tags/tag5.xml" ContentType="application/vnd.openxmlformats-officedocument.presentationml.tags+xml"/>
  <Override PartName="/ppt/notesSlides/notesSlide10.xml" ContentType="application/vnd.openxmlformats-officedocument.presentationml.notesSlide+xml"/>
  <Override PartName="/ppt/tags/tag6.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7.xml" ContentType="application/vnd.openxmlformats-officedocument.presentationml.tags+xml"/>
  <Override PartName="/ppt/notesSlides/notesSlide13.xml" ContentType="application/vnd.openxmlformats-officedocument.presentationml.notesSlide+xml"/>
  <Override PartName="/ppt/tags/tag8.xml" ContentType="application/vnd.openxmlformats-officedocument.presentationml.tags+xml"/>
  <Override PartName="/ppt/notesSlides/notesSlide14.xml" ContentType="application/vnd.openxmlformats-officedocument.presentationml.notesSlide+xml"/>
  <Override PartName="/ppt/tags/tag9.xml" ContentType="application/vnd.openxmlformats-officedocument.presentationml.tags+xml"/>
  <Override PartName="/ppt/notesSlides/notesSlide15.xml" ContentType="application/vnd.openxmlformats-officedocument.presentationml.notesSlide+xml"/>
  <Override PartName="/ppt/tags/tag10.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1.xml" ContentType="application/vnd.openxmlformats-officedocument.presentationml.tags+xml"/>
  <Override PartName="/ppt/notesSlides/notesSlide18.xml" ContentType="application/vnd.openxmlformats-officedocument.presentationml.notesSlide+xml"/>
  <Override PartName="/ppt/tags/tag12.xml" ContentType="application/vnd.openxmlformats-officedocument.presentationml.tags+xml"/>
  <Override PartName="/ppt/notesSlides/notesSlide19.xml" ContentType="application/vnd.openxmlformats-officedocument.presentationml.notesSlide+xml"/>
  <Override PartName="/ppt/tags/tag13.xml" ContentType="application/vnd.openxmlformats-officedocument.presentationml.tags+xml"/>
  <Override PartName="/ppt/notesSlides/notesSlide20.xml" ContentType="application/vnd.openxmlformats-officedocument.presentationml.notesSlide+xml"/>
  <Override PartName="/ppt/tags/tag14.xml" ContentType="application/vnd.openxmlformats-officedocument.presentationml.tags+xml"/>
  <Override PartName="/ppt/notesSlides/notesSlide21.xml" ContentType="application/vnd.openxmlformats-officedocument.presentationml.notesSlide+xml"/>
  <Override PartName="/ppt/tags/tag15.xml" ContentType="application/vnd.openxmlformats-officedocument.presentationml.tags+xml"/>
  <Override PartName="/ppt/notesSlides/notesSlide2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16.xml" ContentType="application/vnd.openxmlformats-officedocument.presentationml.tags+xml"/>
  <Override PartName="/ppt/notesSlides/notesSlide25.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ppt/notesSlides/notesSlide26.xml" ContentType="application/vnd.openxmlformats-officedocument.presentationml.notesSlide+xml"/>
  <Override PartName="/ppt/charts/chart4.xml" ContentType="application/vnd.openxmlformats-officedocument.drawingml.chart+xml"/>
  <Override PartName="/ppt/notesSlides/notesSlide27.xml" ContentType="application/vnd.openxmlformats-officedocument.presentationml.notesSlide+xml"/>
  <Override PartName="/ppt/charts/chart5.xml" ContentType="application/vnd.openxmlformats-officedocument.drawingml.chart+xml"/>
  <Override PartName="/ppt/drawings/drawing2.xml" ContentType="application/vnd.openxmlformats-officedocument.drawingml.chartshapes+xml"/>
  <Override PartName="/ppt/notesSlides/notesSlide28.xml" ContentType="application/vnd.openxmlformats-officedocument.presentationml.notesSlide+xml"/>
  <Override PartName="/ppt/charts/chart6.xml" ContentType="application/vnd.openxmlformats-officedocument.drawingml.chart+xml"/>
  <Override PartName="/ppt/tags/tag17.xml" ContentType="application/vnd.openxmlformats-officedocument.presentationml.tags+xml"/>
  <Override PartName="/ppt/charts/chart7.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sldIdLst>
    <p:sldId id="256" r:id="rId2"/>
    <p:sldId id="290" r:id="rId3"/>
    <p:sldId id="334" r:id="rId4"/>
    <p:sldId id="323" r:id="rId5"/>
    <p:sldId id="300" r:id="rId6"/>
    <p:sldId id="304" r:id="rId7"/>
    <p:sldId id="335" r:id="rId8"/>
    <p:sldId id="329" r:id="rId9"/>
    <p:sldId id="305" r:id="rId10"/>
    <p:sldId id="331" r:id="rId11"/>
    <p:sldId id="302" r:id="rId12"/>
    <p:sldId id="330" r:id="rId13"/>
    <p:sldId id="272" r:id="rId14"/>
    <p:sldId id="268" r:id="rId15"/>
    <p:sldId id="309" r:id="rId16"/>
    <p:sldId id="320" r:id="rId17"/>
    <p:sldId id="313" r:id="rId18"/>
    <p:sldId id="269" r:id="rId19"/>
    <p:sldId id="270" r:id="rId20"/>
    <p:sldId id="310" r:id="rId21"/>
    <p:sldId id="278" r:id="rId22"/>
    <p:sldId id="311" r:id="rId23"/>
    <p:sldId id="321" r:id="rId24"/>
    <p:sldId id="312" r:id="rId25"/>
    <p:sldId id="322" r:id="rId26"/>
    <p:sldId id="318" r:id="rId27"/>
    <p:sldId id="286" r:id="rId28"/>
    <p:sldId id="287" r:id="rId29"/>
    <p:sldId id="288" r:id="rId30"/>
    <p:sldId id="319" r:id="rId31"/>
    <p:sldId id="327" r:id="rId32"/>
    <p:sldId id="336" r:id="rId33"/>
    <p:sldId id="337"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scaleToFitPaper="1"/>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06" autoAdjust="0"/>
    <p:restoredTop sz="78024" autoAdjust="0"/>
  </p:normalViewPr>
  <p:slideViewPr>
    <p:cSldViewPr snapToGrid="0" snapToObjects="1">
      <p:cViewPr>
        <p:scale>
          <a:sx n="72" d="100"/>
          <a:sy n="72" d="100"/>
        </p:scale>
        <p:origin x="-1968" y="13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printerSettings" Target="printerSettings/printerSettings1.bin"/><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 Id="rId2"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1" Type="http://schemas.openxmlformats.org/officeDocument/2006/relationships/oleObject" Target="Macintosh%20HD:Users:loi:Dropbox:papers:elastico:graphs:elastico-presentation.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Macintosh%20HD:Users:loi:Dropbox:papers:elastico:graphs:elastico-presentation.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Macintosh%20HD:Users:loi:Dropbox:papers:elastico:graphs:elastico.xlsx" TargetMode="External"/></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Sheet2.xlsx"/><Relationship Id="rId2" Type="http://schemas.openxmlformats.org/officeDocument/2006/relationships/chartUserShapes" Target="../drawings/drawing2.xml"/></Relationships>
</file>

<file path=ppt/charts/_rels/chart6.xml.rels><?xml version="1.0" encoding="UTF-8" standalone="yes"?>
<Relationships xmlns="http://schemas.openxmlformats.org/package/2006/relationships"><Relationship Id="rId1" Type="http://schemas.openxmlformats.org/officeDocument/2006/relationships/oleObject" Target="Macintosh%20HD:Users:loi:Dropbox:papers:elastico:graphs:elastico.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Macintosh%20HD:Users:loi:Dropbox:papers:elastico:graphs:elastico.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0.110007484874136"/>
          <c:y val="0.147715554676215"/>
          <c:w val="0.805309999831494"/>
          <c:h val="0.605330242697129"/>
        </c:manualLayout>
      </c:layout>
      <c:lineChart>
        <c:grouping val="standard"/>
        <c:varyColors val="0"/>
        <c:dLbls>
          <c:showLegendKey val="0"/>
          <c:showVal val="0"/>
          <c:showCatName val="0"/>
          <c:showSerName val="0"/>
          <c:showPercent val="0"/>
          <c:showBubbleSize val="0"/>
        </c:dLbls>
        <c:marker val="1"/>
        <c:smooth val="0"/>
        <c:axId val="2124667368"/>
        <c:axId val="2123186504"/>
      </c:lineChart>
      <c:catAx>
        <c:axId val="2124667368"/>
        <c:scaling>
          <c:orientation val="minMax"/>
        </c:scaling>
        <c:delete val="0"/>
        <c:axPos val="b"/>
        <c:title>
          <c:tx>
            <c:rich>
              <a:bodyPr/>
              <a:lstStyle/>
              <a:p>
                <a:pPr>
                  <a:defRPr/>
                </a:pPr>
                <a:r>
                  <a:rPr lang="en-US"/>
                  <a:t>No. of network nodes</a:t>
                </a:r>
              </a:p>
            </c:rich>
          </c:tx>
          <c:layout/>
          <c:overlay val="0"/>
        </c:title>
        <c:numFmt formatCode="General" sourceLinked="1"/>
        <c:majorTickMark val="out"/>
        <c:minorTickMark val="none"/>
        <c:tickLblPos val="nextTo"/>
        <c:crossAx val="2123186504"/>
        <c:crosses val="autoZero"/>
        <c:auto val="1"/>
        <c:lblAlgn val="ctr"/>
        <c:lblOffset val="100"/>
        <c:noMultiLvlLbl val="0"/>
      </c:catAx>
      <c:valAx>
        <c:axId val="2123186504"/>
        <c:scaling>
          <c:orientation val="minMax"/>
        </c:scaling>
        <c:delete val="1"/>
        <c:axPos val="l"/>
        <c:title>
          <c:tx>
            <c:rich>
              <a:bodyPr rot="0" vert="horz"/>
              <a:lstStyle/>
              <a:p>
                <a:pPr>
                  <a:defRPr/>
                </a:pPr>
                <a:r>
                  <a:rPr lang="en-US"/>
                  <a:t>Transaction  per second</a:t>
                </a:r>
              </a:p>
            </c:rich>
          </c:tx>
          <c:layout>
            <c:manualLayout>
              <c:xMode val="edge"/>
              <c:yMode val="edge"/>
              <c:x val="0.0112963059597057"/>
              <c:y val="0.000380577427821523"/>
            </c:manualLayout>
          </c:layout>
          <c:overlay val="0"/>
        </c:title>
        <c:numFmt formatCode="General" sourceLinked="1"/>
        <c:majorTickMark val="none"/>
        <c:minorTickMark val="out"/>
        <c:tickLblPos val="nextTo"/>
        <c:crossAx val="2124667368"/>
        <c:crosses val="autoZero"/>
        <c:crossBetween val="between"/>
      </c:valAx>
    </c:plotArea>
    <c:plotVisOnly val="1"/>
    <c:dispBlanksAs val="gap"/>
    <c:showDLblsOverMax val="0"/>
  </c:chart>
  <c:txPr>
    <a:bodyPr/>
    <a:lstStyle/>
    <a:p>
      <a:pPr>
        <a:defRPr sz="1800">
          <a:ln>
            <a:solidFill>
              <a:srgbClr val="000000"/>
            </a:solidFill>
          </a:ln>
        </a:defRPr>
      </a:pPr>
      <a:endParaRPr lang="en-US"/>
    </a:p>
  </c:txPr>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0"/>
    <c:plotArea>
      <c:layout>
        <c:manualLayout>
          <c:layoutTarget val="inner"/>
          <c:xMode val="edge"/>
          <c:yMode val="edge"/>
          <c:x val="0.0928024682010902"/>
          <c:y val="0.22496973199451"/>
          <c:w val="0.803337371290127"/>
          <c:h val="0.577134436177129"/>
        </c:manualLayout>
      </c:layout>
      <c:barChart>
        <c:barDir val="col"/>
        <c:grouping val="stacked"/>
        <c:varyColors val="0"/>
        <c:ser>
          <c:idx val="2"/>
          <c:order val="0"/>
          <c:tx>
            <c:strRef>
              <c:f>Sheet1!$C$2</c:f>
              <c:strCache>
                <c:ptCount val="1"/>
                <c:pt idx="0">
                  <c:v>Committee Formation</c:v>
                </c:pt>
              </c:strCache>
            </c:strRef>
          </c:tx>
          <c:invertIfNegative val="0"/>
          <c:cat>
            <c:numRef>
              <c:f>Sheet1!$A$3:$A$7</c:f>
              <c:numCache>
                <c:formatCode>General</c:formatCode>
                <c:ptCount val="5"/>
                <c:pt idx="0">
                  <c:v>100.0</c:v>
                </c:pt>
                <c:pt idx="1">
                  <c:v>200.0</c:v>
                </c:pt>
                <c:pt idx="2">
                  <c:v>400.0</c:v>
                </c:pt>
                <c:pt idx="3">
                  <c:v>800.0</c:v>
                </c:pt>
                <c:pt idx="4">
                  <c:v>1600.0</c:v>
                </c:pt>
              </c:numCache>
            </c:numRef>
          </c:cat>
          <c:val>
            <c:numRef>
              <c:f>Sheet1!$C$3:$C$7</c:f>
              <c:numCache>
                <c:formatCode>General</c:formatCode>
                <c:ptCount val="5"/>
                <c:pt idx="0">
                  <c:v>600.0</c:v>
                </c:pt>
                <c:pt idx="1">
                  <c:v>633.0</c:v>
                </c:pt>
                <c:pt idx="2">
                  <c:v>663.0</c:v>
                </c:pt>
                <c:pt idx="3">
                  <c:v>687.0</c:v>
                </c:pt>
                <c:pt idx="4">
                  <c:v>711.0</c:v>
                </c:pt>
              </c:numCache>
            </c:numRef>
          </c:val>
        </c:ser>
        <c:ser>
          <c:idx val="3"/>
          <c:order val="1"/>
          <c:tx>
            <c:strRef>
              <c:f>Sheet1!$D$2</c:f>
              <c:strCache>
                <c:ptCount val="1"/>
                <c:pt idx="0">
                  <c:v>Consensus</c:v>
                </c:pt>
              </c:strCache>
            </c:strRef>
          </c:tx>
          <c:spPr>
            <a:solidFill>
              <a:schemeClr val="tx1"/>
            </a:solidFill>
          </c:spPr>
          <c:invertIfNegative val="0"/>
          <c:cat>
            <c:numRef>
              <c:f>Sheet1!$A$3:$A$7</c:f>
              <c:numCache>
                <c:formatCode>General</c:formatCode>
                <c:ptCount val="5"/>
                <c:pt idx="0">
                  <c:v>100.0</c:v>
                </c:pt>
                <c:pt idx="1">
                  <c:v>200.0</c:v>
                </c:pt>
                <c:pt idx="2">
                  <c:v>400.0</c:v>
                </c:pt>
                <c:pt idx="3">
                  <c:v>800.0</c:v>
                </c:pt>
                <c:pt idx="4">
                  <c:v>1600.0</c:v>
                </c:pt>
              </c:numCache>
            </c:numRef>
          </c:cat>
          <c:val>
            <c:numRef>
              <c:f>Sheet1!$D$3:$D$7</c:f>
              <c:numCache>
                <c:formatCode>General</c:formatCode>
                <c:ptCount val="5"/>
                <c:pt idx="0">
                  <c:v>104.0</c:v>
                </c:pt>
                <c:pt idx="1">
                  <c:v>112.0</c:v>
                </c:pt>
                <c:pt idx="2">
                  <c:v>103.0</c:v>
                </c:pt>
                <c:pt idx="3">
                  <c:v>110.0</c:v>
                </c:pt>
                <c:pt idx="4">
                  <c:v>104.0</c:v>
                </c:pt>
              </c:numCache>
            </c:numRef>
          </c:val>
        </c:ser>
        <c:dLbls>
          <c:showLegendKey val="0"/>
          <c:showVal val="0"/>
          <c:showCatName val="0"/>
          <c:showSerName val="0"/>
          <c:showPercent val="0"/>
          <c:showBubbleSize val="0"/>
        </c:dLbls>
        <c:gapWidth val="150"/>
        <c:overlap val="100"/>
        <c:axId val="2131557976"/>
        <c:axId val="2131096200"/>
      </c:barChart>
      <c:catAx>
        <c:axId val="2131557976"/>
        <c:scaling>
          <c:orientation val="minMax"/>
        </c:scaling>
        <c:delete val="0"/>
        <c:axPos val="b"/>
        <c:title>
          <c:tx>
            <c:rich>
              <a:bodyPr/>
              <a:lstStyle/>
              <a:p>
                <a:pPr>
                  <a:defRPr/>
                </a:pPr>
                <a:r>
                  <a:rPr lang="en-US"/>
                  <a:t>Network size (number of nodes)</a:t>
                </a:r>
              </a:p>
            </c:rich>
          </c:tx>
          <c:layout/>
          <c:overlay val="0"/>
        </c:title>
        <c:numFmt formatCode="General" sourceLinked="1"/>
        <c:majorTickMark val="out"/>
        <c:minorTickMark val="none"/>
        <c:tickLblPos val="nextTo"/>
        <c:crossAx val="2131096200"/>
        <c:crosses val="autoZero"/>
        <c:auto val="1"/>
        <c:lblAlgn val="ctr"/>
        <c:lblOffset val="100"/>
        <c:noMultiLvlLbl val="0"/>
      </c:catAx>
      <c:valAx>
        <c:axId val="2131096200"/>
        <c:scaling>
          <c:orientation val="minMax"/>
        </c:scaling>
        <c:delete val="0"/>
        <c:axPos val="l"/>
        <c:title>
          <c:tx>
            <c:rich>
              <a:bodyPr rot="0" vert="horz"/>
              <a:lstStyle/>
              <a:p>
                <a:pPr>
                  <a:defRPr/>
                </a:pPr>
                <a:r>
                  <a:rPr lang="en-US"/>
                  <a:t>Time (s)</a:t>
                </a:r>
              </a:p>
            </c:rich>
          </c:tx>
          <c:layout>
            <c:manualLayout>
              <c:xMode val="edge"/>
              <c:yMode val="edge"/>
              <c:x val="0.00186122254406806"/>
              <c:y val="0.0971142837706214"/>
            </c:manualLayout>
          </c:layout>
          <c:overlay val="0"/>
        </c:title>
        <c:numFmt formatCode="General" sourceLinked="1"/>
        <c:majorTickMark val="out"/>
        <c:minorTickMark val="none"/>
        <c:tickLblPos val="nextTo"/>
        <c:crossAx val="2131557976"/>
        <c:crosses val="autoZero"/>
        <c:crossBetween val="between"/>
      </c:valAx>
    </c:plotArea>
    <c:legend>
      <c:legendPos val="t"/>
      <c:layout>
        <c:manualLayout>
          <c:xMode val="edge"/>
          <c:yMode val="edge"/>
          <c:x val="0.0284800242510819"/>
          <c:y val="0.00256846199725672"/>
          <c:w val="0.911789824348879"/>
          <c:h val="0.147905511811024"/>
        </c:manualLayout>
      </c:layout>
      <c:overlay val="0"/>
    </c:legend>
    <c:plotVisOnly val="1"/>
    <c:dispBlanksAs val="gap"/>
    <c:showDLblsOverMax val="0"/>
  </c:chart>
  <c:spPr>
    <a:ln>
      <a:solidFill>
        <a:srgbClr val="D9D9D9"/>
      </a:solidFill>
    </a:ln>
  </c:spPr>
  <c:txPr>
    <a:bodyPr/>
    <a:lstStyle/>
    <a:p>
      <a:pPr>
        <a:defRPr sz="1800">
          <a:latin typeface="Times New Roman"/>
          <a:cs typeface="Times New Roman"/>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0.0849277160290655"/>
          <c:y val="0.0601851851851852"/>
          <c:w val="0.841117300048105"/>
          <c:h val="0.715987897346165"/>
        </c:manualLayout>
      </c:layout>
      <c:lineChart>
        <c:grouping val="standard"/>
        <c:varyColors val="0"/>
        <c:ser>
          <c:idx val="0"/>
          <c:order val="0"/>
          <c:tx>
            <c:strRef>
              <c:f>Sheet1!$J$23</c:f>
              <c:strCache>
                <c:ptCount val="1"/>
                <c:pt idx="0">
                  <c:v>Linear Scalability</c:v>
                </c:pt>
              </c:strCache>
            </c:strRef>
          </c:tx>
          <c:marker>
            <c:symbol val="none"/>
          </c:marker>
          <c:dLbls>
            <c:dLblPos val="t"/>
            <c:showLegendKey val="0"/>
            <c:showVal val="1"/>
            <c:showCatName val="0"/>
            <c:showSerName val="0"/>
            <c:showPercent val="0"/>
            <c:showBubbleSize val="0"/>
            <c:showLeaderLines val="0"/>
          </c:dLbls>
          <c:cat>
            <c:numRef>
              <c:f>Sheet1!$I$24:$I$28</c:f>
              <c:numCache>
                <c:formatCode>General</c:formatCode>
                <c:ptCount val="5"/>
                <c:pt idx="0">
                  <c:v>100.0</c:v>
                </c:pt>
                <c:pt idx="1">
                  <c:v>200.0</c:v>
                </c:pt>
                <c:pt idx="2">
                  <c:v>400.0</c:v>
                </c:pt>
                <c:pt idx="3">
                  <c:v>800.0</c:v>
                </c:pt>
                <c:pt idx="4">
                  <c:v>1600.0</c:v>
                </c:pt>
              </c:numCache>
            </c:numRef>
          </c:cat>
          <c:val>
            <c:numRef>
              <c:f>Sheet1!$J$24:$J$28</c:f>
              <c:numCache>
                <c:formatCode>General</c:formatCode>
                <c:ptCount val="5"/>
                <c:pt idx="0">
                  <c:v>1.0</c:v>
                </c:pt>
                <c:pt idx="1">
                  <c:v>2.0</c:v>
                </c:pt>
                <c:pt idx="2">
                  <c:v>4.0</c:v>
                </c:pt>
                <c:pt idx="3">
                  <c:v>8.0</c:v>
                </c:pt>
                <c:pt idx="4">
                  <c:v>16.0</c:v>
                </c:pt>
              </c:numCache>
            </c:numRef>
          </c:val>
          <c:smooth val="0"/>
        </c:ser>
        <c:ser>
          <c:idx val="1"/>
          <c:order val="1"/>
          <c:tx>
            <c:strRef>
              <c:f>Sheet1!$K$23</c:f>
              <c:strCache>
                <c:ptCount val="1"/>
                <c:pt idx="0">
                  <c:v>Elastico's scalability</c:v>
                </c:pt>
              </c:strCache>
            </c:strRef>
          </c:tx>
          <c:marker>
            <c:symbol val="none"/>
          </c:marker>
          <c:dLbls>
            <c:dLbl>
              <c:idx val="0"/>
              <c:delete val="1"/>
            </c:dLbl>
            <c:dLbl>
              <c:idx val="1"/>
              <c:layout>
                <c:manualLayout>
                  <c:x val="-0.0406073879028788"/>
                  <c:y val="0.0321472953635595"/>
                </c:manualLayout>
              </c:layout>
              <c:dLblPos val="r"/>
              <c:showLegendKey val="0"/>
              <c:showVal val="1"/>
              <c:showCatName val="0"/>
              <c:showSerName val="0"/>
              <c:showPercent val="0"/>
              <c:showBubbleSize val="0"/>
            </c:dLbl>
            <c:dLblPos val="b"/>
            <c:showLegendKey val="0"/>
            <c:showVal val="1"/>
            <c:showCatName val="0"/>
            <c:showSerName val="0"/>
            <c:showPercent val="0"/>
            <c:showBubbleSize val="0"/>
            <c:showLeaderLines val="0"/>
          </c:dLbls>
          <c:cat>
            <c:numRef>
              <c:f>Sheet1!$I$24:$I$28</c:f>
              <c:numCache>
                <c:formatCode>General</c:formatCode>
                <c:ptCount val="5"/>
                <c:pt idx="0">
                  <c:v>100.0</c:v>
                </c:pt>
                <c:pt idx="1">
                  <c:v>200.0</c:v>
                </c:pt>
                <c:pt idx="2">
                  <c:v>400.0</c:v>
                </c:pt>
                <c:pt idx="3">
                  <c:v>800.0</c:v>
                </c:pt>
                <c:pt idx="4">
                  <c:v>1600.0</c:v>
                </c:pt>
              </c:numCache>
            </c:numRef>
          </c:cat>
          <c:val>
            <c:numRef>
              <c:f>Sheet1!$K$24:$K$28</c:f>
              <c:numCache>
                <c:formatCode>0.0</c:formatCode>
                <c:ptCount val="5"/>
                <c:pt idx="0">
                  <c:v>1.0</c:v>
                </c:pt>
                <c:pt idx="1">
                  <c:v>1.895734597156398</c:v>
                </c:pt>
                <c:pt idx="2">
                  <c:v>3.619909502262443</c:v>
                </c:pt>
                <c:pt idx="3">
                  <c:v>6.986899563318777</c:v>
                </c:pt>
                <c:pt idx="4">
                  <c:v>13.50210970464135</c:v>
                </c:pt>
              </c:numCache>
            </c:numRef>
          </c:val>
          <c:smooth val="0"/>
        </c:ser>
        <c:dLbls>
          <c:showLegendKey val="0"/>
          <c:showVal val="0"/>
          <c:showCatName val="0"/>
          <c:showSerName val="0"/>
          <c:showPercent val="0"/>
          <c:showBubbleSize val="0"/>
        </c:dLbls>
        <c:marker val="1"/>
        <c:smooth val="0"/>
        <c:axId val="2131084120"/>
        <c:axId val="2131128936"/>
      </c:lineChart>
      <c:catAx>
        <c:axId val="2131084120"/>
        <c:scaling>
          <c:orientation val="minMax"/>
        </c:scaling>
        <c:delete val="0"/>
        <c:axPos val="b"/>
        <c:title>
          <c:tx>
            <c:rich>
              <a:bodyPr/>
              <a:lstStyle/>
              <a:p>
                <a:pPr>
                  <a:defRPr/>
                </a:pPr>
                <a:r>
                  <a:rPr lang="en-US"/>
                  <a:t>Network size</a:t>
                </a:r>
              </a:p>
            </c:rich>
          </c:tx>
          <c:layout/>
          <c:overlay val="0"/>
        </c:title>
        <c:numFmt formatCode="General" sourceLinked="1"/>
        <c:majorTickMark val="out"/>
        <c:minorTickMark val="none"/>
        <c:tickLblPos val="nextTo"/>
        <c:crossAx val="2131128936"/>
        <c:crosses val="autoZero"/>
        <c:auto val="1"/>
        <c:lblAlgn val="ctr"/>
        <c:lblOffset val="100"/>
        <c:noMultiLvlLbl val="0"/>
      </c:catAx>
      <c:valAx>
        <c:axId val="2131128936"/>
        <c:scaling>
          <c:orientation val="minMax"/>
        </c:scaling>
        <c:delete val="0"/>
        <c:axPos val="l"/>
        <c:numFmt formatCode="General" sourceLinked="1"/>
        <c:majorTickMark val="out"/>
        <c:minorTickMark val="none"/>
        <c:tickLblPos val="nextTo"/>
        <c:crossAx val="2131084120"/>
        <c:crosses val="autoZero"/>
        <c:crossBetween val="between"/>
      </c:valAx>
    </c:plotArea>
    <c:legend>
      <c:legendPos val="r"/>
      <c:layout>
        <c:manualLayout>
          <c:xMode val="edge"/>
          <c:yMode val="edge"/>
          <c:x val="0.117559814669469"/>
          <c:y val="0.0761610349572833"/>
          <c:w val="0.498392282958199"/>
          <c:h val="0.226953151542796"/>
        </c:manualLayout>
      </c:layout>
      <c:overlay val="0"/>
    </c:legend>
    <c:plotVisOnly val="1"/>
    <c:dispBlanksAs val="gap"/>
    <c:showDLblsOverMax val="0"/>
  </c:chart>
  <c:spPr>
    <a:ln>
      <a:solidFill>
        <a:srgbClr val="D9D9D9"/>
      </a:solidFill>
    </a:ln>
  </c:spPr>
  <c:txPr>
    <a:bodyPr/>
    <a:lstStyle/>
    <a:p>
      <a:pPr>
        <a:defRPr sz="16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lineChart>
        <c:grouping val="standard"/>
        <c:varyColors val="0"/>
        <c:ser>
          <c:idx val="1"/>
          <c:order val="0"/>
          <c:tx>
            <c:strRef>
              <c:f>Sheet1!$B$10</c:f>
              <c:strCache>
                <c:ptCount val="1"/>
                <c:pt idx="0">
                  <c:v>Number of messages</c:v>
                </c:pt>
              </c:strCache>
            </c:strRef>
          </c:tx>
          <c:spPr>
            <a:ln w="25400">
              <a:solidFill>
                <a:srgbClr val="0000FF"/>
              </a:solidFill>
            </a:ln>
          </c:spPr>
          <c:marker>
            <c:symbol val="square"/>
            <c:size val="5"/>
            <c:spPr>
              <a:solidFill>
                <a:schemeClr val="bg1">
                  <a:lumMod val="50000"/>
                </a:schemeClr>
              </a:solidFill>
              <a:ln>
                <a:solidFill>
                  <a:schemeClr val="bg1">
                    <a:lumMod val="50000"/>
                  </a:schemeClr>
                </a:solidFill>
              </a:ln>
            </c:spPr>
          </c:marker>
          <c:cat>
            <c:numRef>
              <c:f>Sheet1!$A$11:$A$15</c:f>
              <c:numCache>
                <c:formatCode>General</c:formatCode>
                <c:ptCount val="5"/>
                <c:pt idx="0">
                  <c:v>100.0</c:v>
                </c:pt>
                <c:pt idx="1">
                  <c:v>200.0</c:v>
                </c:pt>
                <c:pt idx="2">
                  <c:v>400.0</c:v>
                </c:pt>
                <c:pt idx="3">
                  <c:v>800.0</c:v>
                </c:pt>
                <c:pt idx="4">
                  <c:v>1600.0</c:v>
                </c:pt>
              </c:numCache>
            </c:numRef>
          </c:cat>
          <c:val>
            <c:numRef>
              <c:f>Sheet1!$B$11:$B$15</c:f>
              <c:numCache>
                <c:formatCode>General</c:formatCode>
                <c:ptCount val="5"/>
                <c:pt idx="0">
                  <c:v>2416.0</c:v>
                </c:pt>
                <c:pt idx="1">
                  <c:v>1821.0</c:v>
                </c:pt>
                <c:pt idx="2">
                  <c:v>1528.0</c:v>
                </c:pt>
                <c:pt idx="3">
                  <c:v>1393.0</c:v>
                </c:pt>
                <c:pt idx="4">
                  <c:v>1190.0</c:v>
                </c:pt>
              </c:numCache>
            </c:numRef>
          </c:val>
          <c:smooth val="0"/>
        </c:ser>
        <c:dLbls>
          <c:showLegendKey val="0"/>
          <c:showVal val="0"/>
          <c:showCatName val="0"/>
          <c:showSerName val="0"/>
          <c:showPercent val="0"/>
          <c:showBubbleSize val="0"/>
        </c:dLbls>
        <c:marker val="1"/>
        <c:smooth val="0"/>
        <c:axId val="2128752712"/>
        <c:axId val="2095889416"/>
      </c:lineChart>
      <c:lineChart>
        <c:grouping val="standard"/>
        <c:varyColors val="0"/>
        <c:ser>
          <c:idx val="2"/>
          <c:order val="1"/>
          <c:tx>
            <c:strRef>
              <c:f>Sheet1!$C$10</c:f>
              <c:strCache>
                <c:ptCount val="1"/>
                <c:pt idx="0">
                  <c:v>Bandwidth</c:v>
                </c:pt>
              </c:strCache>
            </c:strRef>
          </c:tx>
          <c:spPr>
            <a:ln w="25400">
              <a:solidFill>
                <a:srgbClr val="800000"/>
              </a:solidFill>
              <a:prstDash val="solid"/>
            </a:ln>
          </c:spPr>
          <c:marker>
            <c:symbol val="x"/>
            <c:size val="5"/>
            <c:spPr>
              <a:ln>
                <a:solidFill>
                  <a:schemeClr val="tx1"/>
                </a:solidFill>
              </a:ln>
            </c:spPr>
          </c:marker>
          <c:cat>
            <c:numRef>
              <c:f>Sheet1!$A$11:$A$15</c:f>
              <c:numCache>
                <c:formatCode>General</c:formatCode>
                <c:ptCount val="5"/>
                <c:pt idx="0">
                  <c:v>100.0</c:v>
                </c:pt>
                <c:pt idx="1">
                  <c:v>200.0</c:v>
                </c:pt>
                <c:pt idx="2">
                  <c:v>400.0</c:v>
                </c:pt>
                <c:pt idx="3">
                  <c:v>800.0</c:v>
                </c:pt>
                <c:pt idx="4">
                  <c:v>1600.0</c:v>
                </c:pt>
              </c:numCache>
            </c:numRef>
          </c:cat>
          <c:val>
            <c:numRef>
              <c:f>Sheet1!$C$11:$C$15</c:f>
              <c:numCache>
                <c:formatCode>#,##0.00</c:formatCode>
                <c:ptCount val="5"/>
                <c:pt idx="0">
                  <c:v>5.031092</c:v>
                </c:pt>
                <c:pt idx="1">
                  <c:v>4.957812</c:v>
                </c:pt>
                <c:pt idx="2">
                  <c:v>4.934299</c:v>
                </c:pt>
                <c:pt idx="3">
                  <c:v>5.006938</c:v>
                </c:pt>
                <c:pt idx="4">
                  <c:v>4.53936</c:v>
                </c:pt>
              </c:numCache>
            </c:numRef>
          </c:val>
          <c:smooth val="0"/>
        </c:ser>
        <c:dLbls>
          <c:showLegendKey val="0"/>
          <c:showVal val="0"/>
          <c:showCatName val="0"/>
          <c:showSerName val="0"/>
          <c:showPercent val="0"/>
          <c:showBubbleSize val="0"/>
        </c:dLbls>
        <c:marker val="1"/>
        <c:smooth val="0"/>
        <c:axId val="2133287880"/>
        <c:axId val="2133263064"/>
      </c:lineChart>
      <c:catAx>
        <c:axId val="2128752712"/>
        <c:scaling>
          <c:orientation val="minMax"/>
        </c:scaling>
        <c:delete val="0"/>
        <c:axPos val="b"/>
        <c:title>
          <c:tx>
            <c:rich>
              <a:bodyPr/>
              <a:lstStyle/>
              <a:p>
                <a:pPr>
                  <a:defRPr/>
                </a:pPr>
                <a:r>
                  <a:rPr lang="en-US"/>
                  <a:t>Network size (number of nodes)</a:t>
                </a:r>
              </a:p>
            </c:rich>
          </c:tx>
          <c:layout/>
          <c:overlay val="0"/>
        </c:title>
        <c:numFmt formatCode="General" sourceLinked="1"/>
        <c:majorTickMark val="out"/>
        <c:minorTickMark val="none"/>
        <c:tickLblPos val="nextTo"/>
        <c:crossAx val="2095889416"/>
        <c:crosses val="autoZero"/>
        <c:auto val="1"/>
        <c:lblAlgn val="ctr"/>
        <c:lblOffset val="100"/>
        <c:noMultiLvlLbl val="0"/>
      </c:catAx>
      <c:valAx>
        <c:axId val="2095889416"/>
        <c:scaling>
          <c:orientation val="minMax"/>
          <c:max val="3500.0"/>
          <c:min val="500.0"/>
        </c:scaling>
        <c:delete val="0"/>
        <c:axPos val="l"/>
        <c:title>
          <c:tx>
            <c:rich>
              <a:bodyPr rot="-5400000" vert="horz"/>
              <a:lstStyle/>
              <a:p>
                <a:pPr>
                  <a:defRPr/>
                </a:pPr>
                <a:r>
                  <a:rPr lang="en-US"/>
                  <a:t>Number of messages per node</a:t>
                </a:r>
              </a:p>
            </c:rich>
          </c:tx>
          <c:layout/>
          <c:overlay val="0"/>
        </c:title>
        <c:numFmt formatCode="General" sourceLinked="1"/>
        <c:majorTickMark val="out"/>
        <c:minorTickMark val="none"/>
        <c:tickLblPos val="nextTo"/>
        <c:crossAx val="2128752712"/>
        <c:crosses val="autoZero"/>
        <c:crossBetween val="between"/>
      </c:valAx>
      <c:valAx>
        <c:axId val="2133263064"/>
        <c:scaling>
          <c:orientation val="minMax"/>
          <c:max val="6.0"/>
          <c:min val="4.0"/>
        </c:scaling>
        <c:delete val="0"/>
        <c:axPos val="r"/>
        <c:title>
          <c:tx>
            <c:rich>
              <a:bodyPr rot="-5400000" vert="horz"/>
              <a:lstStyle/>
              <a:p>
                <a:pPr>
                  <a:defRPr/>
                </a:pPr>
                <a:r>
                  <a:rPr lang="en-US"/>
                  <a:t>Bandwidth used per node (MB)</a:t>
                </a:r>
              </a:p>
            </c:rich>
          </c:tx>
          <c:layout/>
          <c:overlay val="0"/>
        </c:title>
        <c:numFmt formatCode="#,##0.00" sourceLinked="1"/>
        <c:majorTickMark val="out"/>
        <c:minorTickMark val="none"/>
        <c:tickLblPos val="nextTo"/>
        <c:crossAx val="2133287880"/>
        <c:crosses val="max"/>
        <c:crossBetween val="between"/>
        <c:majorUnit val="0.4"/>
      </c:valAx>
      <c:catAx>
        <c:axId val="2133287880"/>
        <c:scaling>
          <c:orientation val="minMax"/>
        </c:scaling>
        <c:delete val="1"/>
        <c:axPos val="b"/>
        <c:numFmt formatCode="General" sourceLinked="1"/>
        <c:majorTickMark val="out"/>
        <c:minorTickMark val="none"/>
        <c:tickLblPos val="nextTo"/>
        <c:crossAx val="2133263064"/>
        <c:crosses val="autoZero"/>
        <c:auto val="1"/>
        <c:lblAlgn val="ctr"/>
        <c:lblOffset val="100"/>
        <c:noMultiLvlLbl val="0"/>
      </c:catAx>
    </c:plotArea>
    <c:legend>
      <c:legendPos val="t"/>
      <c:layout/>
      <c:overlay val="0"/>
      <c:txPr>
        <a:bodyPr/>
        <a:lstStyle/>
        <a:p>
          <a:pPr>
            <a:defRPr sz="1800"/>
          </a:pPr>
          <a:endParaRPr lang="en-US"/>
        </a:p>
      </c:txPr>
    </c:legend>
    <c:plotVisOnly val="1"/>
    <c:dispBlanksAs val="gap"/>
    <c:showDLblsOverMax val="0"/>
  </c:chart>
  <c:spPr>
    <a:ln>
      <a:solidFill>
        <a:schemeClr val="bg1">
          <a:lumMod val="85000"/>
        </a:schemeClr>
      </a:solidFill>
    </a:ln>
  </c:spPr>
  <c:txPr>
    <a:bodyPr/>
    <a:lstStyle/>
    <a:p>
      <a:pPr>
        <a:defRPr sz="1600">
          <a:latin typeface="Times New Roman"/>
          <a:cs typeface="Times New Roman"/>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0.110007484874136"/>
          <c:y val="0.147715554676215"/>
          <c:w val="0.805309999831494"/>
          <c:h val="0.605330242697129"/>
        </c:manualLayout>
      </c:layout>
      <c:lineChart>
        <c:grouping val="standard"/>
        <c:varyColors val="0"/>
        <c:dLbls>
          <c:showLegendKey val="0"/>
          <c:showVal val="0"/>
          <c:showCatName val="0"/>
          <c:showSerName val="0"/>
          <c:showPercent val="0"/>
          <c:showBubbleSize val="0"/>
        </c:dLbls>
        <c:marker val="1"/>
        <c:smooth val="0"/>
        <c:axId val="2130909416"/>
        <c:axId val="2130898504"/>
      </c:lineChart>
      <c:catAx>
        <c:axId val="2130909416"/>
        <c:scaling>
          <c:orientation val="minMax"/>
        </c:scaling>
        <c:delete val="0"/>
        <c:axPos val="b"/>
        <c:title>
          <c:tx>
            <c:rich>
              <a:bodyPr/>
              <a:lstStyle/>
              <a:p>
                <a:pPr>
                  <a:defRPr/>
                </a:pPr>
                <a:r>
                  <a:rPr lang="en-US"/>
                  <a:t>No. of network nodes</a:t>
                </a:r>
              </a:p>
            </c:rich>
          </c:tx>
          <c:layout/>
          <c:overlay val="0"/>
        </c:title>
        <c:numFmt formatCode="General" sourceLinked="1"/>
        <c:majorTickMark val="out"/>
        <c:minorTickMark val="none"/>
        <c:tickLblPos val="nextTo"/>
        <c:crossAx val="2130898504"/>
        <c:crosses val="autoZero"/>
        <c:auto val="1"/>
        <c:lblAlgn val="ctr"/>
        <c:lblOffset val="100"/>
        <c:noMultiLvlLbl val="0"/>
      </c:catAx>
      <c:valAx>
        <c:axId val="2130898504"/>
        <c:scaling>
          <c:orientation val="minMax"/>
        </c:scaling>
        <c:delete val="1"/>
        <c:axPos val="l"/>
        <c:title>
          <c:tx>
            <c:rich>
              <a:bodyPr rot="0" vert="horz"/>
              <a:lstStyle/>
              <a:p>
                <a:pPr>
                  <a:defRPr/>
                </a:pPr>
                <a:r>
                  <a:rPr lang="en-US"/>
                  <a:t>Transaction  per second</a:t>
                </a:r>
              </a:p>
            </c:rich>
          </c:tx>
          <c:layout>
            <c:manualLayout>
              <c:xMode val="edge"/>
              <c:yMode val="edge"/>
              <c:x val="0.0112963059597057"/>
              <c:y val="0.000380577427821523"/>
            </c:manualLayout>
          </c:layout>
          <c:overlay val="0"/>
        </c:title>
        <c:numFmt formatCode="General" sourceLinked="1"/>
        <c:majorTickMark val="none"/>
        <c:minorTickMark val="out"/>
        <c:tickLblPos val="nextTo"/>
        <c:crossAx val="2130909416"/>
        <c:crosses val="autoZero"/>
        <c:crossBetween val="between"/>
      </c:valAx>
    </c:plotArea>
    <c:plotVisOnly val="1"/>
    <c:dispBlanksAs val="gap"/>
    <c:showDLblsOverMax val="0"/>
  </c:chart>
  <c:txPr>
    <a:bodyPr/>
    <a:lstStyle/>
    <a:p>
      <a:pPr>
        <a:defRPr sz="1800">
          <a:ln>
            <a:solidFill>
              <a:srgbClr val="000000"/>
            </a:solidFill>
          </a:ln>
        </a:defRPr>
      </a:pPr>
      <a:endParaRPr lang="en-US"/>
    </a:p>
  </c:txPr>
  <c:externalData r:id="rId1">
    <c:autoUpdate val="0"/>
  </c:externalData>
  <c:userShapes r:id="rId2"/>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barChart>
        <c:barDir val="col"/>
        <c:grouping val="stacked"/>
        <c:varyColors val="0"/>
        <c:ser>
          <c:idx val="0"/>
          <c:order val="0"/>
          <c:tx>
            <c:strRef>
              <c:f>Sheet2!$B$2</c:f>
              <c:strCache>
                <c:ptCount val="1"/>
                <c:pt idx="0">
                  <c:v>Data block bandwidth</c:v>
                </c:pt>
              </c:strCache>
            </c:strRef>
          </c:tx>
          <c:spPr>
            <a:solidFill>
              <a:schemeClr val="bg1">
                <a:lumMod val="50000"/>
              </a:schemeClr>
            </a:solidFill>
          </c:spPr>
          <c:invertIfNegative val="0"/>
          <c:cat>
            <c:numRef>
              <c:f>Sheet2!$A$3:$A$8</c:f>
              <c:numCache>
                <c:formatCode>General</c:formatCode>
                <c:ptCount val="6"/>
                <c:pt idx="0">
                  <c:v>10.0</c:v>
                </c:pt>
                <c:pt idx="1">
                  <c:v>20.0</c:v>
                </c:pt>
                <c:pt idx="2">
                  <c:v>40.0</c:v>
                </c:pt>
                <c:pt idx="3">
                  <c:v>80.0</c:v>
                </c:pt>
                <c:pt idx="4">
                  <c:v>100.0</c:v>
                </c:pt>
                <c:pt idx="5">
                  <c:v>160.0</c:v>
                </c:pt>
              </c:numCache>
            </c:numRef>
          </c:cat>
          <c:val>
            <c:numRef>
              <c:f>Sheet2!$B$3:$B$8</c:f>
              <c:numCache>
                <c:formatCode>0.00</c:formatCode>
                <c:ptCount val="6"/>
                <c:pt idx="0">
                  <c:v>4.8</c:v>
                </c:pt>
                <c:pt idx="1">
                  <c:v>4.8</c:v>
                </c:pt>
                <c:pt idx="2">
                  <c:v>4.8</c:v>
                </c:pt>
                <c:pt idx="3">
                  <c:v>4.8</c:v>
                </c:pt>
                <c:pt idx="4">
                  <c:v>4.8</c:v>
                </c:pt>
                <c:pt idx="5">
                  <c:v>4.8</c:v>
                </c:pt>
              </c:numCache>
            </c:numRef>
          </c:val>
        </c:ser>
        <c:ser>
          <c:idx val="1"/>
          <c:order val="1"/>
          <c:tx>
            <c:strRef>
              <c:f>Sheet2!$C$2</c:f>
              <c:strCache>
                <c:ptCount val="1"/>
                <c:pt idx="0">
                  <c:v>Main messages's bandwidth</c:v>
                </c:pt>
              </c:strCache>
            </c:strRef>
          </c:tx>
          <c:spPr>
            <a:pattFill prst="wdDnDiag">
              <a:fgClr>
                <a:schemeClr val="tx1">
                  <a:lumMod val="95000"/>
                  <a:lumOff val="5000"/>
                </a:schemeClr>
              </a:fgClr>
              <a:bgClr>
                <a:prstClr val="white"/>
              </a:bgClr>
            </a:pattFill>
          </c:spPr>
          <c:invertIfNegative val="0"/>
          <c:cat>
            <c:numRef>
              <c:f>Sheet2!$A$3:$A$8</c:f>
              <c:numCache>
                <c:formatCode>General</c:formatCode>
                <c:ptCount val="6"/>
                <c:pt idx="0">
                  <c:v>10.0</c:v>
                </c:pt>
                <c:pt idx="1">
                  <c:v>20.0</c:v>
                </c:pt>
                <c:pt idx="2">
                  <c:v>40.0</c:v>
                </c:pt>
                <c:pt idx="3">
                  <c:v>80.0</c:v>
                </c:pt>
                <c:pt idx="4">
                  <c:v>100.0</c:v>
                </c:pt>
                <c:pt idx="5">
                  <c:v>160.0</c:v>
                </c:pt>
              </c:numCache>
            </c:numRef>
          </c:cat>
          <c:val>
            <c:numRef>
              <c:f>Sheet2!$C$3:$C$8</c:f>
              <c:numCache>
                <c:formatCode>0.00</c:formatCode>
                <c:ptCount val="6"/>
                <c:pt idx="0">
                  <c:v>0.030082</c:v>
                </c:pt>
                <c:pt idx="1">
                  <c:v>0.05557</c:v>
                </c:pt>
                <c:pt idx="2">
                  <c:v>0.107728</c:v>
                </c:pt>
                <c:pt idx="3">
                  <c:v>0.21223</c:v>
                </c:pt>
                <c:pt idx="4">
                  <c:v>0.264819</c:v>
                </c:pt>
                <c:pt idx="5">
                  <c:v>0.423551</c:v>
                </c:pt>
              </c:numCache>
            </c:numRef>
          </c:val>
        </c:ser>
        <c:dLbls>
          <c:showLegendKey val="0"/>
          <c:showVal val="0"/>
          <c:showCatName val="0"/>
          <c:showSerName val="0"/>
          <c:showPercent val="0"/>
          <c:showBubbleSize val="0"/>
        </c:dLbls>
        <c:gapWidth val="150"/>
        <c:overlap val="100"/>
        <c:axId val="2132255992"/>
        <c:axId val="2132261480"/>
      </c:barChart>
      <c:lineChart>
        <c:grouping val="standard"/>
        <c:varyColors val="0"/>
        <c:ser>
          <c:idx val="2"/>
          <c:order val="2"/>
          <c:tx>
            <c:strRef>
              <c:f>Sheet2!$D$2</c:f>
              <c:strCache>
                <c:ptCount val="1"/>
                <c:pt idx="0">
                  <c:v>No. of messages</c:v>
                </c:pt>
              </c:strCache>
            </c:strRef>
          </c:tx>
          <c:spPr>
            <a:ln w="25400">
              <a:solidFill>
                <a:schemeClr val="tx1"/>
              </a:solidFill>
            </a:ln>
          </c:spPr>
          <c:marker>
            <c:symbol val="none"/>
          </c:marker>
          <c:cat>
            <c:numRef>
              <c:f>Sheet2!$A$3:$A$8</c:f>
              <c:numCache>
                <c:formatCode>General</c:formatCode>
                <c:ptCount val="6"/>
                <c:pt idx="0">
                  <c:v>10.0</c:v>
                </c:pt>
                <c:pt idx="1">
                  <c:v>20.0</c:v>
                </c:pt>
                <c:pt idx="2">
                  <c:v>40.0</c:v>
                </c:pt>
                <c:pt idx="3">
                  <c:v>80.0</c:v>
                </c:pt>
                <c:pt idx="4">
                  <c:v>100.0</c:v>
                </c:pt>
                <c:pt idx="5">
                  <c:v>160.0</c:v>
                </c:pt>
              </c:numCache>
            </c:numRef>
          </c:cat>
          <c:val>
            <c:numRef>
              <c:f>Sheet2!$D$3:$D$8</c:f>
              <c:numCache>
                <c:formatCode>0</c:formatCode>
                <c:ptCount val="6"/>
                <c:pt idx="0">
                  <c:v>130.0</c:v>
                </c:pt>
                <c:pt idx="1">
                  <c:v>250.0</c:v>
                </c:pt>
                <c:pt idx="2">
                  <c:v>490.0</c:v>
                </c:pt>
                <c:pt idx="3">
                  <c:v>970.0</c:v>
                </c:pt>
                <c:pt idx="4">
                  <c:v>1210.0</c:v>
                </c:pt>
                <c:pt idx="5">
                  <c:v>1930.0</c:v>
                </c:pt>
              </c:numCache>
            </c:numRef>
          </c:val>
          <c:smooth val="0"/>
        </c:ser>
        <c:dLbls>
          <c:showLegendKey val="0"/>
          <c:showVal val="0"/>
          <c:showCatName val="0"/>
          <c:showSerName val="0"/>
          <c:showPercent val="0"/>
          <c:showBubbleSize val="0"/>
        </c:dLbls>
        <c:marker val="1"/>
        <c:smooth val="0"/>
        <c:axId val="2132272792"/>
        <c:axId val="2132267368"/>
      </c:lineChart>
      <c:catAx>
        <c:axId val="2132255992"/>
        <c:scaling>
          <c:orientation val="minMax"/>
        </c:scaling>
        <c:delete val="0"/>
        <c:axPos val="b"/>
        <c:title>
          <c:tx>
            <c:rich>
              <a:bodyPr/>
              <a:lstStyle/>
              <a:p>
                <a:pPr>
                  <a:defRPr/>
                </a:pPr>
                <a:r>
                  <a:rPr lang="en-US" dirty="0" smtClean="0"/>
                  <a:t>Committee size</a:t>
                </a:r>
                <a:endParaRPr lang="en-US" dirty="0"/>
              </a:p>
            </c:rich>
          </c:tx>
          <c:layout/>
          <c:overlay val="0"/>
        </c:title>
        <c:numFmt formatCode="General" sourceLinked="1"/>
        <c:majorTickMark val="out"/>
        <c:minorTickMark val="none"/>
        <c:tickLblPos val="nextTo"/>
        <c:crossAx val="2132261480"/>
        <c:crosses val="autoZero"/>
        <c:auto val="1"/>
        <c:lblAlgn val="ctr"/>
        <c:lblOffset val="100"/>
        <c:noMultiLvlLbl val="0"/>
      </c:catAx>
      <c:valAx>
        <c:axId val="2132261480"/>
        <c:scaling>
          <c:orientation val="minMax"/>
        </c:scaling>
        <c:delete val="0"/>
        <c:axPos val="l"/>
        <c:title>
          <c:tx>
            <c:rich>
              <a:bodyPr rot="-5400000" vert="horz"/>
              <a:lstStyle/>
              <a:p>
                <a:pPr>
                  <a:defRPr/>
                </a:pPr>
                <a:r>
                  <a:rPr lang="en-US"/>
                  <a:t>Bandwidth (MB)</a:t>
                </a:r>
              </a:p>
            </c:rich>
          </c:tx>
          <c:layout/>
          <c:overlay val="0"/>
        </c:title>
        <c:numFmt formatCode="0.00" sourceLinked="1"/>
        <c:majorTickMark val="out"/>
        <c:minorTickMark val="none"/>
        <c:tickLblPos val="nextTo"/>
        <c:crossAx val="2132255992"/>
        <c:crosses val="autoZero"/>
        <c:crossBetween val="between"/>
      </c:valAx>
      <c:valAx>
        <c:axId val="2132267368"/>
        <c:scaling>
          <c:orientation val="minMax"/>
        </c:scaling>
        <c:delete val="0"/>
        <c:axPos val="r"/>
        <c:title>
          <c:tx>
            <c:rich>
              <a:bodyPr rot="-5400000" vert="horz"/>
              <a:lstStyle/>
              <a:p>
                <a:pPr>
                  <a:defRPr/>
                </a:pPr>
                <a:r>
                  <a:rPr lang="en-US"/>
                  <a:t>No. of messages</a:t>
                </a:r>
              </a:p>
            </c:rich>
          </c:tx>
          <c:layout/>
          <c:overlay val="0"/>
        </c:title>
        <c:numFmt formatCode="0" sourceLinked="1"/>
        <c:majorTickMark val="out"/>
        <c:minorTickMark val="none"/>
        <c:tickLblPos val="nextTo"/>
        <c:crossAx val="2132272792"/>
        <c:crosses val="max"/>
        <c:crossBetween val="between"/>
      </c:valAx>
      <c:catAx>
        <c:axId val="2132272792"/>
        <c:scaling>
          <c:orientation val="minMax"/>
        </c:scaling>
        <c:delete val="1"/>
        <c:axPos val="b"/>
        <c:numFmt formatCode="General" sourceLinked="1"/>
        <c:majorTickMark val="out"/>
        <c:minorTickMark val="none"/>
        <c:tickLblPos val="nextTo"/>
        <c:crossAx val="2132267368"/>
        <c:crosses val="autoZero"/>
        <c:auto val="1"/>
        <c:lblAlgn val="ctr"/>
        <c:lblOffset val="100"/>
        <c:noMultiLvlLbl val="0"/>
      </c:catAx>
    </c:plotArea>
    <c:legend>
      <c:legendPos val="t"/>
      <c:layout>
        <c:manualLayout>
          <c:xMode val="edge"/>
          <c:yMode val="edge"/>
          <c:x val="8.89057357983397E-5"/>
          <c:y val="0.0236038804221842"/>
          <c:w val="0.933301262943883"/>
          <c:h val="0.170676499758269"/>
        </c:manualLayout>
      </c:layout>
      <c:overlay val="0"/>
    </c:legend>
    <c:plotVisOnly val="1"/>
    <c:dispBlanksAs val="gap"/>
    <c:showDLblsOverMax val="0"/>
  </c:chart>
  <c:spPr>
    <a:ln>
      <a:solidFill>
        <a:srgbClr val="000000"/>
      </a:solidFill>
    </a:ln>
  </c:spPr>
  <c:txPr>
    <a:bodyPr/>
    <a:lstStyle/>
    <a:p>
      <a:pPr>
        <a:defRPr sz="2000">
          <a:latin typeface="Times New Roman"/>
          <a:cs typeface="Times New Roman"/>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lineChart>
        <c:grouping val="standard"/>
        <c:varyColors val="0"/>
        <c:ser>
          <c:idx val="0"/>
          <c:order val="0"/>
          <c:tx>
            <c:strRef>
              <c:f>Sheet3!$D$2</c:f>
              <c:strCache>
                <c:ptCount val="1"/>
                <c:pt idx="0">
                  <c:v>Latency</c:v>
                </c:pt>
              </c:strCache>
            </c:strRef>
          </c:tx>
          <c:spPr>
            <a:ln>
              <a:solidFill>
                <a:srgbClr val="0000FF"/>
              </a:solidFill>
            </a:ln>
          </c:spPr>
          <c:marker>
            <c:symbol val="none"/>
          </c:marker>
          <c:dLbls>
            <c:txPr>
              <a:bodyPr/>
              <a:lstStyle/>
              <a:p>
                <a:pPr>
                  <a:defRPr>
                    <a:solidFill>
                      <a:srgbClr val="0000FF"/>
                    </a:solidFill>
                  </a:defRPr>
                </a:pPr>
                <a:endParaRPr lang="en-US"/>
              </a:p>
            </c:txPr>
            <c:dLblPos val="t"/>
            <c:showLegendKey val="0"/>
            <c:showVal val="1"/>
            <c:showCatName val="0"/>
            <c:showSerName val="0"/>
            <c:showPercent val="0"/>
            <c:showBubbleSize val="0"/>
            <c:showLeaderLines val="0"/>
          </c:dLbls>
          <c:cat>
            <c:numRef>
              <c:f>Sheet3!$C$3:$C$8</c:f>
              <c:numCache>
                <c:formatCode>General</c:formatCode>
                <c:ptCount val="6"/>
                <c:pt idx="0">
                  <c:v>10.0</c:v>
                </c:pt>
                <c:pt idx="1">
                  <c:v>20.0</c:v>
                </c:pt>
                <c:pt idx="2">
                  <c:v>40.0</c:v>
                </c:pt>
                <c:pt idx="3">
                  <c:v>80.0</c:v>
                </c:pt>
                <c:pt idx="4">
                  <c:v>100.0</c:v>
                </c:pt>
                <c:pt idx="5">
                  <c:v>160.0</c:v>
                </c:pt>
              </c:numCache>
            </c:numRef>
          </c:cat>
          <c:val>
            <c:numRef>
              <c:f>Sheet3!$D$3:$D$8</c:f>
              <c:numCache>
                <c:formatCode>General</c:formatCode>
                <c:ptCount val="6"/>
                <c:pt idx="0">
                  <c:v>1.0</c:v>
                </c:pt>
                <c:pt idx="1">
                  <c:v>2.0</c:v>
                </c:pt>
                <c:pt idx="2">
                  <c:v>4.0</c:v>
                </c:pt>
                <c:pt idx="3">
                  <c:v>18.0</c:v>
                </c:pt>
                <c:pt idx="4">
                  <c:v>56.0</c:v>
                </c:pt>
                <c:pt idx="5">
                  <c:v>165.0</c:v>
                </c:pt>
              </c:numCache>
            </c:numRef>
          </c:val>
          <c:smooth val="0"/>
        </c:ser>
        <c:dLbls>
          <c:dLblPos val="t"/>
          <c:showLegendKey val="0"/>
          <c:showVal val="1"/>
          <c:showCatName val="0"/>
          <c:showSerName val="0"/>
          <c:showPercent val="0"/>
          <c:showBubbleSize val="0"/>
        </c:dLbls>
        <c:marker val="1"/>
        <c:smooth val="0"/>
        <c:axId val="2130889912"/>
        <c:axId val="2130826392"/>
      </c:lineChart>
      <c:catAx>
        <c:axId val="2130889912"/>
        <c:scaling>
          <c:orientation val="minMax"/>
        </c:scaling>
        <c:delete val="0"/>
        <c:axPos val="b"/>
        <c:title>
          <c:tx>
            <c:rich>
              <a:bodyPr/>
              <a:lstStyle/>
              <a:p>
                <a:pPr>
                  <a:defRPr/>
                </a:pPr>
                <a:r>
                  <a:rPr lang="en-US"/>
                  <a:t>Committee size</a:t>
                </a:r>
              </a:p>
            </c:rich>
          </c:tx>
          <c:layout/>
          <c:overlay val="0"/>
        </c:title>
        <c:numFmt formatCode="General" sourceLinked="1"/>
        <c:majorTickMark val="out"/>
        <c:minorTickMark val="none"/>
        <c:tickLblPos val="nextTo"/>
        <c:crossAx val="2130826392"/>
        <c:crosses val="autoZero"/>
        <c:auto val="1"/>
        <c:lblAlgn val="ctr"/>
        <c:lblOffset val="100"/>
        <c:noMultiLvlLbl val="0"/>
      </c:catAx>
      <c:valAx>
        <c:axId val="2130826392"/>
        <c:scaling>
          <c:orientation val="minMax"/>
        </c:scaling>
        <c:delete val="0"/>
        <c:axPos val="l"/>
        <c:title>
          <c:tx>
            <c:rich>
              <a:bodyPr rot="-5400000" vert="horz"/>
              <a:lstStyle/>
              <a:p>
                <a:pPr>
                  <a:defRPr/>
                </a:pPr>
                <a:r>
                  <a:rPr lang="en-US"/>
                  <a:t>Latency (second)</a:t>
                </a:r>
              </a:p>
            </c:rich>
          </c:tx>
          <c:layout/>
          <c:overlay val="0"/>
        </c:title>
        <c:numFmt formatCode="General" sourceLinked="1"/>
        <c:majorTickMark val="out"/>
        <c:minorTickMark val="none"/>
        <c:tickLblPos val="nextTo"/>
        <c:crossAx val="2130889912"/>
        <c:crosses val="autoZero"/>
        <c:crossBetween val="between"/>
      </c:valAx>
    </c:plotArea>
    <c:plotVisOnly val="1"/>
    <c:dispBlanksAs val="gap"/>
    <c:showDLblsOverMax val="0"/>
  </c:chart>
  <c:txPr>
    <a:bodyPr/>
    <a:lstStyle/>
    <a:p>
      <a:pPr>
        <a:defRPr sz="1600"/>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FA6474-AF69-5A4C-AF8A-012774C375DE}" type="doc">
      <dgm:prSet loTypeId="urn:microsoft.com/office/officeart/2005/8/layout/vList5" loCatId="" qsTypeId="urn:microsoft.com/office/officeart/2005/8/quickstyle/simple1" qsCatId="simple" csTypeId="urn:microsoft.com/office/officeart/2005/8/colors/accent1_4" csCatId="accent1" phldr="1"/>
      <dgm:spPr/>
      <dgm:t>
        <a:bodyPr/>
        <a:lstStyle/>
        <a:p>
          <a:endParaRPr lang="en-US"/>
        </a:p>
      </dgm:t>
    </dgm:pt>
    <dgm:pt modelId="{ED367F58-C07E-9148-8F95-69F8C0F9A683}">
      <dgm:prSet phldrT="[Text]" custT="1"/>
      <dgm:spPr>
        <a:effectLst/>
        <a:scene3d>
          <a:camera prst="orthographicFront"/>
          <a:lightRig rig="threePt" dir="t"/>
        </a:scene3d>
        <a:sp3d>
          <a:bevelT w="139700" prst="cross"/>
        </a:sp3d>
      </dgm:spPr>
      <dgm:t>
        <a:bodyPr/>
        <a:lstStyle/>
        <a:p>
          <a:r>
            <a:rPr lang="en-US" sz="2800" dirty="0" err="1" smtClean="0"/>
            <a:t>Elastico</a:t>
          </a:r>
          <a:endParaRPr lang="en-US" sz="2800" dirty="0" smtClean="0"/>
        </a:p>
        <a:p>
          <a:r>
            <a:rPr lang="en-US" sz="2800" dirty="0" smtClean="0"/>
            <a:t>Protocol</a:t>
          </a:r>
          <a:endParaRPr lang="en-US" sz="2800" dirty="0"/>
        </a:p>
      </dgm:t>
    </dgm:pt>
    <dgm:pt modelId="{1056C092-AAEB-4242-BAD2-E46E96E96742}" type="parTrans" cxnId="{8732B235-738A-344D-A98D-0A5F5BDE49D9}">
      <dgm:prSet/>
      <dgm:spPr/>
      <dgm:t>
        <a:bodyPr/>
        <a:lstStyle/>
        <a:p>
          <a:endParaRPr lang="en-US"/>
        </a:p>
      </dgm:t>
    </dgm:pt>
    <dgm:pt modelId="{920A7360-5841-5B43-816E-1E7FEE68714F}" type="sibTrans" cxnId="{8732B235-738A-344D-A98D-0A5F5BDE49D9}">
      <dgm:prSet/>
      <dgm:spPr/>
      <dgm:t>
        <a:bodyPr/>
        <a:lstStyle/>
        <a:p>
          <a:endParaRPr lang="en-US"/>
        </a:p>
      </dgm:t>
    </dgm:pt>
    <dgm:pt modelId="{CE135515-04E0-A24E-889C-737ABA0B6CA5}">
      <dgm:prSet phldrT="[Text]" custT="1"/>
      <dgm:spPr>
        <a:effectLst>
          <a:outerShdw blurRad="50800" dist="38100" dir="18900000" algn="bl" rotWithShape="0">
            <a:prstClr val="black">
              <a:alpha val="40000"/>
            </a:prstClr>
          </a:outerShdw>
        </a:effectLst>
      </dgm:spPr>
      <dgm:t>
        <a:bodyPr/>
        <a:lstStyle/>
        <a:p>
          <a:r>
            <a:rPr lang="en-US" sz="2400" dirty="0" smtClean="0"/>
            <a:t>Secure </a:t>
          </a:r>
          <a:r>
            <a:rPr lang="en-US" sz="2400" dirty="0" err="1" smtClean="0"/>
            <a:t>sharding</a:t>
          </a:r>
          <a:r>
            <a:rPr lang="en-US" sz="2400" dirty="0" smtClean="0"/>
            <a:t> in open networks</a:t>
          </a:r>
          <a:endParaRPr lang="en-US" sz="2400" dirty="0"/>
        </a:p>
      </dgm:t>
    </dgm:pt>
    <dgm:pt modelId="{92A1F9D2-3EC3-7C40-8523-EC3B2A88B2C1}" type="parTrans" cxnId="{CF0A3800-7B8F-6045-B920-353FDF3AB919}">
      <dgm:prSet/>
      <dgm:spPr/>
      <dgm:t>
        <a:bodyPr/>
        <a:lstStyle/>
        <a:p>
          <a:endParaRPr lang="en-US"/>
        </a:p>
      </dgm:t>
    </dgm:pt>
    <dgm:pt modelId="{9CC8B868-CF76-A541-BA9D-3448999CC67F}" type="sibTrans" cxnId="{CF0A3800-7B8F-6045-B920-353FDF3AB919}">
      <dgm:prSet/>
      <dgm:spPr/>
      <dgm:t>
        <a:bodyPr/>
        <a:lstStyle/>
        <a:p>
          <a:endParaRPr lang="en-US"/>
        </a:p>
      </dgm:t>
    </dgm:pt>
    <dgm:pt modelId="{DE091898-89B5-7F49-8BEC-1E9181B95E97}">
      <dgm:prSet phldrT="[Text]" custT="1"/>
      <dgm:spPr>
        <a:effectLst>
          <a:outerShdw blurRad="50800" dist="38100" dir="18900000" algn="bl" rotWithShape="0">
            <a:prstClr val="black">
              <a:alpha val="40000"/>
            </a:prstClr>
          </a:outerShdw>
        </a:effectLst>
      </dgm:spPr>
      <dgm:t>
        <a:bodyPr/>
        <a:lstStyle/>
        <a:p>
          <a:r>
            <a:rPr lang="en-US" sz="2400" dirty="0" smtClean="0"/>
            <a:t>Near-linear </a:t>
          </a:r>
          <a:r>
            <a:rPr lang="en-US" sz="2400" b="1" dirty="0" smtClean="0"/>
            <a:t>c</a:t>
          </a:r>
          <a:r>
            <a:rPr lang="en-US" sz="2400" b="1" i="1" dirty="0" smtClean="0"/>
            <a:t>omputational</a:t>
          </a:r>
          <a:r>
            <a:rPr lang="en-US" sz="2400" dirty="0" smtClean="0"/>
            <a:t> scalability</a:t>
          </a:r>
          <a:endParaRPr lang="en-US" sz="2400" dirty="0"/>
        </a:p>
      </dgm:t>
    </dgm:pt>
    <dgm:pt modelId="{AEE47D9F-BC92-D148-96D5-28A5EE7059DB}" type="parTrans" cxnId="{7AB924AE-416B-C947-936F-53CFB449E1CF}">
      <dgm:prSet/>
      <dgm:spPr/>
      <dgm:t>
        <a:bodyPr/>
        <a:lstStyle/>
        <a:p>
          <a:endParaRPr lang="en-US"/>
        </a:p>
      </dgm:t>
    </dgm:pt>
    <dgm:pt modelId="{E8EADF53-1EDA-C84E-9654-61DA45D37944}" type="sibTrans" cxnId="{7AB924AE-416B-C947-936F-53CFB449E1CF}">
      <dgm:prSet/>
      <dgm:spPr/>
      <dgm:t>
        <a:bodyPr/>
        <a:lstStyle/>
        <a:p>
          <a:endParaRPr lang="en-US"/>
        </a:p>
      </dgm:t>
    </dgm:pt>
    <dgm:pt modelId="{797750AB-45C3-F040-B717-01EFB0339E26}">
      <dgm:prSet phldrT="[Text]" custT="1"/>
      <dgm:spPr>
        <a:effectLst>
          <a:outerShdw blurRad="50800" dist="38100" dir="18900000" algn="bl" rotWithShape="0">
            <a:prstClr val="black">
              <a:alpha val="40000"/>
            </a:prstClr>
          </a:outerShdw>
        </a:effectLst>
      </dgm:spPr>
      <dgm:t>
        <a:bodyPr/>
        <a:lstStyle/>
        <a:p>
          <a:r>
            <a:rPr lang="en-US" sz="2400" dirty="0" smtClean="0"/>
            <a:t>Tolerate up to 25% adversary</a:t>
          </a:r>
          <a:endParaRPr lang="en-US" sz="2400" dirty="0"/>
        </a:p>
      </dgm:t>
    </dgm:pt>
    <dgm:pt modelId="{0092AED3-6C60-9342-920D-EAFF2E0B32AD}" type="parTrans" cxnId="{9D8724D9-4CE6-3940-B0C9-7C1A5395C5F6}">
      <dgm:prSet/>
      <dgm:spPr/>
      <dgm:t>
        <a:bodyPr/>
        <a:lstStyle/>
        <a:p>
          <a:endParaRPr lang="en-US"/>
        </a:p>
      </dgm:t>
    </dgm:pt>
    <dgm:pt modelId="{F2D51447-54AC-D94E-951E-EEB3313DFB8C}" type="sibTrans" cxnId="{9D8724D9-4CE6-3940-B0C9-7C1A5395C5F6}">
      <dgm:prSet/>
      <dgm:spPr/>
      <dgm:t>
        <a:bodyPr/>
        <a:lstStyle/>
        <a:p>
          <a:endParaRPr lang="en-US"/>
        </a:p>
      </dgm:t>
    </dgm:pt>
    <dgm:pt modelId="{882B75C8-7A97-F74A-B349-6D6616C2AD46}" type="pres">
      <dgm:prSet presAssocID="{ABFA6474-AF69-5A4C-AF8A-012774C375DE}" presName="Name0" presStyleCnt="0">
        <dgm:presLayoutVars>
          <dgm:dir/>
          <dgm:animLvl val="lvl"/>
          <dgm:resizeHandles val="exact"/>
        </dgm:presLayoutVars>
      </dgm:prSet>
      <dgm:spPr/>
      <dgm:t>
        <a:bodyPr/>
        <a:lstStyle/>
        <a:p>
          <a:endParaRPr lang="en-US"/>
        </a:p>
      </dgm:t>
    </dgm:pt>
    <dgm:pt modelId="{B8581200-E5B3-8147-8A04-B30AE4970D71}" type="pres">
      <dgm:prSet presAssocID="{ED367F58-C07E-9148-8F95-69F8C0F9A683}" presName="linNode" presStyleCnt="0"/>
      <dgm:spPr/>
    </dgm:pt>
    <dgm:pt modelId="{891D9369-6B04-E547-BC92-E6684F7C87A0}" type="pres">
      <dgm:prSet presAssocID="{ED367F58-C07E-9148-8F95-69F8C0F9A683}" presName="parentText" presStyleLbl="node1" presStyleIdx="0" presStyleCnt="1" custScaleX="94257" custLinFactNeighborX="-397">
        <dgm:presLayoutVars>
          <dgm:chMax val="1"/>
          <dgm:bulletEnabled val="1"/>
        </dgm:presLayoutVars>
      </dgm:prSet>
      <dgm:spPr/>
      <dgm:t>
        <a:bodyPr/>
        <a:lstStyle/>
        <a:p>
          <a:endParaRPr lang="en-US"/>
        </a:p>
      </dgm:t>
    </dgm:pt>
    <dgm:pt modelId="{BA8B1D1C-A077-DE49-93CF-0226C01334ED}" type="pres">
      <dgm:prSet presAssocID="{ED367F58-C07E-9148-8F95-69F8C0F9A683}" presName="descendantText" presStyleLbl="alignAccFollowNode1" presStyleIdx="0" presStyleCnt="1" custScaleX="140875" custScaleY="125122" custLinFactNeighborX="1069">
        <dgm:presLayoutVars>
          <dgm:bulletEnabled val="1"/>
        </dgm:presLayoutVars>
      </dgm:prSet>
      <dgm:spPr/>
      <dgm:t>
        <a:bodyPr/>
        <a:lstStyle/>
        <a:p>
          <a:endParaRPr lang="en-US"/>
        </a:p>
      </dgm:t>
    </dgm:pt>
  </dgm:ptLst>
  <dgm:cxnLst>
    <dgm:cxn modelId="{473810F7-1D9B-B94D-8301-B75CBB13FC5E}" type="presOf" srcId="{CE135515-04E0-A24E-889C-737ABA0B6CA5}" destId="{BA8B1D1C-A077-DE49-93CF-0226C01334ED}" srcOrd="0" destOrd="2" presId="urn:microsoft.com/office/officeart/2005/8/layout/vList5"/>
    <dgm:cxn modelId="{0F9FC2D0-36F8-B048-BDE8-CAF90D6A9BB9}" type="presOf" srcId="{797750AB-45C3-F040-B717-01EFB0339E26}" destId="{BA8B1D1C-A077-DE49-93CF-0226C01334ED}" srcOrd="0" destOrd="1" presId="urn:microsoft.com/office/officeart/2005/8/layout/vList5"/>
    <dgm:cxn modelId="{8732B235-738A-344D-A98D-0A5F5BDE49D9}" srcId="{ABFA6474-AF69-5A4C-AF8A-012774C375DE}" destId="{ED367F58-C07E-9148-8F95-69F8C0F9A683}" srcOrd="0" destOrd="0" parTransId="{1056C092-AAEB-4242-BAD2-E46E96E96742}" sibTransId="{920A7360-5841-5B43-816E-1E7FEE68714F}"/>
    <dgm:cxn modelId="{7AB924AE-416B-C947-936F-53CFB449E1CF}" srcId="{ED367F58-C07E-9148-8F95-69F8C0F9A683}" destId="{DE091898-89B5-7F49-8BEC-1E9181B95E97}" srcOrd="0" destOrd="0" parTransId="{AEE47D9F-BC92-D148-96D5-28A5EE7059DB}" sibTransId="{E8EADF53-1EDA-C84E-9654-61DA45D37944}"/>
    <dgm:cxn modelId="{26B5A0C7-2AD4-C944-8834-95F9E84FFAD2}" type="presOf" srcId="{ABFA6474-AF69-5A4C-AF8A-012774C375DE}" destId="{882B75C8-7A97-F74A-B349-6D6616C2AD46}" srcOrd="0" destOrd="0" presId="urn:microsoft.com/office/officeart/2005/8/layout/vList5"/>
    <dgm:cxn modelId="{6B336FEA-109C-B94D-A911-CAF4B8C41414}" type="presOf" srcId="{DE091898-89B5-7F49-8BEC-1E9181B95E97}" destId="{BA8B1D1C-A077-DE49-93CF-0226C01334ED}" srcOrd="0" destOrd="0" presId="urn:microsoft.com/office/officeart/2005/8/layout/vList5"/>
    <dgm:cxn modelId="{CF0A3800-7B8F-6045-B920-353FDF3AB919}" srcId="{ED367F58-C07E-9148-8F95-69F8C0F9A683}" destId="{CE135515-04E0-A24E-889C-737ABA0B6CA5}" srcOrd="2" destOrd="0" parTransId="{92A1F9D2-3EC3-7C40-8523-EC3B2A88B2C1}" sibTransId="{9CC8B868-CF76-A541-BA9D-3448999CC67F}"/>
    <dgm:cxn modelId="{9D8724D9-4CE6-3940-B0C9-7C1A5395C5F6}" srcId="{ED367F58-C07E-9148-8F95-69F8C0F9A683}" destId="{797750AB-45C3-F040-B717-01EFB0339E26}" srcOrd="1" destOrd="0" parTransId="{0092AED3-6C60-9342-920D-EAFF2E0B32AD}" sibTransId="{F2D51447-54AC-D94E-951E-EEB3313DFB8C}"/>
    <dgm:cxn modelId="{CF000932-41AE-D04F-A9E9-AC8D31AE53D1}" type="presOf" srcId="{ED367F58-C07E-9148-8F95-69F8C0F9A683}" destId="{891D9369-6B04-E547-BC92-E6684F7C87A0}" srcOrd="0" destOrd="0" presId="urn:microsoft.com/office/officeart/2005/8/layout/vList5"/>
    <dgm:cxn modelId="{2FAAAF44-6D39-8F45-985E-F759AE76BEEA}" type="presParOf" srcId="{882B75C8-7A97-F74A-B349-6D6616C2AD46}" destId="{B8581200-E5B3-8147-8A04-B30AE4970D71}" srcOrd="0" destOrd="0" presId="urn:microsoft.com/office/officeart/2005/8/layout/vList5"/>
    <dgm:cxn modelId="{8AD671E5-2B72-5A43-B9E7-751E3156F7B2}" type="presParOf" srcId="{B8581200-E5B3-8147-8A04-B30AE4970D71}" destId="{891D9369-6B04-E547-BC92-E6684F7C87A0}" srcOrd="0" destOrd="0" presId="urn:microsoft.com/office/officeart/2005/8/layout/vList5"/>
    <dgm:cxn modelId="{1D414112-25FB-7448-9408-782B6267EB62}" type="presParOf" srcId="{B8581200-E5B3-8147-8A04-B30AE4970D71}" destId="{BA8B1D1C-A077-DE49-93CF-0226C01334ED}"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BFA6474-AF69-5A4C-AF8A-012774C375DE}" type="doc">
      <dgm:prSet loTypeId="urn:microsoft.com/office/officeart/2005/8/layout/vList5" loCatId="" qsTypeId="urn:microsoft.com/office/officeart/2005/8/quickstyle/simple1" qsCatId="simple" csTypeId="urn:microsoft.com/office/officeart/2005/8/colors/accent2_4" csCatId="accent2" phldr="1"/>
      <dgm:spPr/>
      <dgm:t>
        <a:bodyPr/>
        <a:lstStyle/>
        <a:p>
          <a:endParaRPr lang="en-US"/>
        </a:p>
      </dgm:t>
    </dgm:pt>
    <dgm:pt modelId="{ED367F58-C07E-9148-8F95-69F8C0F9A683}">
      <dgm:prSet phldrT="[Text]"/>
      <dgm:spPr>
        <a:effectLst>
          <a:innerShdw blurRad="63500" dist="50800" dir="13500000">
            <a:prstClr val="black">
              <a:alpha val="50000"/>
            </a:prstClr>
          </a:innerShdw>
        </a:effectLst>
        <a:scene3d>
          <a:camera prst="orthographicFront"/>
          <a:lightRig rig="threePt" dir="t"/>
        </a:scene3d>
        <a:sp3d>
          <a:bevelT w="139700" prst="cross"/>
        </a:sp3d>
      </dgm:spPr>
      <dgm:t>
        <a:bodyPr/>
        <a:lstStyle/>
        <a:p>
          <a:r>
            <a:rPr lang="en-US" dirty="0" smtClean="0"/>
            <a:t>Evaluation</a:t>
          </a:r>
          <a:endParaRPr lang="en-US" dirty="0"/>
        </a:p>
      </dgm:t>
    </dgm:pt>
    <dgm:pt modelId="{1056C092-AAEB-4242-BAD2-E46E96E96742}" type="parTrans" cxnId="{8732B235-738A-344D-A98D-0A5F5BDE49D9}">
      <dgm:prSet/>
      <dgm:spPr/>
      <dgm:t>
        <a:bodyPr/>
        <a:lstStyle/>
        <a:p>
          <a:endParaRPr lang="en-US"/>
        </a:p>
      </dgm:t>
    </dgm:pt>
    <dgm:pt modelId="{920A7360-5841-5B43-816E-1E7FEE68714F}" type="sibTrans" cxnId="{8732B235-738A-344D-A98D-0A5F5BDE49D9}">
      <dgm:prSet/>
      <dgm:spPr/>
      <dgm:t>
        <a:bodyPr/>
        <a:lstStyle/>
        <a:p>
          <a:endParaRPr lang="en-US"/>
        </a:p>
      </dgm:t>
    </dgm:pt>
    <dgm:pt modelId="{0F1B97EF-D20D-9649-923F-458042AAE67D}">
      <dgm:prSet phldrT="[Text]" custT="1"/>
      <dgm:spPr>
        <a:effectLst>
          <a:outerShdw blurRad="50800" dist="38100" dir="18900000" algn="bl" rotWithShape="0">
            <a:prstClr val="black">
              <a:alpha val="40000"/>
            </a:prstClr>
          </a:outerShdw>
        </a:effectLst>
      </dgm:spPr>
      <dgm:t>
        <a:bodyPr/>
        <a:lstStyle/>
        <a:p>
          <a:r>
            <a:rPr lang="en-US" sz="2400" dirty="0" smtClean="0"/>
            <a:t>Confirm nearly linear scalability</a:t>
          </a:r>
          <a:endParaRPr lang="en-US" sz="2400" dirty="0"/>
        </a:p>
      </dgm:t>
    </dgm:pt>
    <dgm:pt modelId="{0C1FEF80-1F73-7849-A564-D71179AF6C4A}" type="parTrans" cxnId="{57B62C9F-A7DE-3A42-A8D4-145104A46EC9}">
      <dgm:prSet/>
      <dgm:spPr/>
      <dgm:t>
        <a:bodyPr/>
        <a:lstStyle/>
        <a:p>
          <a:endParaRPr lang="en-US"/>
        </a:p>
      </dgm:t>
    </dgm:pt>
    <dgm:pt modelId="{7A9AA2A6-188A-1141-B232-9FB40E39B65C}" type="sibTrans" cxnId="{57B62C9F-A7DE-3A42-A8D4-145104A46EC9}">
      <dgm:prSet/>
      <dgm:spPr/>
      <dgm:t>
        <a:bodyPr/>
        <a:lstStyle/>
        <a:p>
          <a:endParaRPr lang="en-US"/>
        </a:p>
      </dgm:t>
    </dgm:pt>
    <dgm:pt modelId="{191F9243-6AE0-1848-834A-93DB33885E89}">
      <dgm:prSet phldrT="[Text]" custT="1"/>
      <dgm:spPr>
        <a:effectLst>
          <a:outerShdw blurRad="50800" dist="38100" dir="18900000" algn="bl" rotWithShape="0">
            <a:prstClr val="black">
              <a:alpha val="40000"/>
            </a:prstClr>
          </a:outerShdw>
        </a:effectLst>
      </dgm:spPr>
      <dgm:t>
        <a:bodyPr/>
        <a:lstStyle/>
        <a:p>
          <a:r>
            <a:rPr lang="en-US" sz="2400" dirty="0" smtClean="0"/>
            <a:t>1600 nodes on Amazon EC2</a:t>
          </a:r>
          <a:endParaRPr lang="en-US" sz="2400" dirty="0"/>
        </a:p>
      </dgm:t>
    </dgm:pt>
    <dgm:pt modelId="{133CFDA7-28EC-6943-87AA-E5D29ADBA480}" type="parTrans" cxnId="{D6D61D6B-F8AB-6F4E-BB22-CC3FE4FC4D7B}">
      <dgm:prSet/>
      <dgm:spPr/>
      <dgm:t>
        <a:bodyPr/>
        <a:lstStyle/>
        <a:p>
          <a:endParaRPr lang="en-US"/>
        </a:p>
      </dgm:t>
    </dgm:pt>
    <dgm:pt modelId="{C5F7390A-3258-CF4D-AE8B-328CD6F6E187}" type="sibTrans" cxnId="{D6D61D6B-F8AB-6F4E-BB22-CC3FE4FC4D7B}">
      <dgm:prSet/>
      <dgm:spPr/>
      <dgm:t>
        <a:bodyPr/>
        <a:lstStyle/>
        <a:p>
          <a:endParaRPr lang="en-US"/>
        </a:p>
      </dgm:t>
    </dgm:pt>
    <dgm:pt modelId="{882B75C8-7A97-F74A-B349-6D6616C2AD46}" type="pres">
      <dgm:prSet presAssocID="{ABFA6474-AF69-5A4C-AF8A-012774C375DE}" presName="Name0" presStyleCnt="0">
        <dgm:presLayoutVars>
          <dgm:dir/>
          <dgm:animLvl val="lvl"/>
          <dgm:resizeHandles val="exact"/>
        </dgm:presLayoutVars>
      </dgm:prSet>
      <dgm:spPr/>
      <dgm:t>
        <a:bodyPr/>
        <a:lstStyle/>
        <a:p>
          <a:endParaRPr lang="en-US"/>
        </a:p>
      </dgm:t>
    </dgm:pt>
    <dgm:pt modelId="{B8581200-E5B3-8147-8A04-B30AE4970D71}" type="pres">
      <dgm:prSet presAssocID="{ED367F58-C07E-9148-8F95-69F8C0F9A683}" presName="linNode" presStyleCnt="0"/>
      <dgm:spPr/>
    </dgm:pt>
    <dgm:pt modelId="{891D9369-6B04-E547-BC92-E6684F7C87A0}" type="pres">
      <dgm:prSet presAssocID="{ED367F58-C07E-9148-8F95-69F8C0F9A683}" presName="parentText" presStyleLbl="node1" presStyleIdx="0" presStyleCnt="1" custScaleX="70719" custLinFactNeighborX="-5599">
        <dgm:presLayoutVars>
          <dgm:chMax val="1"/>
          <dgm:bulletEnabled val="1"/>
        </dgm:presLayoutVars>
      </dgm:prSet>
      <dgm:spPr/>
      <dgm:t>
        <a:bodyPr/>
        <a:lstStyle/>
        <a:p>
          <a:endParaRPr lang="en-US"/>
        </a:p>
      </dgm:t>
    </dgm:pt>
    <dgm:pt modelId="{BA8B1D1C-A077-DE49-93CF-0226C01334ED}" type="pres">
      <dgm:prSet presAssocID="{ED367F58-C07E-9148-8F95-69F8C0F9A683}" presName="descendantText" presStyleLbl="alignAccFollowNode1" presStyleIdx="0" presStyleCnt="1" custScaleX="111198">
        <dgm:presLayoutVars>
          <dgm:bulletEnabled val="1"/>
        </dgm:presLayoutVars>
      </dgm:prSet>
      <dgm:spPr/>
      <dgm:t>
        <a:bodyPr/>
        <a:lstStyle/>
        <a:p>
          <a:endParaRPr lang="en-US"/>
        </a:p>
      </dgm:t>
    </dgm:pt>
  </dgm:ptLst>
  <dgm:cxnLst>
    <dgm:cxn modelId="{2466DF8C-0E0D-D344-A3BB-983B195407FA}" type="presOf" srcId="{ABFA6474-AF69-5A4C-AF8A-012774C375DE}" destId="{882B75C8-7A97-F74A-B349-6D6616C2AD46}" srcOrd="0" destOrd="0" presId="urn:microsoft.com/office/officeart/2005/8/layout/vList5"/>
    <dgm:cxn modelId="{8732B235-738A-344D-A98D-0A5F5BDE49D9}" srcId="{ABFA6474-AF69-5A4C-AF8A-012774C375DE}" destId="{ED367F58-C07E-9148-8F95-69F8C0F9A683}" srcOrd="0" destOrd="0" parTransId="{1056C092-AAEB-4242-BAD2-E46E96E96742}" sibTransId="{920A7360-5841-5B43-816E-1E7FEE68714F}"/>
    <dgm:cxn modelId="{DF9D4DBE-A60B-F941-86FE-076D9508CC86}" type="presOf" srcId="{191F9243-6AE0-1848-834A-93DB33885E89}" destId="{BA8B1D1C-A077-DE49-93CF-0226C01334ED}" srcOrd="0" destOrd="0" presId="urn:microsoft.com/office/officeart/2005/8/layout/vList5"/>
    <dgm:cxn modelId="{A564744E-E3EE-B741-A9FE-21DA856D8119}" type="presOf" srcId="{0F1B97EF-D20D-9649-923F-458042AAE67D}" destId="{BA8B1D1C-A077-DE49-93CF-0226C01334ED}" srcOrd="0" destOrd="1" presId="urn:microsoft.com/office/officeart/2005/8/layout/vList5"/>
    <dgm:cxn modelId="{D6D61D6B-F8AB-6F4E-BB22-CC3FE4FC4D7B}" srcId="{ED367F58-C07E-9148-8F95-69F8C0F9A683}" destId="{191F9243-6AE0-1848-834A-93DB33885E89}" srcOrd="0" destOrd="0" parTransId="{133CFDA7-28EC-6943-87AA-E5D29ADBA480}" sibTransId="{C5F7390A-3258-CF4D-AE8B-328CD6F6E187}"/>
    <dgm:cxn modelId="{F9ACC30B-C481-0642-A2B8-C2B7B516092C}" type="presOf" srcId="{ED367F58-C07E-9148-8F95-69F8C0F9A683}" destId="{891D9369-6B04-E547-BC92-E6684F7C87A0}" srcOrd="0" destOrd="0" presId="urn:microsoft.com/office/officeart/2005/8/layout/vList5"/>
    <dgm:cxn modelId="{57B62C9F-A7DE-3A42-A8D4-145104A46EC9}" srcId="{ED367F58-C07E-9148-8F95-69F8C0F9A683}" destId="{0F1B97EF-D20D-9649-923F-458042AAE67D}" srcOrd="1" destOrd="0" parTransId="{0C1FEF80-1F73-7849-A564-D71179AF6C4A}" sibTransId="{7A9AA2A6-188A-1141-B232-9FB40E39B65C}"/>
    <dgm:cxn modelId="{0439C759-9466-D940-B8C0-4461100DBD4F}" type="presParOf" srcId="{882B75C8-7A97-F74A-B349-6D6616C2AD46}" destId="{B8581200-E5B3-8147-8A04-B30AE4970D71}" srcOrd="0" destOrd="0" presId="urn:microsoft.com/office/officeart/2005/8/layout/vList5"/>
    <dgm:cxn modelId="{9D80CC2B-05B6-3242-977F-B43BFB2920BE}" type="presParOf" srcId="{B8581200-E5B3-8147-8A04-B30AE4970D71}" destId="{891D9369-6B04-E547-BC92-E6684F7C87A0}" srcOrd="0" destOrd="0" presId="urn:microsoft.com/office/officeart/2005/8/layout/vList5"/>
    <dgm:cxn modelId="{692A93DF-2563-9B40-B077-429A5971DEC9}" type="presParOf" srcId="{B8581200-E5B3-8147-8A04-B30AE4970D71}" destId="{BA8B1D1C-A077-DE49-93CF-0226C01334ED}" srcOrd="1" destOrd="0" presId="urn:microsoft.com/office/officeart/2005/8/layout/vList5"/>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4321EBA-DB28-4347-AA50-491E02D57E7D}" type="doc">
      <dgm:prSet loTypeId="urn:microsoft.com/office/officeart/2005/8/layout/lProcess3" loCatId="" qsTypeId="urn:microsoft.com/office/officeart/2005/8/quickstyle/simple4" qsCatId="simple" csTypeId="urn:microsoft.com/office/officeart/2005/8/colors/accent1_2" csCatId="accent1" phldr="1"/>
      <dgm:spPr/>
      <dgm:t>
        <a:bodyPr/>
        <a:lstStyle/>
        <a:p>
          <a:endParaRPr lang="en-US"/>
        </a:p>
      </dgm:t>
    </dgm:pt>
    <dgm:pt modelId="{6812616E-0A21-6444-9C52-B40C3A927201}">
      <dgm:prSet phldrT="[Text]" custT="1"/>
      <dgm:spPr/>
      <dgm:t>
        <a:bodyPr/>
        <a:lstStyle/>
        <a:p>
          <a:r>
            <a:rPr lang="en-US" sz="2000" dirty="0" smtClean="0"/>
            <a:t>Pick </a:t>
          </a:r>
          <a:r>
            <a:rPr lang="en-US" sz="2000" dirty="0" err="1" smtClean="0"/>
            <a:t>R</a:t>
          </a:r>
          <a:r>
            <a:rPr lang="en-US" sz="2000" baseline="-25000" dirty="0" err="1" smtClean="0"/>
            <a:t>i</a:t>
          </a:r>
          <a:endParaRPr lang="en-US" sz="2000" dirty="0"/>
        </a:p>
      </dgm:t>
    </dgm:pt>
    <dgm:pt modelId="{1E3A2159-68CE-5844-B7B1-671036190A1C}" type="parTrans" cxnId="{BE9D509D-ED29-904B-8E76-89728FF30001}">
      <dgm:prSet/>
      <dgm:spPr/>
      <dgm:t>
        <a:bodyPr/>
        <a:lstStyle/>
        <a:p>
          <a:endParaRPr lang="en-US"/>
        </a:p>
      </dgm:t>
    </dgm:pt>
    <dgm:pt modelId="{85DC6874-8403-7843-B547-747731EA9837}" type="sibTrans" cxnId="{BE9D509D-ED29-904B-8E76-89728FF30001}">
      <dgm:prSet/>
      <dgm:spPr/>
      <dgm:t>
        <a:bodyPr/>
        <a:lstStyle/>
        <a:p>
          <a:endParaRPr lang="en-US"/>
        </a:p>
      </dgm:t>
    </dgm:pt>
    <dgm:pt modelId="{253587CE-31C9-1445-B454-012E9ED689BB}">
      <dgm:prSet phldrT="[Text]" custT="1"/>
      <dgm:spPr/>
      <dgm:t>
        <a:bodyPr/>
        <a:lstStyle/>
        <a:p>
          <a:r>
            <a:rPr lang="en-US" sz="2400" dirty="0" smtClean="0"/>
            <a:t>Each final committee member pick a random </a:t>
          </a:r>
          <a:r>
            <a:rPr lang="en-US" sz="2400" dirty="0" err="1" smtClean="0"/>
            <a:t>R</a:t>
          </a:r>
          <a:r>
            <a:rPr lang="en-US" sz="2400" baseline="-25000" dirty="0" err="1" smtClean="0"/>
            <a:t>i</a:t>
          </a:r>
          <a:endParaRPr lang="en-US" sz="2400" dirty="0"/>
        </a:p>
      </dgm:t>
    </dgm:pt>
    <dgm:pt modelId="{946B2E31-F3BB-FC46-A57F-F0C5008211AE}" type="parTrans" cxnId="{7FF4A9C7-7FA9-3844-8AD5-0A58D4B0DD94}">
      <dgm:prSet/>
      <dgm:spPr/>
      <dgm:t>
        <a:bodyPr/>
        <a:lstStyle/>
        <a:p>
          <a:endParaRPr lang="en-US"/>
        </a:p>
      </dgm:t>
    </dgm:pt>
    <dgm:pt modelId="{A2C22756-A825-004F-99AD-DD9DB19163CE}" type="sibTrans" cxnId="{7FF4A9C7-7FA9-3844-8AD5-0A58D4B0DD94}">
      <dgm:prSet/>
      <dgm:spPr/>
      <dgm:t>
        <a:bodyPr/>
        <a:lstStyle/>
        <a:p>
          <a:endParaRPr lang="en-US"/>
        </a:p>
      </dgm:t>
    </dgm:pt>
    <dgm:pt modelId="{EDF928BB-37A9-974E-A0F0-6546594D8A48}">
      <dgm:prSet phldrT="[Text]" custT="1"/>
      <dgm:spPr/>
      <dgm:t>
        <a:bodyPr/>
        <a:lstStyle/>
        <a:p>
          <a:r>
            <a:rPr lang="en-US" sz="2000" dirty="0" smtClean="0"/>
            <a:t>Commit</a:t>
          </a:r>
          <a:endParaRPr lang="en-US" sz="2000" dirty="0"/>
        </a:p>
      </dgm:t>
    </dgm:pt>
    <dgm:pt modelId="{48BB2D4B-A63B-044A-898A-80D26177188C}" type="parTrans" cxnId="{0403C71E-0827-144B-ABCA-EA9FF7F2CE9B}">
      <dgm:prSet/>
      <dgm:spPr/>
      <dgm:t>
        <a:bodyPr/>
        <a:lstStyle/>
        <a:p>
          <a:endParaRPr lang="en-US"/>
        </a:p>
      </dgm:t>
    </dgm:pt>
    <dgm:pt modelId="{D6EA6818-4441-4447-AC4E-AC8CCFAD8258}" type="sibTrans" cxnId="{0403C71E-0827-144B-ABCA-EA9FF7F2CE9B}">
      <dgm:prSet/>
      <dgm:spPr/>
      <dgm:t>
        <a:bodyPr/>
        <a:lstStyle/>
        <a:p>
          <a:endParaRPr lang="en-US"/>
        </a:p>
      </dgm:t>
    </dgm:pt>
    <dgm:pt modelId="{9B86CECA-66CA-9941-8935-DD96B3822373}">
      <dgm:prSet phldrT="[Text]" custT="1"/>
      <dgm:spPr/>
      <dgm:t>
        <a:bodyPr/>
        <a:lstStyle/>
        <a:p>
          <a:r>
            <a:rPr lang="en-US" sz="2400" dirty="0" smtClean="0"/>
            <a:t>Include H(</a:t>
          </a:r>
          <a:r>
            <a:rPr lang="en-US" sz="2400" dirty="0" err="1" smtClean="0"/>
            <a:t>R</a:t>
          </a:r>
          <a:r>
            <a:rPr lang="en-US" sz="2400" baseline="-25000" dirty="0" err="1" smtClean="0"/>
            <a:t>i</a:t>
          </a:r>
          <a:r>
            <a:rPr lang="en-US" sz="2400" baseline="-25000" dirty="0" smtClean="0"/>
            <a:t> </a:t>
          </a:r>
          <a:r>
            <a:rPr lang="en-US" sz="2400" dirty="0" smtClean="0"/>
            <a:t>) in final block</a:t>
          </a:r>
          <a:endParaRPr lang="en-US" sz="2400" dirty="0"/>
        </a:p>
      </dgm:t>
    </dgm:pt>
    <dgm:pt modelId="{5BEDED87-798F-2B49-B8E9-00A2CCED2C10}" type="parTrans" cxnId="{3A944D06-DFD1-114C-8E86-1A06A6B5FA74}">
      <dgm:prSet/>
      <dgm:spPr/>
      <dgm:t>
        <a:bodyPr/>
        <a:lstStyle/>
        <a:p>
          <a:endParaRPr lang="en-US"/>
        </a:p>
      </dgm:t>
    </dgm:pt>
    <dgm:pt modelId="{03C39342-B08A-4E42-9ED3-384B26ABBE36}" type="sibTrans" cxnId="{3A944D06-DFD1-114C-8E86-1A06A6B5FA74}">
      <dgm:prSet/>
      <dgm:spPr/>
      <dgm:t>
        <a:bodyPr/>
        <a:lstStyle/>
        <a:p>
          <a:endParaRPr lang="en-US"/>
        </a:p>
      </dgm:t>
    </dgm:pt>
    <dgm:pt modelId="{A37FA198-5118-F542-9280-9EAB123425EB}">
      <dgm:prSet phldrT="[Text]" custT="1"/>
      <dgm:spPr/>
      <dgm:t>
        <a:bodyPr/>
        <a:lstStyle/>
        <a:p>
          <a:r>
            <a:rPr lang="en-US" sz="2000" dirty="0" smtClean="0"/>
            <a:t>Release</a:t>
          </a:r>
          <a:endParaRPr lang="en-US" sz="2000" dirty="0"/>
        </a:p>
      </dgm:t>
    </dgm:pt>
    <dgm:pt modelId="{D885B098-D5DC-464B-A11C-005B3605DDD1}" type="parTrans" cxnId="{0391DFBF-AA0C-6F4C-BDC3-6A6E4C1385F8}">
      <dgm:prSet/>
      <dgm:spPr/>
      <dgm:t>
        <a:bodyPr/>
        <a:lstStyle/>
        <a:p>
          <a:endParaRPr lang="en-US"/>
        </a:p>
      </dgm:t>
    </dgm:pt>
    <dgm:pt modelId="{7C8D9AEC-3827-F14F-AFF0-BE663C180030}" type="sibTrans" cxnId="{0391DFBF-AA0C-6F4C-BDC3-6A6E4C1385F8}">
      <dgm:prSet/>
      <dgm:spPr/>
      <dgm:t>
        <a:bodyPr/>
        <a:lstStyle/>
        <a:p>
          <a:endParaRPr lang="en-US"/>
        </a:p>
      </dgm:t>
    </dgm:pt>
    <dgm:pt modelId="{8CB337E3-4556-2745-8722-3729044457CE}">
      <dgm:prSet phldrT="[Text]" custT="1"/>
      <dgm:spPr/>
      <dgm:t>
        <a:bodyPr/>
        <a:lstStyle/>
        <a:p>
          <a:r>
            <a:rPr lang="en-US" sz="2400" dirty="0" smtClean="0"/>
            <a:t>Broadcast </a:t>
          </a:r>
          <a:r>
            <a:rPr lang="en-US" sz="2400" dirty="0" err="1" smtClean="0"/>
            <a:t>R</a:t>
          </a:r>
          <a:r>
            <a:rPr lang="en-US" sz="2400" baseline="-25000" dirty="0" err="1" smtClean="0"/>
            <a:t>i</a:t>
          </a:r>
          <a:r>
            <a:rPr lang="en-US" sz="2400" baseline="-25000" dirty="0" smtClean="0"/>
            <a:t> </a:t>
          </a:r>
          <a:r>
            <a:rPr lang="en-US" sz="2400" baseline="0" dirty="0" smtClean="0"/>
            <a:t>with</a:t>
          </a:r>
          <a:r>
            <a:rPr lang="en-US" sz="2400" baseline="-25000" dirty="0" smtClean="0"/>
            <a:t> </a:t>
          </a:r>
          <a:r>
            <a:rPr lang="en-US" sz="2400" dirty="0" smtClean="0"/>
            <a:t>final block</a:t>
          </a:r>
          <a:endParaRPr lang="en-US" sz="2400" dirty="0"/>
        </a:p>
      </dgm:t>
    </dgm:pt>
    <dgm:pt modelId="{EDDFD45C-9912-264A-A979-B21FA91C3133}" type="parTrans" cxnId="{F586F05C-3E2C-D542-8646-B623343D7ED8}">
      <dgm:prSet/>
      <dgm:spPr/>
      <dgm:t>
        <a:bodyPr/>
        <a:lstStyle/>
        <a:p>
          <a:endParaRPr lang="en-US"/>
        </a:p>
      </dgm:t>
    </dgm:pt>
    <dgm:pt modelId="{200B7E69-CE72-EA4E-8733-2123906941F9}" type="sibTrans" cxnId="{F586F05C-3E2C-D542-8646-B623343D7ED8}">
      <dgm:prSet/>
      <dgm:spPr/>
      <dgm:t>
        <a:bodyPr/>
        <a:lstStyle/>
        <a:p>
          <a:endParaRPr lang="en-US"/>
        </a:p>
      </dgm:t>
    </dgm:pt>
    <dgm:pt modelId="{83FD7AEE-A6BC-9347-ACB4-1BA5A462BC4A}">
      <dgm:prSet phldrT="[Text]" custT="1"/>
      <dgm:spPr/>
      <dgm:t>
        <a:bodyPr/>
        <a:lstStyle/>
        <a:p>
          <a:r>
            <a:rPr lang="en-US" sz="2000" dirty="0" smtClean="0"/>
            <a:t>Generate</a:t>
          </a:r>
          <a:endParaRPr lang="en-US" sz="2000" dirty="0"/>
        </a:p>
      </dgm:t>
    </dgm:pt>
    <dgm:pt modelId="{475A432C-FE9A-0346-B291-70988B261666}" type="parTrans" cxnId="{3E1069A9-86EF-4F4D-B514-C6CB189C0E22}">
      <dgm:prSet/>
      <dgm:spPr/>
      <dgm:t>
        <a:bodyPr/>
        <a:lstStyle/>
        <a:p>
          <a:endParaRPr lang="en-US"/>
        </a:p>
      </dgm:t>
    </dgm:pt>
    <dgm:pt modelId="{D690B676-B5B6-EF4C-865E-CE442324B307}" type="sibTrans" cxnId="{3E1069A9-86EF-4F4D-B514-C6CB189C0E22}">
      <dgm:prSet/>
      <dgm:spPr/>
      <dgm:t>
        <a:bodyPr/>
        <a:lstStyle/>
        <a:p>
          <a:endParaRPr lang="en-US"/>
        </a:p>
      </dgm:t>
    </dgm:pt>
    <dgm:pt modelId="{D914C74B-CEBD-C54D-A920-EEA11806CCCE}">
      <dgm:prSet phldrT="[Text]" custT="1"/>
      <dgm:spPr/>
      <dgm:t>
        <a:bodyPr/>
        <a:lstStyle/>
        <a:p>
          <a:r>
            <a:rPr lang="en-US" sz="2400" dirty="0" smtClean="0"/>
            <a:t>Nodes XOR any </a:t>
          </a:r>
          <a:r>
            <a:rPr lang="en-US" sz="2400" dirty="0" smtClean="0"/>
            <a:t>set of 2C</a:t>
          </a:r>
          <a:r>
            <a:rPr lang="en-US" sz="2400" dirty="0" smtClean="0"/>
            <a:t>/3 </a:t>
          </a:r>
          <a:r>
            <a:rPr lang="en-US" sz="2400" dirty="0" err="1" smtClean="0"/>
            <a:t>R</a:t>
          </a:r>
          <a:r>
            <a:rPr lang="en-US" sz="2400" baseline="-25000" dirty="0" err="1" smtClean="0"/>
            <a:t>i</a:t>
          </a:r>
          <a:r>
            <a:rPr lang="en-US" sz="2400" baseline="-25000" dirty="0" smtClean="0"/>
            <a:t> </a:t>
          </a:r>
          <a:r>
            <a:rPr lang="en-US" sz="2400" baseline="0" dirty="0" smtClean="0"/>
            <a:t>to get randomness</a:t>
          </a:r>
          <a:endParaRPr lang="en-US" sz="2400" baseline="0" dirty="0"/>
        </a:p>
      </dgm:t>
    </dgm:pt>
    <dgm:pt modelId="{1F194D41-12BA-414B-96A1-9B69AD6D6AF2}" type="parTrans" cxnId="{ED7F10CE-38F8-CB4E-9177-909C5F40DD01}">
      <dgm:prSet/>
      <dgm:spPr/>
      <dgm:t>
        <a:bodyPr/>
        <a:lstStyle/>
        <a:p>
          <a:endParaRPr lang="en-US"/>
        </a:p>
      </dgm:t>
    </dgm:pt>
    <dgm:pt modelId="{FB0AEACD-2600-7A4C-923A-B92F2632A802}" type="sibTrans" cxnId="{ED7F10CE-38F8-CB4E-9177-909C5F40DD01}">
      <dgm:prSet/>
      <dgm:spPr/>
      <dgm:t>
        <a:bodyPr/>
        <a:lstStyle/>
        <a:p>
          <a:endParaRPr lang="en-US"/>
        </a:p>
      </dgm:t>
    </dgm:pt>
    <dgm:pt modelId="{525BEA4A-68E3-D84E-9E74-F680F6069D2B}" type="pres">
      <dgm:prSet presAssocID="{C4321EBA-DB28-4347-AA50-491E02D57E7D}" presName="Name0" presStyleCnt="0">
        <dgm:presLayoutVars>
          <dgm:chPref val="3"/>
          <dgm:dir/>
          <dgm:animLvl val="lvl"/>
          <dgm:resizeHandles/>
        </dgm:presLayoutVars>
      </dgm:prSet>
      <dgm:spPr/>
      <dgm:t>
        <a:bodyPr/>
        <a:lstStyle/>
        <a:p>
          <a:endParaRPr lang="en-US"/>
        </a:p>
      </dgm:t>
    </dgm:pt>
    <dgm:pt modelId="{D56CAD5E-A212-9C46-BF3F-6C3CF6234ED8}" type="pres">
      <dgm:prSet presAssocID="{6812616E-0A21-6444-9C52-B40C3A927201}" presName="horFlow" presStyleCnt="0"/>
      <dgm:spPr/>
    </dgm:pt>
    <dgm:pt modelId="{3A874CBD-497D-9743-A64D-1F6D06167EB3}" type="pres">
      <dgm:prSet presAssocID="{6812616E-0A21-6444-9C52-B40C3A927201}" presName="bigChev" presStyleLbl="node1" presStyleIdx="0" presStyleCnt="4"/>
      <dgm:spPr/>
      <dgm:t>
        <a:bodyPr/>
        <a:lstStyle/>
        <a:p>
          <a:endParaRPr lang="en-US"/>
        </a:p>
      </dgm:t>
    </dgm:pt>
    <dgm:pt modelId="{54D550A2-809E-F94B-A325-37FE702B52C7}" type="pres">
      <dgm:prSet presAssocID="{946B2E31-F3BB-FC46-A57F-F0C5008211AE}" presName="parTrans" presStyleCnt="0"/>
      <dgm:spPr/>
    </dgm:pt>
    <dgm:pt modelId="{4D2DDCB9-39A1-5B41-831B-1E04C2BD3C79}" type="pres">
      <dgm:prSet presAssocID="{253587CE-31C9-1445-B454-012E9ED689BB}" presName="node" presStyleLbl="alignAccFollowNode1" presStyleIdx="0" presStyleCnt="4" custScaleX="278970">
        <dgm:presLayoutVars>
          <dgm:bulletEnabled val="1"/>
        </dgm:presLayoutVars>
      </dgm:prSet>
      <dgm:spPr/>
      <dgm:t>
        <a:bodyPr/>
        <a:lstStyle/>
        <a:p>
          <a:endParaRPr lang="en-US"/>
        </a:p>
      </dgm:t>
    </dgm:pt>
    <dgm:pt modelId="{EA0E281F-D78A-8B41-BE12-CDB109735421}" type="pres">
      <dgm:prSet presAssocID="{6812616E-0A21-6444-9C52-B40C3A927201}" presName="vSp" presStyleCnt="0"/>
      <dgm:spPr/>
    </dgm:pt>
    <dgm:pt modelId="{21BE0162-D326-7247-854C-5BDACF3CED55}" type="pres">
      <dgm:prSet presAssocID="{EDF928BB-37A9-974E-A0F0-6546594D8A48}" presName="horFlow" presStyleCnt="0"/>
      <dgm:spPr/>
    </dgm:pt>
    <dgm:pt modelId="{84C4AB3D-6991-AA4B-BCD6-4CC5A4E93C38}" type="pres">
      <dgm:prSet presAssocID="{EDF928BB-37A9-974E-A0F0-6546594D8A48}" presName="bigChev" presStyleLbl="node1" presStyleIdx="1" presStyleCnt="4"/>
      <dgm:spPr/>
      <dgm:t>
        <a:bodyPr/>
        <a:lstStyle/>
        <a:p>
          <a:endParaRPr lang="en-US"/>
        </a:p>
      </dgm:t>
    </dgm:pt>
    <dgm:pt modelId="{E1D61138-411C-2341-BA79-7B6399981001}" type="pres">
      <dgm:prSet presAssocID="{5BEDED87-798F-2B49-B8E9-00A2CCED2C10}" presName="parTrans" presStyleCnt="0"/>
      <dgm:spPr/>
    </dgm:pt>
    <dgm:pt modelId="{180C8856-C002-844A-BFFC-F2AC2A3A4965}" type="pres">
      <dgm:prSet presAssocID="{9B86CECA-66CA-9941-8935-DD96B3822373}" presName="node" presStyleLbl="alignAccFollowNode1" presStyleIdx="1" presStyleCnt="4" custScaleX="278970">
        <dgm:presLayoutVars>
          <dgm:bulletEnabled val="1"/>
        </dgm:presLayoutVars>
      </dgm:prSet>
      <dgm:spPr/>
      <dgm:t>
        <a:bodyPr/>
        <a:lstStyle/>
        <a:p>
          <a:endParaRPr lang="en-US"/>
        </a:p>
      </dgm:t>
    </dgm:pt>
    <dgm:pt modelId="{4E4EDFF4-F322-3042-90F8-EC6F6C951F5A}" type="pres">
      <dgm:prSet presAssocID="{EDF928BB-37A9-974E-A0F0-6546594D8A48}" presName="vSp" presStyleCnt="0"/>
      <dgm:spPr/>
    </dgm:pt>
    <dgm:pt modelId="{4E545C39-3A47-344E-92D9-DB0F049B219B}" type="pres">
      <dgm:prSet presAssocID="{A37FA198-5118-F542-9280-9EAB123425EB}" presName="horFlow" presStyleCnt="0"/>
      <dgm:spPr/>
    </dgm:pt>
    <dgm:pt modelId="{D9B8368D-EACD-5647-9D00-ADA0FC380A99}" type="pres">
      <dgm:prSet presAssocID="{A37FA198-5118-F542-9280-9EAB123425EB}" presName="bigChev" presStyleLbl="node1" presStyleIdx="2" presStyleCnt="4"/>
      <dgm:spPr/>
      <dgm:t>
        <a:bodyPr/>
        <a:lstStyle/>
        <a:p>
          <a:endParaRPr lang="en-US"/>
        </a:p>
      </dgm:t>
    </dgm:pt>
    <dgm:pt modelId="{FA40A6F5-3B9B-E147-A410-70113E6B5ACB}" type="pres">
      <dgm:prSet presAssocID="{EDDFD45C-9912-264A-A979-B21FA91C3133}" presName="parTrans" presStyleCnt="0"/>
      <dgm:spPr/>
    </dgm:pt>
    <dgm:pt modelId="{7107AF9F-41AA-534F-9EDF-71D30EC89517}" type="pres">
      <dgm:prSet presAssocID="{8CB337E3-4556-2745-8722-3729044457CE}" presName="node" presStyleLbl="alignAccFollowNode1" presStyleIdx="2" presStyleCnt="4" custScaleX="278970">
        <dgm:presLayoutVars>
          <dgm:bulletEnabled val="1"/>
        </dgm:presLayoutVars>
      </dgm:prSet>
      <dgm:spPr/>
      <dgm:t>
        <a:bodyPr/>
        <a:lstStyle/>
        <a:p>
          <a:endParaRPr lang="en-US"/>
        </a:p>
      </dgm:t>
    </dgm:pt>
    <dgm:pt modelId="{E9899229-9318-814B-8FD7-6F414AFBDCDC}" type="pres">
      <dgm:prSet presAssocID="{A37FA198-5118-F542-9280-9EAB123425EB}" presName="vSp" presStyleCnt="0"/>
      <dgm:spPr/>
    </dgm:pt>
    <dgm:pt modelId="{307744E1-3F6D-D240-87E7-1D0F6BB822D2}" type="pres">
      <dgm:prSet presAssocID="{83FD7AEE-A6BC-9347-ACB4-1BA5A462BC4A}" presName="horFlow" presStyleCnt="0"/>
      <dgm:spPr/>
    </dgm:pt>
    <dgm:pt modelId="{90F5D11D-40F3-F044-B955-BBEA5CCBFEFD}" type="pres">
      <dgm:prSet presAssocID="{83FD7AEE-A6BC-9347-ACB4-1BA5A462BC4A}" presName="bigChev" presStyleLbl="node1" presStyleIdx="3" presStyleCnt="4"/>
      <dgm:spPr/>
      <dgm:t>
        <a:bodyPr/>
        <a:lstStyle/>
        <a:p>
          <a:endParaRPr lang="en-US"/>
        </a:p>
      </dgm:t>
    </dgm:pt>
    <dgm:pt modelId="{6ACF8982-BB95-A446-985C-C12A9958076C}" type="pres">
      <dgm:prSet presAssocID="{1F194D41-12BA-414B-96A1-9B69AD6D6AF2}" presName="parTrans" presStyleCnt="0"/>
      <dgm:spPr/>
    </dgm:pt>
    <dgm:pt modelId="{17CA7333-F5D3-9849-A763-B42D378D9A66}" type="pres">
      <dgm:prSet presAssocID="{D914C74B-CEBD-C54D-A920-EEA11806CCCE}" presName="node" presStyleLbl="alignAccFollowNode1" presStyleIdx="3" presStyleCnt="4" custScaleX="278970">
        <dgm:presLayoutVars>
          <dgm:bulletEnabled val="1"/>
        </dgm:presLayoutVars>
      </dgm:prSet>
      <dgm:spPr/>
      <dgm:t>
        <a:bodyPr/>
        <a:lstStyle/>
        <a:p>
          <a:endParaRPr lang="en-US"/>
        </a:p>
      </dgm:t>
    </dgm:pt>
  </dgm:ptLst>
  <dgm:cxnLst>
    <dgm:cxn modelId="{0391DFBF-AA0C-6F4C-BDC3-6A6E4C1385F8}" srcId="{C4321EBA-DB28-4347-AA50-491E02D57E7D}" destId="{A37FA198-5118-F542-9280-9EAB123425EB}" srcOrd="2" destOrd="0" parTransId="{D885B098-D5DC-464B-A11C-005B3605DDD1}" sibTransId="{7C8D9AEC-3827-F14F-AFF0-BE663C180030}"/>
    <dgm:cxn modelId="{3E1069A9-86EF-4F4D-B514-C6CB189C0E22}" srcId="{C4321EBA-DB28-4347-AA50-491E02D57E7D}" destId="{83FD7AEE-A6BC-9347-ACB4-1BA5A462BC4A}" srcOrd="3" destOrd="0" parTransId="{475A432C-FE9A-0346-B291-70988B261666}" sibTransId="{D690B676-B5B6-EF4C-865E-CE442324B307}"/>
    <dgm:cxn modelId="{BE9D509D-ED29-904B-8E76-89728FF30001}" srcId="{C4321EBA-DB28-4347-AA50-491E02D57E7D}" destId="{6812616E-0A21-6444-9C52-B40C3A927201}" srcOrd="0" destOrd="0" parTransId="{1E3A2159-68CE-5844-B7B1-671036190A1C}" sibTransId="{85DC6874-8403-7843-B547-747731EA9837}"/>
    <dgm:cxn modelId="{A5FED25B-6064-E348-8F73-DB16DE90C7C3}" type="presOf" srcId="{A37FA198-5118-F542-9280-9EAB123425EB}" destId="{D9B8368D-EACD-5647-9D00-ADA0FC380A99}" srcOrd="0" destOrd="0" presId="urn:microsoft.com/office/officeart/2005/8/layout/lProcess3"/>
    <dgm:cxn modelId="{BEB52E81-5DDF-3244-B36D-72B2354F2508}" type="presOf" srcId="{D914C74B-CEBD-C54D-A920-EEA11806CCCE}" destId="{17CA7333-F5D3-9849-A763-B42D378D9A66}" srcOrd="0" destOrd="0" presId="urn:microsoft.com/office/officeart/2005/8/layout/lProcess3"/>
    <dgm:cxn modelId="{7EFCFD5D-B9D2-2E47-B869-29C9BF865BDA}" type="presOf" srcId="{6812616E-0A21-6444-9C52-B40C3A927201}" destId="{3A874CBD-497D-9743-A64D-1F6D06167EB3}" srcOrd="0" destOrd="0" presId="urn:microsoft.com/office/officeart/2005/8/layout/lProcess3"/>
    <dgm:cxn modelId="{51BA62FA-2CFD-084F-968F-0B5782B2084A}" type="presOf" srcId="{EDF928BB-37A9-974E-A0F0-6546594D8A48}" destId="{84C4AB3D-6991-AA4B-BCD6-4CC5A4E93C38}" srcOrd="0" destOrd="0" presId="urn:microsoft.com/office/officeart/2005/8/layout/lProcess3"/>
    <dgm:cxn modelId="{3A944D06-DFD1-114C-8E86-1A06A6B5FA74}" srcId="{EDF928BB-37A9-974E-A0F0-6546594D8A48}" destId="{9B86CECA-66CA-9941-8935-DD96B3822373}" srcOrd="0" destOrd="0" parTransId="{5BEDED87-798F-2B49-B8E9-00A2CCED2C10}" sibTransId="{03C39342-B08A-4E42-9ED3-384B26ABBE36}"/>
    <dgm:cxn modelId="{4C9DAD0A-71FA-534A-B0CD-2736BF65E0D4}" type="presOf" srcId="{8CB337E3-4556-2745-8722-3729044457CE}" destId="{7107AF9F-41AA-534F-9EDF-71D30EC89517}" srcOrd="0" destOrd="0" presId="urn:microsoft.com/office/officeart/2005/8/layout/lProcess3"/>
    <dgm:cxn modelId="{5BEF9439-C6B5-E440-928C-785F87C57C0C}" type="presOf" srcId="{253587CE-31C9-1445-B454-012E9ED689BB}" destId="{4D2DDCB9-39A1-5B41-831B-1E04C2BD3C79}" srcOrd="0" destOrd="0" presId="urn:microsoft.com/office/officeart/2005/8/layout/lProcess3"/>
    <dgm:cxn modelId="{ED7F10CE-38F8-CB4E-9177-909C5F40DD01}" srcId="{83FD7AEE-A6BC-9347-ACB4-1BA5A462BC4A}" destId="{D914C74B-CEBD-C54D-A920-EEA11806CCCE}" srcOrd="0" destOrd="0" parTransId="{1F194D41-12BA-414B-96A1-9B69AD6D6AF2}" sibTransId="{FB0AEACD-2600-7A4C-923A-B92F2632A802}"/>
    <dgm:cxn modelId="{8E16A044-B0AF-7F4A-B7D1-590D37E2707E}" type="presOf" srcId="{9B86CECA-66CA-9941-8935-DD96B3822373}" destId="{180C8856-C002-844A-BFFC-F2AC2A3A4965}" srcOrd="0" destOrd="0" presId="urn:microsoft.com/office/officeart/2005/8/layout/lProcess3"/>
    <dgm:cxn modelId="{7FF4A9C7-7FA9-3844-8AD5-0A58D4B0DD94}" srcId="{6812616E-0A21-6444-9C52-B40C3A927201}" destId="{253587CE-31C9-1445-B454-012E9ED689BB}" srcOrd="0" destOrd="0" parTransId="{946B2E31-F3BB-FC46-A57F-F0C5008211AE}" sibTransId="{A2C22756-A825-004F-99AD-DD9DB19163CE}"/>
    <dgm:cxn modelId="{68EC54DE-4166-5D4A-9FA1-A0EC7D262A79}" type="presOf" srcId="{C4321EBA-DB28-4347-AA50-491E02D57E7D}" destId="{525BEA4A-68E3-D84E-9E74-F680F6069D2B}" srcOrd="0" destOrd="0" presId="urn:microsoft.com/office/officeart/2005/8/layout/lProcess3"/>
    <dgm:cxn modelId="{BE180488-76CC-2E4E-BDE0-B8EE875177C2}" type="presOf" srcId="{83FD7AEE-A6BC-9347-ACB4-1BA5A462BC4A}" destId="{90F5D11D-40F3-F044-B955-BBEA5CCBFEFD}" srcOrd="0" destOrd="0" presId="urn:microsoft.com/office/officeart/2005/8/layout/lProcess3"/>
    <dgm:cxn modelId="{F586F05C-3E2C-D542-8646-B623343D7ED8}" srcId="{A37FA198-5118-F542-9280-9EAB123425EB}" destId="{8CB337E3-4556-2745-8722-3729044457CE}" srcOrd="0" destOrd="0" parTransId="{EDDFD45C-9912-264A-A979-B21FA91C3133}" sibTransId="{200B7E69-CE72-EA4E-8733-2123906941F9}"/>
    <dgm:cxn modelId="{0403C71E-0827-144B-ABCA-EA9FF7F2CE9B}" srcId="{C4321EBA-DB28-4347-AA50-491E02D57E7D}" destId="{EDF928BB-37A9-974E-A0F0-6546594D8A48}" srcOrd="1" destOrd="0" parTransId="{48BB2D4B-A63B-044A-898A-80D26177188C}" sibTransId="{D6EA6818-4441-4447-AC4E-AC8CCFAD8258}"/>
    <dgm:cxn modelId="{7A429380-5677-F548-86C2-FCA7CDB56AEF}" type="presParOf" srcId="{525BEA4A-68E3-D84E-9E74-F680F6069D2B}" destId="{D56CAD5E-A212-9C46-BF3F-6C3CF6234ED8}" srcOrd="0" destOrd="0" presId="urn:microsoft.com/office/officeart/2005/8/layout/lProcess3"/>
    <dgm:cxn modelId="{61B8D736-CBD9-474A-97CA-26BE4E78EF49}" type="presParOf" srcId="{D56CAD5E-A212-9C46-BF3F-6C3CF6234ED8}" destId="{3A874CBD-497D-9743-A64D-1F6D06167EB3}" srcOrd="0" destOrd="0" presId="urn:microsoft.com/office/officeart/2005/8/layout/lProcess3"/>
    <dgm:cxn modelId="{224E1DD7-9623-FC40-835F-CF1BE45AB691}" type="presParOf" srcId="{D56CAD5E-A212-9C46-BF3F-6C3CF6234ED8}" destId="{54D550A2-809E-F94B-A325-37FE702B52C7}" srcOrd="1" destOrd="0" presId="urn:microsoft.com/office/officeart/2005/8/layout/lProcess3"/>
    <dgm:cxn modelId="{950934DC-9151-C84C-A2CC-80597E95B691}" type="presParOf" srcId="{D56CAD5E-A212-9C46-BF3F-6C3CF6234ED8}" destId="{4D2DDCB9-39A1-5B41-831B-1E04C2BD3C79}" srcOrd="2" destOrd="0" presId="urn:microsoft.com/office/officeart/2005/8/layout/lProcess3"/>
    <dgm:cxn modelId="{1C98939E-7669-0E4E-B5C6-72E86BBDBC4B}" type="presParOf" srcId="{525BEA4A-68E3-D84E-9E74-F680F6069D2B}" destId="{EA0E281F-D78A-8B41-BE12-CDB109735421}" srcOrd="1" destOrd="0" presId="urn:microsoft.com/office/officeart/2005/8/layout/lProcess3"/>
    <dgm:cxn modelId="{8F9FBF26-D7EC-B443-A3A0-7D4E3D9EB51B}" type="presParOf" srcId="{525BEA4A-68E3-D84E-9E74-F680F6069D2B}" destId="{21BE0162-D326-7247-854C-5BDACF3CED55}" srcOrd="2" destOrd="0" presId="urn:microsoft.com/office/officeart/2005/8/layout/lProcess3"/>
    <dgm:cxn modelId="{0F01752A-2962-5F4E-A9D9-E890224B67BE}" type="presParOf" srcId="{21BE0162-D326-7247-854C-5BDACF3CED55}" destId="{84C4AB3D-6991-AA4B-BCD6-4CC5A4E93C38}" srcOrd="0" destOrd="0" presId="urn:microsoft.com/office/officeart/2005/8/layout/lProcess3"/>
    <dgm:cxn modelId="{80174194-E9F4-1449-A304-8822ED0E27B8}" type="presParOf" srcId="{21BE0162-D326-7247-854C-5BDACF3CED55}" destId="{E1D61138-411C-2341-BA79-7B6399981001}" srcOrd="1" destOrd="0" presId="urn:microsoft.com/office/officeart/2005/8/layout/lProcess3"/>
    <dgm:cxn modelId="{6DD91DA0-EE94-6A4F-9610-046D2001EF24}" type="presParOf" srcId="{21BE0162-D326-7247-854C-5BDACF3CED55}" destId="{180C8856-C002-844A-BFFC-F2AC2A3A4965}" srcOrd="2" destOrd="0" presId="urn:microsoft.com/office/officeart/2005/8/layout/lProcess3"/>
    <dgm:cxn modelId="{F901E92C-82CF-304D-A539-5F868C43E4B7}" type="presParOf" srcId="{525BEA4A-68E3-D84E-9E74-F680F6069D2B}" destId="{4E4EDFF4-F322-3042-90F8-EC6F6C951F5A}" srcOrd="3" destOrd="0" presId="urn:microsoft.com/office/officeart/2005/8/layout/lProcess3"/>
    <dgm:cxn modelId="{6341F6D0-1621-3047-9F85-8B6DB66C8CB5}" type="presParOf" srcId="{525BEA4A-68E3-D84E-9E74-F680F6069D2B}" destId="{4E545C39-3A47-344E-92D9-DB0F049B219B}" srcOrd="4" destOrd="0" presId="urn:microsoft.com/office/officeart/2005/8/layout/lProcess3"/>
    <dgm:cxn modelId="{8F46FCAE-30B7-9449-9BE3-C7EC95290B9B}" type="presParOf" srcId="{4E545C39-3A47-344E-92D9-DB0F049B219B}" destId="{D9B8368D-EACD-5647-9D00-ADA0FC380A99}" srcOrd="0" destOrd="0" presId="urn:microsoft.com/office/officeart/2005/8/layout/lProcess3"/>
    <dgm:cxn modelId="{FA0314B0-F801-1C49-98D4-CDCC921374DB}" type="presParOf" srcId="{4E545C39-3A47-344E-92D9-DB0F049B219B}" destId="{FA40A6F5-3B9B-E147-A410-70113E6B5ACB}" srcOrd="1" destOrd="0" presId="urn:microsoft.com/office/officeart/2005/8/layout/lProcess3"/>
    <dgm:cxn modelId="{2D2DB920-6653-B84B-9A25-040DA1F5A157}" type="presParOf" srcId="{4E545C39-3A47-344E-92D9-DB0F049B219B}" destId="{7107AF9F-41AA-534F-9EDF-71D30EC89517}" srcOrd="2" destOrd="0" presId="urn:microsoft.com/office/officeart/2005/8/layout/lProcess3"/>
    <dgm:cxn modelId="{F1AB6CD2-BFE1-CB46-81E0-85ED706B3808}" type="presParOf" srcId="{525BEA4A-68E3-D84E-9E74-F680F6069D2B}" destId="{E9899229-9318-814B-8FD7-6F414AFBDCDC}" srcOrd="5" destOrd="0" presId="urn:microsoft.com/office/officeart/2005/8/layout/lProcess3"/>
    <dgm:cxn modelId="{844B8719-C9E2-804E-9F32-3294F4A175FB}" type="presParOf" srcId="{525BEA4A-68E3-D84E-9E74-F680F6069D2B}" destId="{307744E1-3F6D-D240-87E7-1D0F6BB822D2}" srcOrd="6" destOrd="0" presId="urn:microsoft.com/office/officeart/2005/8/layout/lProcess3"/>
    <dgm:cxn modelId="{3B3E5EDD-0588-2943-AC86-CBA8C0DDBF69}" type="presParOf" srcId="{307744E1-3F6D-D240-87E7-1D0F6BB822D2}" destId="{90F5D11D-40F3-F044-B955-BBEA5CCBFEFD}" srcOrd="0" destOrd="0" presId="urn:microsoft.com/office/officeart/2005/8/layout/lProcess3"/>
    <dgm:cxn modelId="{13B443BD-0812-4F4A-BD73-238391F599FF}" type="presParOf" srcId="{307744E1-3F6D-D240-87E7-1D0F6BB822D2}" destId="{6ACF8982-BB95-A446-985C-C12A9958076C}" srcOrd="1" destOrd="0" presId="urn:microsoft.com/office/officeart/2005/8/layout/lProcess3"/>
    <dgm:cxn modelId="{7F5AF8C5-7588-1746-97AE-12498DE5C181}" type="presParOf" srcId="{307744E1-3F6D-D240-87E7-1D0F6BB822D2}" destId="{17CA7333-F5D3-9849-A763-B42D378D9A66}" srcOrd="2" destOrd="0" presId="urn:microsoft.com/office/officeart/2005/8/layout/lProcess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8B1D1C-A077-DE49-93CF-0226C01334ED}">
      <dsp:nvSpPr>
        <dsp:cNvPr id="0" name=""/>
        <dsp:cNvSpPr/>
      </dsp:nvSpPr>
      <dsp:spPr>
        <a:xfrm rot="5400000">
          <a:off x="4168951" y="-2093020"/>
          <a:ext cx="1325118" cy="5511162"/>
        </a:xfrm>
        <a:prstGeom prst="round2SameRect">
          <a:avLst/>
        </a:prstGeom>
        <a:solidFill>
          <a:schemeClr val="accent1">
            <a:alpha val="90000"/>
            <a:tint val="55000"/>
            <a:hueOff val="0"/>
            <a:satOff val="0"/>
            <a:lumOff val="0"/>
            <a:alphaOff val="0"/>
          </a:schemeClr>
        </a:solidFill>
        <a:ln w="25400" cap="flat" cmpd="sng" algn="ctr">
          <a:solidFill>
            <a:schemeClr val="accent1">
              <a:alpha val="90000"/>
              <a:tint val="55000"/>
              <a:hueOff val="0"/>
              <a:satOff val="0"/>
              <a:lumOff val="0"/>
              <a:alphaOff val="0"/>
            </a:schemeClr>
          </a:solidFill>
          <a:prstDash val="solid"/>
        </a:ln>
        <a:effectLst>
          <a:outerShdw blurRad="50800" dist="38100" dir="18900000" algn="b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smtClean="0"/>
            <a:t>Near-linear </a:t>
          </a:r>
          <a:r>
            <a:rPr lang="en-US" sz="2400" b="1" kern="1200" dirty="0" smtClean="0"/>
            <a:t>c</a:t>
          </a:r>
          <a:r>
            <a:rPr lang="en-US" sz="2400" b="1" i="1" kern="1200" dirty="0" smtClean="0"/>
            <a:t>omputational</a:t>
          </a:r>
          <a:r>
            <a:rPr lang="en-US" sz="2400" kern="1200" dirty="0" smtClean="0"/>
            <a:t> scalability</a:t>
          </a:r>
          <a:endParaRPr lang="en-US" sz="2400" kern="1200" dirty="0"/>
        </a:p>
        <a:p>
          <a:pPr marL="228600" lvl="1" indent="-228600" algn="l" defTabSz="1066800">
            <a:lnSpc>
              <a:spcPct val="90000"/>
            </a:lnSpc>
            <a:spcBef>
              <a:spcPct val="0"/>
            </a:spcBef>
            <a:spcAft>
              <a:spcPct val="15000"/>
            </a:spcAft>
            <a:buChar char="••"/>
          </a:pPr>
          <a:r>
            <a:rPr lang="en-US" sz="2400" kern="1200" dirty="0" smtClean="0"/>
            <a:t>Tolerate up to 25% adversary</a:t>
          </a:r>
          <a:endParaRPr lang="en-US" sz="2400" kern="1200" dirty="0"/>
        </a:p>
        <a:p>
          <a:pPr marL="228600" lvl="1" indent="-228600" algn="l" defTabSz="1066800">
            <a:lnSpc>
              <a:spcPct val="90000"/>
            </a:lnSpc>
            <a:spcBef>
              <a:spcPct val="0"/>
            </a:spcBef>
            <a:spcAft>
              <a:spcPct val="15000"/>
            </a:spcAft>
            <a:buChar char="••"/>
          </a:pPr>
          <a:r>
            <a:rPr lang="en-US" sz="2400" kern="1200" dirty="0" smtClean="0"/>
            <a:t>Secure </a:t>
          </a:r>
          <a:r>
            <a:rPr lang="en-US" sz="2400" kern="1200" dirty="0" err="1" smtClean="0"/>
            <a:t>sharding</a:t>
          </a:r>
          <a:r>
            <a:rPr lang="en-US" sz="2400" kern="1200" dirty="0" smtClean="0"/>
            <a:t> in open networks</a:t>
          </a:r>
          <a:endParaRPr lang="en-US" sz="2400" kern="1200" dirty="0"/>
        </a:p>
      </dsp:txBody>
      <dsp:txXfrm rot="-5400000">
        <a:off x="2075930" y="64688"/>
        <a:ext cx="5446475" cy="1195744"/>
      </dsp:txXfrm>
    </dsp:sp>
    <dsp:sp modelId="{891D9369-6B04-E547-BC92-E6684F7C87A0}">
      <dsp:nvSpPr>
        <dsp:cNvPr id="0" name=""/>
        <dsp:cNvSpPr/>
      </dsp:nvSpPr>
      <dsp:spPr>
        <a:xfrm>
          <a:off x="0" y="647"/>
          <a:ext cx="2074175" cy="1323826"/>
        </a:xfrm>
        <a:prstGeom prst="roundRect">
          <a:avLst/>
        </a:prstGeom>
        <a:solidFill>
          <a:schemeClr val="accent1">
            <a:shade val="50000"/>
            <a:hueOff val="0"/>
            <a:satOff val="0"/>
            <a:lumOff val="0"/>
            <a:alphaOff val="0"/>
          </a:schemeClr>
        </a:solidFill>
        <a:ln w="25400" cap="flat" cmpd="sng" algn="ctr">
          <a:solidFill>
            <a:schemeClr val="lt1">
              <a:hueOff val="0"/>
              <a:satOff val="0"/>
              <a:lumOff val="0"/>
              <a:alphaOff val="0"/>
            </a:schemeClr>
          </a:solidFill>
          <a:prstDash val="solid"/>
        </a:ln>
        <a:effectLst/>
        <a:scene3d>
          <a:camera prst="orthographicFront"/>
          <a:lightRig rig="threePt" dir="t"/>
        </a:scene3d>
        <a:sp3d>
          <a:bevelT w="139700" prst="cross"/>
        </a:sp3d>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US" sz="2800" kern="1200" dirty="0" err="1" smtClean="0"/>
            <a:t>Elastico</a:t>
          </a:r>
          <a:endParaRPr lang="en-US" sz="2800" kern="1200" dirty="0" smtClean="0"/>
        </a:p>
        <a:p>
          <a:pPr lvl="0" algn="ctr" defTabSz="1244600">
            <a:lnSpc>
              <a:spcPct val="90000"/>
            </a:lnSpc>
            <a:spcBef>
              <a:spcPct val="0"/>
            </a:spcBef>
            <a:spcAft>
              <a:spcPct val="35000"/>
            </a:spcAft>
          </a:pPr>
          <a:r>
            <a:rPr lang="en-US" sz="2800" kern="1200" dirty="0" smtClean="0"/>
            <a:t>Protocol</a:t>
          </a:r>
          <a:endParaRPr lang="en-US" sz="2800" kern="1200" dirty="0"/>
        </a:p>
      </dsp:txBody>
      <dsp:txXfrm>
        <a:off x="64624" y="65271"/>
        <a:ext cx="1944927" cy="11945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8B1D1C-A077-DE49-93CF-0226C01334ED}">
      <dsp:nvSpPr>
        <dsp:cNvPr id="0" name=""/>
        <dsp:cNvSpPr/>
      </dsp:nvSpPr>
      <dsp:spPr>
        <a:xfrm rot="5400000">
          <a:off x="4206498" y="-2008691"/>
          <a:ext cx="1105681" cy="5399485"/>
        </a:xfrm>
        <a:prstGeom prst="round2SameRect">
          <a:avLst/>
        </a:prstGeom>
        <a:solidFill>
          <a:schemeClr val="accent2">
            <a:alpha val="90000"/>
            <a:tint val="55000"/>
            <a:hueOff val="0"/>
            <a:satOff val="0"/>
            <a:lumOff val="0"/>
            <a:alphaOff val="0"/>
          </a:schemeClr>
        </a:solidFill>
        <a:ln w="25400" cap="flat" cmpd="sng" algn="ctr">
          <a:solidFill>
            <a:schemeClr val="accent2">
              <a:alpha val="90000"/>
              <a:tint val="55000"/>
              <a:hueOff val="0"/>
              <a:satOff val="0"/>
              <a:lumOff val="0"/>
              <a:alphaOff val="0"/>
            </a:schemeClr>
          </a:solidFill>
          <a:prstDash val="solid"/>
        </a:ln>
        <a:effectLst>
          <a:outerShdw blurRad="50800" dist="38100" dir="18900000" algn="b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smtClean="0"/>
            <a:t>1600 nodes on Amazon EC2</a:t>
          </a:r>
          <a:endParaRPr lang="en-US" sz="2400" kern="1200" dirty="0"/>
        </a:p>
        <a:p>
          <a:pPr marL="228600" lvl="1" indent="-228600" algn="l" defTabSz="1066800">
            <a:lnSpc>
              <a:spcPct val="90000"/>
            </a:lnSpc>
            <a:spcBef>
              <a:spcPct val="0"/>
            </a:spcBef>
            <a:spcAft>
              <a:spcPct val="15000"/>
            </a:spcAft>
            <a:buChar char="••"/>
          </a:pPr>
          <a:r>
            <a:rPr lang="en-US" sz="2400" kern="1200" dirty="0" smtClean="0"/>
            <a:t>Confirm nearly linear scalability</a:t>
          </a:r>
          <a:endParaRPr lang="en-US" sz="2400" kern="1200" dirty="0"/>
        </a:p>
      </dsp:txBody>
      <dsp:txXfrm rot="-5400000">
        <a:off x="2059597" y="192185"/>
        <a:ext cx="5345510" cy="997731"/>
      </dsp:txXfrm>
    </dsp:sp>
    <dsp:sp modelId="{891D9369-6B04-E547-BC92-E6684F7C87A0}">
      <dsp:nvSpPr>
        <dsp:cNvPr id="0" name=""/>
        <dsp:cNvSpPr/>
      </dsp:nvSpPr>
      <dsp:spPr>
        <a:xfrm>
          <a:off x="0" y="0"/>
          <a:ext cx="1931585" cy="1382102"/>
        </a:xfrm>
        <a:prstGeom prst="roundRect">
          <a:avLst/>
        </a:prstGeom>
        <a:solidFill>
          <a:schemeClr val="accent2">
            <a:shade val="50000"/>
            <a:hueOff val="0"/>
            <a:satOff val="0"/>
            <a:lumOff val="0"/>
            <a:alphaOff val="0"/>
          </a:schemeClr>
        </a:solidFill>
        <a:ln w="25400" cap="flat" cmpd="sng" algn="ctr">
          <a:solidFill>
            <a:schemeClr val="lt1">
              <a:hueOff val="0"/>
              <a:satOff val="0"/>
              <a:lumOff val="0"/>
              <a:alphaOff val="0"/>
            </a:schemeClr>
          </a:solidFill>
          <a:prstDash val="solid"/>
        </a:ln>
        <a:effectLst>
          <a:innerShdw blurRad="63500" dist="50800" dir="13500000">
            <a:prstClr val="black">
              <a:alpha val="50000"/>
            </a:prstClr>
          </a:innerShdw>
        </a:effectLst>
        <a:scene3d>
          <a:camera prst="orthographicFront"/>
          <a:lightRig rig="threePt" dir="t"/>
        </a:scene3d>
        <a:sp3d>
          <a:bevelT w="139700" prst="cross"/>
        </a:sp3d>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en-US" sz="2900" kern="1200" dirty="0" smtClean="0"/>
            <a:t>Evaluation</a:t>
          </a:r>
          <a:endParaRPr lang="en-US" sz="2900" kern="1200" dirty="0"/>
        </a:p>
      </dsp:txBody>
      <dsp:txXfrm>
        <a:off x="67469" y="67469"/>
        <a:ext cx="1796647" cy="12471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874CBD-497D-9743-A64D-1F6D06167EB3}">
      <dsp:nvSpPr>
        <dsp:cNvPr id="0" name=""/>
        <dsp:cNvSpPr/>
      </dsp:nvSpPr>
      <dsp:spPr>
        <a:xfrm>
          <a:off x="957794" y="1620"/>
          <a:ext cx="1878234" cy="751293"/>
        </a:xfrm>
        <a:prstGeom prst="chevron">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400" tIns="12700" rIns="0" bIns="12700" numCol="1" spcCol="1270" anchor="ctr" anchorCtr="0">
          <a:noAutofit/>
        </a:bodyPr>
        <a:lstStyle/>
        <a:p>
          <a:pPr lvl="0" algn="ctr" defTabSz="889000">
            <a:lnSpc>
              <a:spcPct val="90000"/>
            </a:lnSpc>
            <a:spcBef>
              <a:spcPct val="0"/>
            </a:spcBef>
            <a:spcAft>
              <a:spcPct val="35000"/>
            </a:spcAft>
          </a:pPr>
          <a:r>
            <a:rPr lang="en-US" sz="2000" kern="1200" dirty="0" smtClean="0"/>
            <a:t>Pick </a:t>
          </a:r>
          <a:r>
            <a:rPr lang="en-US" sz="2000" kern="1200" dirty="0" err="1" smtClean="0"/>
            <a:t>R</a:t>
          </a:r>
          <a:r>
            <a:rPr lang="en-US" sz="2000" kern="1200" baseline="-25000" dirty="0" err="1" smtClean="0"/>
            <a:t>i</a:t>
          </a:r>
          <a:endParaRPr lang="en-US" sz="2000" kern="1200" dirty="0"/>
        </a:p>
      </dsp:txBody>
      <dsp:txXfrm>
        <a:off x="1333441" y="1620"/>
        <a:ext cx="1126941" cy="751293"/>
      </dsp:txXfrm>
    </dsp:sp>
    <dsp:sp modelId="{4D2DDCB9-39A1-5B41-831B-1E04C2BD3C79}">
      <dsp:nvSpPr>
        <dsp:cNvPr id="0" name=""/>
        <dsp:cNvSpPr/>
      </dsp:nvSpPr>
      <dsp:spPr>
        <a:xfrm>
          <a:off x="2591857" y="65480"/>
          <a:ext cx="4348959" cy="623573"/>
        </a:xfrm>
        <a:prstGeom prst="chevron">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15240" rIns="0" bIns="15240" numCol="1" spcCol="1270" anchor="ctr" anchorCtr="0">
          <a:noAutofit/>
        </a:bodyPr>
        <a:lstStyle/>
        <a:p>
          <a:pPr lvl="0" algn="ctr" defTabSz="1066800">
            <a:lnSpc>
              <a:spcPct val="90000"/>
            </a:lnSpc>
            <a:spcBef>
              <a:spcPct val="0"/>
            </a:spcBef>
            <a:spcAft>
              <a:spcPct val="35000"/>
            </a:spcAft>
          </a:pPr>
          <a:r>
            <a:rPr lang="en-US" sz="2400" kern="1200" dirty="0" smtClean="0"/>
            <a:t>Each final committee member pick a random </a:t>
          </a:r>
          <a:r>
            <a:rPr lang="en-US" sz="2400" kern="1200" dirty="0" err="1" smtClean="0"/>
            <a:t>R</a:t>
          </a:r>
          <a:r>
            <a:rPr lang="en-US" sz="2400" kern="1200" baseline="-25000" dirty="0" err="1" smtClean="0"/>
            <a:t>i</a:t>
          </a:r>
          <a:endParaRPr lang="en-US" sz="2400" kern="1200" dirty="0"/>
        </a:p>
      </dsp:txBody>
      <dsp:txXfrm>
        <a:off x="2903644" y="65480"/>
        <a:ext cx="3725386" cy="623573"/>
      </dsp:txXfrm>
    </dsp:sp>
    <dsp:sp modelId="{84C4AB3D-6991-AA4B-BCD6-4CC5A4E93C38}">
      <dsp:nvSpPr>
        <dsp:cNvPr id="0" name=""/>
        <dsp:cNvSpPr/>
      </dsp:nvSpPr>
      <dsp:spPr>
        <a:xfrm>
          <a:off x="957794" y="858095"/>
          <a:ext cx="1878234" cy="751293"/>
        </a:xfrm>
        <a:prstGeom prst="chevron">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400" tIns="12700" rIns="0" bIns="12700" numCol="1" spcCol="1270" anchor="ctr" anchorCtr="0">
          <a:noAutofit/>
        </a:bodyPr>
        <a:lstStyle/>
        <a:p>
          <a:pPr lvl="0" algn="ctr" defTabSz="889000">
            <a:lnSpc>
              <a:spcPct val="90000"/>
            </a:lnSpc>
            <a:spcBef>
              <a:spcPct val="0"/>
            </a:spcBef>
            <a:spcAft>
              <a:spcPct val="35000"/>
            </a:spcAft>
          </a:pPr>
          <a:r>
            <a:rPr lang="en-US" sz="2000" kern="1200" dirty="0" smtClean="0"/>
            <a:t>Commit</a:t>
          </a:r>
          <a:endParaRPr lang="en-US" sz="2000" kern="1200" dirty="0"/>
        </a:p>
      </dsp:txBody>
      <dsp:txXfrm>
        <a:off x="1333441" y="858095"/>
        <a:ext cx="1126941" cy="751293"/>
      </dsp:txXfrm>
    </dsp:sp>
    <dsp:sp modelId="{180C8856-C002-844A-BFFC-F2AC2A3A4965}">
      <dsp:nvSpPr>
        <dsp:cNvPr id="0" name=""/>
        <dsp:cNvSpPr/>
      </dsp:nvSpPr>
      <dsp:spPr>
        <a:xfrm>
          <a:off x="2591857" y="921955"/>
          <a:ext cx="4348959" cy="623573"/>
        </a:xfrm>
        <a:prstGeom prst="chevron">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15240" rIns="0" bIns="15240" numCol="1" spcCol="1270" anchor="ctr" anchorCtr="0">
          <a:noAutofit/>
        </a:bodyPr>
        <a:lstStyle/>
        <a:p>
          <a:pPr lvl="0" algn="ctr" defTabSz="1066800">
            <a:lnSpc>
              <a:spcPct val="90000"/>
            </a:lnSpc>
            <a:spcBef>
              <a:spcPct val="0"/>
            </a:spcBef>
            <a:spcAft>
              <a:spcPct val="35000"/>
            </a:spcAft>
          </a:pPr>
          <a:r>
            <a:rPr lang="en-US" sz="2400" kern="1200" dirty="0" smtClean="0"/>
            <a:t>Include H(</a:t>
          </a:r>
          <a:r>
            <a:rPr lang="en-US" sz="2400" kern="1200" dirty="0" err="1" smtClean="0"/>
            <a:t>R</a:t>
          </a:r>
          <a:r>
            <a:rPr lang="en-US" sz="2400" kern="1200" baseline="-25000" dirty="0" err="1" smtClean="0"/>
            <a:t>i</a:t>
          </a:r>
          <a:r>
            <a:rPr lang="en-US" sz="2400" kern="1200" baseline="-25000" dirty="0" smtClean="0"/>
            <a:t> </a:t>
          </a:r>
          <a:r>
            <a:rPr lang="en-US" sz="2400" kern="1200" dirty="0" smtClean="0"/>
            <a:t>) in final block</a:t>
          </a:r>
          <a:endParaRPr lang="en-US" sz="2400" kern="1200" dirty="0"/>
        </a:p>
      </dsp:txBody>
      <dsp:txXfrm>
        <a:off x="2903644" y="921955"/>
        <a:ext cx="3725386" cy="623573"/>
      </dsp:txXfrm>
    </dsp:sp>
    <dsp:sp modelId="{D9B8368D-EACD-5647-9D00-ADA0FC380A99}">
      <dsp:nvSpPr>
        <dsp:cNvPr id="0" name=""/>
        <dsp:cNvSpPr/>
      </dsp:nvSpPr>
      <dsp:spPr>
        <a:xfrm>
          <a:off x="957794" y="1714570"/>
          <a:ext cx="1878234" cy="751293"/>
        </a:xfrm>
        <a:prstGeom prst="chevron">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400" tIns="12700" rIns="0" bIns="12700" numCol="1" spcCol="1270" anchor="ctr" anchorCtr="0">
          <a:noAutofit/>
        </a:bodyPr>
        <a:lstStyle/>
        <a:p>
          <a:pPr lvl="0" algn="ctr" defTabSz="889000">
            <a:lnSpc>
              <a:spcPct val="90000"/>
            </a:lnSpc>
            <a:spcBef>
              <a:spcPct val="0"/>
            </a:spcBef>
            <a:spcAft>
              <a:spcPct val="35000"/>
            </a:spcAft>
          </a:pPr>
          <a:r>
            <a:rPr lang="en-US" sz="2000" kern="1200" dirty="0" smtClean="0"/>
            <a:t>Release</a:t>
          </a:r>
          <a:endParaRPr lang="en-US" sz="2000" kern="1200" dirty="0"/>
        </a:p>
      </dsp:txBody>
      <dsp:txXfrm>
        <a:off x="1333441" y="1714570"/>
        <a:ext cx="1126941" cy="751293"/>
      </dsp:txXfrm>
    </dsp:sp>
    <dsp:sp modelId="{7107AF9F-41AA-534F-9EDF-71D30EC89517}">
      <dsp:nvSpPr>
        <dsp:cNvPr id="0" name=""/>
        <dsp:cNvSpPr/>
      </dsp:nvSpPr>
      <dsp:spPr>
        <a:xfrm>
          <a:off x="2591857" y="1778430"/>
          <a:ext cx="4348959" cy="623573"/>
        </a:xfrm>
        <a:prstGeom prst="chevron">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15240" rIns="0" bIns="15240" numCol="1" spcCol="1270" anchor="ctr" anchorCtr="0">
          <a:noAutofit/>
        </a:bodyPr>
        <a:lstStyle/>
        <a:p>
          <a:pPr lvl="0" algn="ctr" defTabSz="1066800">
            <a:lnSpc>
              <a:spcPct val="90000"/>
            </a:lnSpc>
            <a:spcBef>
              <a:spcPct val="0"/>
            </a:spcBef>
            <a:spcAft>
              <a:spcPct val="35000"/>
            </a:spcAft>
          </a:pPr>
          <a:r>
            <a:rPr lang="en-US" sz="2400" kern="1200" dirty="0" smtClean="0"/>
            <a:t>Broadcast </a:t>
          </a:r>
          <a:r>
            <a:rPr lang="en-US" sz="2400" kern="1200" dirty="0" err="1" smtClean="0"/>
            <a:t>R</a:t>
          </a:r>
          <a:r>
            <a:rPr lang="en-US" sz="2400" kern="1200" baseline="-25000" dirty="0" err="1" smtClean="0"/>
            <a:t>i</a:t>
          </a:r>
          <a:r>
            <a:rPr lang="en-US" sz="2400" kern="1200" baseline="-25000" dirty="0" smtClean="0"/>
            <a:t> </a:t>
          </a:r>
          <a:r>
            <a:rPr lang="en-US" sz="2400" kern="1200" baseline="0" dirty="0" smtClean="0"/>
            <a:t>with</a:t>
          </a:r>
          <a:r>
            <a:rPr lang="en-US" sz="2400" kern="1200" baseline="-25000" dirty="0" smtClean="0"/>
            <a:t> </a:t>
          </a:r>
          <a:r>
            <a:rPr lang="en-US" sz="2400" kern="1200" dirty="0" smtClean="0"/>
            <a:t>final block</a:t>
          </a:r>
          <a:endParaRPr lang="en-US" sz="2400" kern="1200" dirty="0"/>
        </a:p>
      </dsp:txBody>
      <dsp:txXfrm>
        <a:off x="2903644" y="1778430"/>
        <a:ext cx="3725386" cy="623573"/>
      </dsp:txXfrm>
    </dsp:sp>
    <dsp:sp modelId="{90F5D11D-40F3-F044-B955-BBEA5CCBFEFD}">
      <dsp:nvSpPr>
        <dsp:cNvPr id="0" name=""/>
        <dsp:cNvSpPr/>
      </dsp:nvSpPr>
      <dsp:spPr>
        <a:xfrm>
          <a:off x="957794" y="2571044"/>
          <a:ext cx="1878234" cy="751293"/>
        </a:xfrm>
        <a:prstGeom prst="chevron">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400" tIns="12700" rIns="0" bIns="12700" numCol="1" spcCol="1270" anchor="ctr" anchorCtr="0">
          <a:noAutofit/>
        </a:bodyPr>
        <a:lstStyle/>
        <a:p>
          <a:pPr lvl="0" algn="ctr" defTabSz="889000">
            <a:lnSpc>
              <a:spcPct val="90000"/>
            </a:lnSpc>
            <a:spcBef>
              <a:spcPct val="0"/>
            </a:spcBef>
            <a:spcAft>
              <a:spcPct val="35000"/>
            </a:spcAft>
          </a:pPr>
          <a:r>
            <a:rPr lang="en-US" sz="2000" kern="1200" dirty="0" smtClean="0"/>
            <a:t>Generate</a:t>
          </a:r>
          <a:endParaRPr lang="en-US" sz="2000" kern="1200" dirty="0"/>
        </a:p>
      </dsp:txBody>
      <dsp:txXfrm>
        <a:off x="1333441" y="2571044"/>
        <a:ext cx="1126941" cy="751293"/>
      </dsp:txXfrm>
    </dsp:sp>
    <dsp:sp modelId="{17CA7333-F5D3-9849-A763-B42D378D9A66}">
      <dsp:nvSpPr>
        <dsp:cNvPr id="0" name=""/>
        <dsp:cNvSpPr/>
      </dsp:nvSpPr>
      <dsp:spPr>
        <a:xfrm>
          <a:off x="2591857" y="2634904"/>
          <a:ext cx="4348959" cy="623573"/>
        </a:xfrm>
        <a:prstGeom prst="chevron">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15240" rIns="0" bIns="15240" numCol="1" spcCol="1270" anchor="ctr" anchorCtr="0">
          <a:noAutofit/>
        </a:bodyPr>
        <a:lstStyle/>
        <a:p>
          <a:pPr lvl="0" algn="ctr" defTabSz="1066800">
            <a:lnSpc>
              <a:spcPct val="90000"/>
            </a:lnSpc>
            <a:spcBef>
              <a:spcPct val="0"/>
            </a:spcBef>
            <a:spcAft>
              <a:spcPct val="35000"/>
            </a:spcAft>
          </a:pPr>
          <a:r>
            <a:rPr lang="en-US" sz="2400" kern="1200" dirty="0" smtClean="0"/>
            <a:t>Nodes XOR any </a:t>
          </a:r>
          <a:r>
            <a:rPr lang="en-US" sz="2400" kern="1200" dirty="0" smtClean="0"/>
            <a:t>set of 2C</a:t>
          </a:r>
          <a:r>
            <a:rPr lang="en-US" sz="2400" kern="1200" dirty="0" smtClean="0"/>
            <a:t>/3 </a:t>
          </a:r>
          <a:r>
            <a:rPr lang="en-US" sz="2400" kern="1200" dirty="0" err="1" smtClean="0"/>
            <a:t>R</a:t>
          </a:r>
          <a:r>
            <a:rPr lang="en-US" sz="2400" kern="1200" baseline="-25000" dirty="0" err="1" smtClean="0"/>
            <a:t>i</a:t>
          </a:r>
          <a:r>
            <a:rPr lang="en-US" sz="2400" kern="1200" baseline="-25000" dirty="0" smtClean="0"/>
            <a:t> </a:t>
          </a:r>
          <a:r>
            <a:rPr lang="en-US" sz="2400" kern="1200" baseline="0" dirty="0" smtClean="0"/>
            <a:t>to get randomness</a:t>
          </a:r>
          <a:endParaRPr lang="en-US" sz="2400" kern="1200" baseline="0" dirty="0"/>
        </a:p>
      </dsp:txBody>
      <dsp:txXfrm>
        <a:off x="2903644" y="2634904"/>
        <a:ext cx="3725386" cy="623573"/>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0.09539</cdr:x>
      <cdr:y>0.08016</cdr:y>
    </cdr:from>
    <cdr:to>
      <cdr:x>0.10018</cdr:x>
      <cdr:y>0.90047</cdr:y>
    </cdr:to>
    <cdr:cxnSp macro="">
      <cdr:nvCxnSpPr>
        <cdr:cNvPr id="3" name="Straight Connector 2"/>
        <cdr:cNvCxnSpPr/>
      </cdr:nvCxnSpPr>
      <cdr:spPr>
        <a:xfrm xmlns:a="http://schemas.openxmlformats.org/drawingml/2006/main">
          <a:off x="785044" y="434874"/>
          <a:ext cx="39420" cy="4450208"/>
        </a:xfrm>
        <a:prstGeom xmlns:a="http://schemas.openxmlformats.org/drawingml/2006/main" prst="line">
          <a:avLst/>
        </a:prstGeom>
        <a:ln xmlns:a="http://schemas.openxmlformats.org/drawingml/2006/main">
          <a:solidFill>
            <a:srgbClr val="000000"/>
          </a:solidFill>
          <a:headEnd type="arrow"/>
          <a:tailEnd type="none"/>
        </a:ln>
        <a:effectLst xmlns:a="http://schemas.openxmlformats.org/drawingml/2006/main">
          <a:outerShdw blurRad="40000" dist="20000" dir="5400000" rotWithShape="0">
            <a:srgbClr val="000000">
              <a:alpha val="38000"/>
            </a:srgbClr>
          </a:outerShdw>
        </a:effectLst>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0.04796</cdr:x>
      <cdr:y>0.84451</cdr:y>
    </cdr:from>
    <cdr:to>
      <cdr:x>0.93782</cdr:x>
      <cdr:y>0.85972</cdr:y>
    </cdr:to>
    <cdr:cxnSp macro="">
      <cdr:nvCxnSpPr>
        <cdr:cNvPr id="4" name="Straight Connector 3"/>
        <cdr:cNvCxnSpPr/>
      </cdr:nvCxnSpPr>
      <cdr:spPr>
        <a:xfrm xmlns:a="http://schemas.openxmlformats.org/drawingml/2006/main" flipH="1" flipV="1">
          <a:off x="394680" y="4581480"/>
          <a:ext cx="7323204" cy="82528"/>
        </a:xfrm>
        <a:prstGeom xmlns:a="http://schemas.openxmlformats.org/drawingml/2006/main" prst="line">
          <a:avLst/>
        </a:prstGeom>
        <a:ln xmlns:a="http://schemas.openxmlformats.org/drawingml/2006/main">
          <a:solidFill>
            <a:srgbClr val="000000"/>
          </a:solidFill>
          <a:headEnd type="arrow"/>
          <a:tailEnd type="none"/>
        </a:ln>
        <a:effectLst xmlns:a="http://schemas.openxmlformats.org/drawingml/2006/main">
          <a:outerShdw blurRad="40000" dist="20000" dir="5400000" rotWithShape="0">
            <a:srgbClr val="000000">
              <a:alpha val="38000"/>
            </a:srgbClr>
          </a:outerShdw>
        </a:effectLst>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0.30057</cdr:x>
      <cdr:y>0.87274</cdr:y>
    </cdr:from>
    <cdr:to>
      <cdr:x>0.80849</cdr:x>
      <cdr:y>0.97106</cdr:y>
    </cdr:to>
    <cdr:sp macro="" textlink="">
      <cdr:nvSpPr>
        <cdr:cNvPr id="7" name="TextBox 6"/>
        <cdr:cNvSpPr txBox="1"/>
      </cdr:nvSpPr>
      <cdr:spPr>
        <a:xfrm xmlns:a="http://schemas.openxmlformats.org/drawingml/2006/main">
          <a:off x="2345084" y="4655211"/>
          <a:ext cx="3962776" cy="524439"/>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2400" dirty="0" smtClean="0"/>
            <a:t>Number of nodes</a:t>
          </a:r>
          <a:endParaRPr lang="en-US" sz="2400" dirty="0"/>
        </a:p>
      </cdr:txBody>
    </cdr:sp>
  </cdr:relSizeAnchor>
  <cdr:relSizeAnchor xmlns:cdr="http://schemas.openxmlformats.org/drawingml/2006/chartDrawing">
    <cdr:from>
      <cdr:x>0.01555</cdr:x>
      <cdr:y>0.22191</cdr:y>
    </cdr:from>
    <cdr:to>
      <cdr:x>0.08037</cdr:x>
      <cdr:y>0.66705</cdr:y>
    </cdr:to>
    <cdr:sp macro="" textlink="">
      <cdr:nvSpPr>
        <cdr:cNvPr id="8" name="TextBox 7"/>
        <cdr:cNvSpPr txBox="1"/>
      </cdr:nvSpPr>
      <cdr:spPr>
        <a:xfrm xmlns:a="http://schemas.openxmlformats.org/drawingml/2006/main" rot="16200000">
          <a:off x="-812766" y="2144619"/>
          <a:ext cx="2414893" cy="53339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2400" dirty="0" smtClean="0"/>
            <a:t>Transaction rate</a:t>
          </a:r>
          <a:endParaRPr lang="en-US" sz="2400" dirty="0"/>
        </a:p>
      </cdr:txBody>
    </cdr:sp>
  </cdr:relSizeAnchor>
</c:userShapes>
</file>

<file path=ppt/drawings/drawing2.xml><?xml version="1.0" encoding="utf-8"?>
<c:userShapes xmlns:c="http://schemas.openxmlformats.org/drawingml/2006/chart">
  <cdr:relSizeAnchor xmlns:cdr="http://schemas.openxmlformats.org/drawingml/2006/chartDrawing">
    <cdr:from>
      <cdr:x>0.09539</cdr:x>
      <cdr:y>0.08016</cdr:y>
    </cdr:from>
    <cdr:to>
      <cdr:x>0.10018</cdr:x>
      <cdr:y>0.90047</cdr:y>
    </cdr:to>
    <cdr:cxnSp macro="">
      <cdr:nvCxnSpPr>
        <cdr:cNvPr id="3" name="Straight Connector 2"/>
        <cdr:cNvCxnSpPr/>
      </cdr:nvCxnSpPr>
      <cdr:spPr>
        <a:xfrm xmlns:a="http://schemas.openxmlformats.org/drawingml/2006/main">
          <a:off x="785044" y="434874"/>
          <a:ext cx="39420" cy="4450208"/>
        </a:xfrm>
        <a:prstGeom xmlns:a="http://schemas.openxmlformats.org/drawingml/2006/main" prst="line">
          <a:avLst/>
        </a:prstGeom>
        <a:ln xmlns:a="http://schemas.openxmlformats.org/drawingml/2006/main">
          <a:solidFill>
            <a:srgbClr val="000000"/>
          </a:solidFill>
          <a:headEnd type="arrow"/>
          <a:tailEnd type="none"/>
        </a:ln>
        <a:effectLst xmlns:a="http://schemas.openxmlformats.org/drawingml/2006/main">
          <a:outerShdw blurRad="40000" dist="20000" dir="5400000" rotWithShape="0">
            <a:srgbClr val="000000">
              <a:alpha val="38000"/>
            </a:srgbClr>
          </a:outerShdw>
        </a:effectLst>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0.04796</cdr:x>
      <cdr:y>0.84451</cdr:y>
    </cdr:from>
    <cdr:to>
      <cdr:x>0.93782</cdr:x>
      <cdr:y>0.85972</cdr:y>
    </cdr:to>
    <cdr:cxnSp macro="">
      <cdr:nvCxnSpPr>
        <cdr:cNvPr id="4" name="Straight Connector 3"/>
        <cdr:cNvCxnSpPr/>
      </cdr:nvCxnSpPr>
      <cdr:spPr>
        <a:xfrm xmlns:a="http://schemas.openxmlformats.org/drawingml/2006/main" flipH="1" flipV="1">
          <a:off x="394680" y="4581480"/>
          <a:ext cx="7323204" cy="82528"/>
        </a:xfrm>
        <a:prstGeom xmlns:a="http://schemas.openxmlformats.org/drawingml/2006/main" prst="line">
          <a:avLst/>
        </a:prstGeom>
        <a:ln xmlns:a="http://schemas.openxmlformats.org/drawingml/2006/main">
          <a:solidFill>
            <a:srgbClr val="000000"/>
          </a:solidFill>
          <a:headEnd type="arrow"/>
          <a:tailEnd type="none"/>
        </a:ln>
        <a:effectLst xmlns:a="http://schemas.openxmlformats.org/drawingml/2006/main">
          <a:outerShdw blurRad="40000" dist="20000" dir="5400000" rotWithShape="0">
            <a:srgbClr val="000000">
              <a:alpha val="38000"/>
            </a:srgbClr>
          </a:outerShdw>
        </a:effectLst>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0.30057</cdr:x>
      <cdr:y>0.87274</cdr:y>
    </cdr:from>
    <cdr:to>
      <cdr:x>0.80849</cdr:x>
      <cdr:y>0.97106</cdr:y>
    </cdr:to>
    <cdr:sp macro="" textlink="">
      <cdr:nvSpPr>
        <cdr:cNvPr id="7" name="TextBox 6"/>
        <cdr:cNvSpPr txBox="1"/>
      </cdr:nvSpPr>
      <cdr:spPr>
        <a:xfrm xmlns:a="http://schemas.openxmlformats.org/drawingml/2006/main">
          <a:off x="2345084" y="4655211"/>
          <a:ext cx="3962776" cy="524439"/>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2400" dirty="0" smtClean="0"/>
            <a:t>Number of nodes</a:t>
          </a:r>
          <a:endParaRPr lang="en-US" sz="2400" dirty="0"/>
        </a:p>
      </cdr:txBody>
    </cdr:sp>
  </cdr:relSizeAnchor>
  <cdr:relSizeAnchor xmlns:cdr="http://schemas.openxmlformats.org/drawingml/2006/chartDrawing">
    <cdr:from>
      <cdr:x>0.02166</cdr:x>
      <cdr:y>0.30093</cdr:y>
    </cdr:from>
    <cdr:to>
      <cdr:x>0.08648</cdr:x>
      <cdr:y>0.74607</cdr:y>
    </cdr:to>
    <cdr:sp macro="" textlink="">
      <cdr:nvSpPr>
        <cdr:cNvPr id="8" name="TextBox 7"/>
        <cdr:cNvSpPr txBox="1"/>
      </cdr:nvSpPr>
      <cdr:spPr>
        <a:xfrm xmlns:a="http://schemas.openxmlformats.org/drawingml/2006/main" rot="16200000">
          <a:off x="-486671" y="1724224"/>
          <a:ext cx="1634660" cy="396418"/>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2400" dirty="0" smtClean="0"/>
            <a:t>Transaction rate</a:t>
          </a:r>
          <a:endParaRPr lang="en-US" sz="24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BCCCF9-F985-D64D-8A55-8F1FD64FF4E9}" type="datetimeFigureOut">
              <a:rPr lang="en-US" smtClean="0"/>
              <a:t>24/10/16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7E729A-FC0E-0844-BC05-44B6C1049FC5}" type="slidenum">
              <a:rPr lang="en-US" smtClean="0"/>
              <a:t>‹#›</a:t>
            </a:fld>
            <a:endParaRPr lang="en-US"/>
          </a:p>
        </p:txBody>
      </p:sp>
    </p:spTree>
    <p:extLst>
      <p:ext uri="{BB962C8B-B14F-4D97-AF65-F5344CB8AC3E}">
        <p14:creationId xmlns:p14="http://schemas.microsoft.com/office/powerpoint/2010/main" val="292877712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7E729A-FC0E-0844-BC05-44B6C1049FC5}" type="slidenum">
              <a:rPr lang="en-US" smtClean="0"/>
              <a:t>1</a:t>
            </a:fld>
            <a:endParaRPr lang="en-US"/>
          </a:p>
        </p:txBody>
      </p:sp>
    </p:spTree>
    <p:extLst>
      <p:ext uri="{BB962C8B-B14F-4D97-AF65-F5344CB8AC3E}">
        <p14:creationId xmlns:p14="http://schemas.microsoft.com/office/powerpoint/2010/main" val="13874553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lets analyze the costs of the </a:t>
            </a:r>
            <a:r>
              <a:rPr lang="en-US" dirty="0" err="1" smtClean="0"/>
              <a:t>strawman</a:t>
            </a:r>
            <a:r>
              <a:rPr lang="en-US" dirty="0" smtClean="0"/>
              <a:t> protocol. First,</a:t>
            </a:r>
            <a:r>
              <a:rPr lang="en-US" baseline="0" dirty="0" smtClean="0"/>
              <a:t> the cost to broadcast all hash values are O(N^2), which is not scalable, since N can be as large as ten thousands, even a million.</a:t>
            </a:r>
          </a:p>
          <a:p>
            <a:r>
              <a:rPr lang="en-US" baseline="0" dirty="0" smtClean="0"/>
              <a:t>The cost to run a BFT protocol in each of the committee is normally O(C^2), given the size of each committee is C, which is ok.</a:t>
            </a:r>
          </a:p>
          <a:p>
            <a:r>
              <a:rPr lang="en-US" baseline="0" dirty="0" smtClean="0"/>
              <a:t>However, after generating all blocks, if we still broadcast all blocks to the network and node still need to verify every of the blocks, then we are not better than just increasing the block size.</a:t>
            </a:r>
            <a:endParaRPr lang="en-US" dirty="0" smtClean="0"/>
          </a:p>
          <a:p>
            <a:r>
              <a:rPr lang="en-US" dirty="0" smtClean="0"/>
              <a:t>So this is to</a:t>
            </a:r>
            <a:r>
              <a:rPr lang="en-US" baseline="0" dirty="0" smtClean="0"/>
              <a:t> show that, a</a:t>
            </a:r>
            <a:r>
              <a:rPr lang="en-US" dirty="0" smtClean="0"/>
              <a:t>lthough with all the impractical</a:t>
            </a:r>
            <a:r>
              <a:rPr lang="en-US" baseline="0" dirty="0" smtClean="0"/>
              <a:t> assumptions made, the straw-man protocol is not efficient. Hence, designing a secure and efficient </a:t>
            </a:r>
            <a:r>
              <a:rPr lang="en-US" baseline="0" dirty="0" err="1" smtClean="0"/>
              <a:t>sharding</a:t>
            </a:r>
            <a:r>
              <a:rPr lang="en-US" baseline="0" dirty="0" smtClean="0"/>
              <a:t> protocol is very challenging.</a:t>
            </a:r>
            <a:endParaRPr lang="en-US" dirty="0"/>
          </a:p>
        </p:txBody>
      </p:sp>
      <p:sp>
        <p:nvSpPr>
          <p:cNvPr id="4" name="Slide Number Placeholder 3"/>
          <p:cNvSpPr>
            <a:spLocks noGrp="1"/>
          </p:cNvSpPr>
          <p:nvPr>
            <p:ph type="sldNum" sz="quarter" idx="10"/>
          </p:nvPr>
        </p:nvSpPr>
        <p:spPr/>
        <p:txBody>
          <a:bodyPr/>
          <a:lstStyle/>
          <a:p>
            <a:fld id="{CE7E729A-FC0E-0844-BC05-44B6C1049FC5}" type="slidenum">
              <a:rPr lang="en-US" smtClean="0"/>
              <a:t>10</a:t>
            </a:fld>
            <a:endParaRPr lang="en-US"/>
          </a:p>
        </p:txBody>
      </p:sp>
    </p:spTree>
    <p:extLst>
      <p:ext uri="{BB962C8B-B14F-4D97-AF65-F5344CB8AC3E}">
        <p14:creationId xmlns:p14="http://schemas.microsoft.com/office/powerpoint/2010/main" val="33142579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our</a:t>
            </a:r>
            <a:r>
              <a:rPr lang="en-US" baseline="0" dirty="0" smtClean="0"/>
              <a:t> solution, namely </a:t>
            </a:r>
            <a:r>
              <a:rPr lang="en-US" baseline="0" dirty="0" err="1" smtClean="0"/>
              <a:t>Elastico</a:t>
            </a:r>
            <a:r>
              <a:rPr lang="en-US" baseline="0" dirty="0" smtClean="0"/>
              <a:t>, we address all these performance and security challenges. </a:t>
            </a:r>
          </a:p>
          <a:p>
            <a:r>
              <a:rPr lang="en-US" baseline="0" dirty="0" smtClean="0"/>
              <a:t>First, we use </a:t>
            </a:r>
            <a:r>
              <a:rPr lang="en-US" baseline="0" dirty="0" err="1" smtClean="0"/>
              <a:t>PoW</a:t>
            </a:r>
            <a:r>
              <a:rPr lang="en-US" baseline="0" dirty="0" smtClean="0"/>
              <a:t> to allows to to establish their identities. Second, we reduce the cost of committee assignment from O(N^2) to only O(NC), in which C is the committee size.</a:t>
            </a:r>
          </a:p>
          <a:p>
            <a:r>
              <a:rPr lang="en-US" baseline="0" dirty="0" smtClean="0"/>
              <a:t>We also generate a set of different random numbers to avoid the common random coin assumption. We also have an good mechanism to reconcile the results without broadcasting and verifying all data blocks.</a:t>
            </a:r>
            <a:endParaRPr lang="en-US" dirty="0"/>
          </a:p>
        </p:txBody>
      </p:sp>
      <p:sp>
        <p:nvSpPr>
          <p:cNvPr id="4" name="Slide Number Placeholder 3"/>
          <p:cNvSpPr>
            <a:spLocks noGrp="1"/>
          </p:cNvSpPr>
          <p:nvPr>
            <p:ph type="sldNum" sz="quarter" idx="10"/>
          </p:nvPr>
        </p:nvSpPr>
        <p:spPr/>
        <p:txBody>
          <a:bodyPr/>
          <a:lstStyle/>
          <a:p>
            <a:fld id="{FD1100D6-AED5-664A-8AA6-1358D281A5E1}" type="slidenum">
              <a:rPr lang="en-US" smtClean="0"/>
              <a:t>11</a:t>
            </a:fld>
            <a:endParaRPr lang="en-US"/>
          </a:p>
        </p:txBody>
      </p:sp>
    </p:spTree>
    <p:extLst>
      <p:ext uri="{BB962C8B-B14F-4D97-AF65-F5344CB8AC3E}">
        <p14:creationId xmlns:p14="http://schemas.microsoft.com/office/powerpoint/2010/main" val="6571308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will next talk in detail</a:t>
            </a:r>
            <a:r>
              <a:rPr lang="en-US" baseline="0" dirty="0" smtClean="0"/>
              <a:t> how we do it in each of the step</a:t>
            </a:r>
            <a:endParaRPr lang="en-US" dirty="0"/>
          </a:p>
        </p:txBody>
      </p:sp>
      <p:sp>
        <p:nvSpPr>
          <p:cNvPr id="4" name="Slide Number Placeholder 3"/>
          <p:cNvSpPr>
            <a:spLocks noGrp="1"/>
          </p:cNvSpPr>
          <p:nvPr>
            <p:ph type="sldNum" sz="quarter" idx="10"/>
          </p:nvPr>
        </p:nvSpPr>
        <p:spPr/>
        <p:txBody>
          <a:bodyPr/>
          <a:lstStyle/>
          <a:p>
            <a:fld id="{CE7E729A-FC0E-0844-BC05-44B6C1049FC5}" type="slidenum">
              <a:rPr lang="en-US" smtClean="0"/>
              <a:t>12</a:t>
            </a:fld>
            <a:endParaRPr lang="en-US"/>
          </a:p>
        </p:txBody>
      </p:sp>
    </p:spTree>
    <p:extLst>
      <p:ext uri="{BB962C8B-B14F-4D97-AF65-F5344CB8AC3E}">
        <p14:creationId xmlns:p14="http://schemas.microsoft.com/office/powerpoint/2010/main" val="34611612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step 1, we ask</a:t>
            </a:r>
            <a:r>
              <a:rPr lang="en-US" baseline="0" dirty="0" smtClean="0"/>
              <a:t> the nodes to establish their identities by solving </a:t>
            </a:r>
            <a:r>
              <a:rPr lang="en-US" baseline="0" dirty="0" err="1" smtClean="0"/>
              <a:t>PoW</a:t>
            </a:r>
            <a:r>
              <a:rPr lang="en-US" baseline="0" dirty="0" smtClean="0"/>
              <a:t> puzzles. </a:t>
            </a:r>
            <a:r>
              <a:rPr lang="en-US" baseline="0" dirty="0" err="1" smtClean="0"/>
              <a:t>PoW</a:t>
            </a:r>
            <a:r>
              <a:rPr lang="en-US" baseline="0" dirty="0" smtClean="0"/>
              <a:t> allows us to limit the number of identities that a node can create to the amount of computation that the node has.</a:t>
            </a:r>
          </a:p>
          <a:p>
            <a:r>
              <a:rPr lang="en-US" baseline="0" dirty="0" smtClean="0"/>
              <a:t>Basically the node has to search for a nonce value so that the output this hash function satisfies the above condition. The hash function takes several inputs. One of which is the </a:t>
            </a:r>
            <a:r>
              <a:rPr lang="en-US" baseline="0" dirty="0" err="1" smtClean="0"/>
              <a:t>EpochRandomness</a:t>
            </a:r>
            <a:r>
              <a:rPr lang="en-US" baseline="0" dirty="0" smtClean="0"/>
              <a:t>. This randomness is to </a:t>
            </a:r>
            <a:r>
              <a:rPr lang="en-US" baseline="0" dirty="0" err="1" smtClean="0"/>
              <a:t>initalize</a:t>
            </a:r>
            <a:r>
              <a:rPr lang="en-US" baseline="0" dirty="0" smtClean="0"/>
              <a:t> the hash function, I will discuss how we generate this randomness later, but for now you just assume that there exists one. The node also puts the IP and the </a:t>
            </a:r>
            <a:r>
              <a:rPr lang="en-US" baseline="0" dirty="0" err="1" smtClean="0"/>
              <a:t>Pubkey</a:t>
            </a:r>
            <a:r>
              <a:rPr lang="en-US" baseline="0" dirty="0" smtClean="0"/>
              <a:t> to the hash function, this is just for the communication later. D is some global parameter, which determines how much work a node has to do in order to establish its </a:t>
            </a:r>
            <a:r>
              <a:rPr lang="en-US" baseline="0" dirty="0" err="1" smtClean="0"/>
              <a:t>identitiy</a:t>
            </a:r>
            <a:r>
              <a:rPr lang="en-US" baseline="0" dirty="0" smtClean="0"/>
              <a:t>.</a:t>
            </a:r>
          </a:p>
          <a:p>
            <a:r>
              <a:rPr lang="en-US" baseline="0" dirty="0" smtClean="0"/>
              <a:t>As the output of this step, we have a list of ID, IP and </a:t>
            </a:r>
            <a:r>
              <a:rPr lang="en-US" baseline="0" dirty="0" err="1" smtClean="0"/>
              <a:t>Pubkey</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CE7E729A-FC0E-0844-BC05-44B6C1049FC5}" type="slidenum">
              <a:rPr lang="en-US" smtClean="0"/>
              <a:t>13</a:t>
            </a:fld>
            <a:endParaRPr lang="en-US"/>
          </a:p>
        </p:txBody>
      </p:sp>
    </p:spTree>
    <p:extLst>
      <p:ext uri="{BB962C8B-B14F-4D97-AF65-F5344CB8AC3E}">
        <p14:creationId xmlns:p14="http://schemas.microsoft.com/office/powerpoint/2010/main" val="18460834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step 2, we need to </a:t>
            </a:r>
            <a:r>
              <a:rPr lang="en-US" baseline="0" dirty="0" smtClean="0"/>
              <a:t>distribute </a:t>
            </a:r>
            <a:r>
              <a:rPr lang="en-US" baseline="0" dirty="0" smtClean="0"/>
              <a:t>these nodes in step 1 to committees. We want to assign the committee uniformly at random, so that we can guarantee that for every committee, at most 1/3 of the committee members are </a:t>
            </a:r>
            <a:r>
              <a:rPr lang="en-US" baseline="0" dirty="0" smtClean="0"/>
              <a:t>malicious with high probability. </a:t>
            </a:r>
            <a:r>
              <a:rPr lang="en-US" baseline="0" dirty="0" smtClean="0"/>
              <a:t>This is the condition to run any practical byzantine agreement protocol.</a:t>
            </a:r>
          </a:p>
          <a:p>
            <a:r>
              <a:rPr lang="en-US" baseline="0" dirty="0" smtClean="0"/>
              <a:t>Our solution is to use the last k bits of the node’s ID to determine its committee number ,assuming that there are 2^k committees in the network.</a:t>
            </a:r>
          </a:p>
          <a:p>
            <a:r>
              <a:rPr lang="en-US" baseline="0" dirty="0" smtClean="0"/>
              <a:t>For example, all the nodes with the last two bits in their id as 00 will belong to committee 1, and similarly for nodes with the last 2 bits as 01.</a:t>
            </a:r>
          </a:p>
          <a:p>
            <a:r>
              <a:rPr lang="en-US" baseline="0" dirty="0" smtClean="0"/>
              <a:t>The network finish step 1, or stop generating new identities when each of the committee has at least C members. However, knowing this condition is tricky.</a:t>
            </a:r>
            <a:endParaRPr lang="en-US" dirty="0"/>
          </a:p>
        </p:txBody>
      </p:sp>
      <p:sp>
        <p:nvSpPr>
          <p:cNvPr id="4" name="Slide Number Placeholder 3"/>
          <p:cNvSpPr>
            <a:spLocks noGrp="1"/>
          </p:cNvSpPr>
          <p:nvPr>
            <p:ph type="sldNum" sz="quarter" idx="10"/>
          </p:nvPr>
        </p:nvSpPr>
        <p:spPr/>
        <p:txBody>
          <a:bodyPr/>
          <a:lstStyle/>
          <a:p>
            <a:fld id="{CE7E729A-FC0E-0844-BC05-44B6C1049FC5}" type="slidenum">
              <a:rPr lang="en-US" smtClean="0"/>
              <a:t>14</a:t>
            </a:fld>
            <a:endParaRPr lang="en-US"/>
          </a:p>
        </p:txBody>
      </p:sp>
    </p:spTree>
    <p:extLst>
      <p:ext uri="{BB962C8B-B14F-4D97-AF65-F5344CB8AC3E}">
        <p14:creationId xmlns:p14="http://schemas.microsoft.com/office/powerpoint/2010/main" val="11029017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naïve solution is to broadcast all identities</a:t>
            </a:r>
            <a:r>
              <a:rPr lang="en-US" baseline="0" dirty="0" smtClean="0"/>
              <a:t> to the network. This is costly because it requires O(N^2) messages, which is not scalable.</a:t>
            </a:r>
            <a:endParaRPr lang="en-US" dirty="0"/>
          </a:p>
        </p:txBody>
      </p:sp>
      <p:sp>
        <p:nvSpPr>
          <p:cNvPr id="4" name="Slide Number Placeholder 3"/>
          <p:cNvSpPr>
            <a:spLocks noGrp="1"/>
          </p:cNvSpPr>
          <p:nvPr>
            <p:ph type="sldNum" sz="quarter" idx="10"/>
          </p:nvPr>
        </p:nvSpPr>
        <p:spPr/>
        <p:txBody>
          <a:bodyPr/>
          <a:lstStyle/>
          <a:p>
            <a:fld id="{CE7E729A-FC0E-0844-BC05-44B6C1049FC5}" type="slidenum">
              <a:rPr lang="en-US" smtClean="0"/>
              <a:t>15</a:t>
            </a:fld>
            <a:endParaRPr lang="en-US"/>
          </a:p>
        </p:txBody>
      </p:sp>
    </p:spTree>
    <p:extLst>
      <p:ext uri="{BB962C8B-B14F-4D97-AF65-F5344CB8AC3E}">
        <p14:creationId xmlns:p14="http://schemas.microsoft.com/office/powerpoint/2010/main" val="18790825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solution</a:t>
            </a:r>
            <a:r>
              <a:rPr lang="en-US" baseline="0" dirty="0" smtClean="0"/>
              <a:t> here is to use a directory committee.</a:t>
            </a:r>
          </a:p>
          <a:p>
            <a:r>
              <a:rPr lang="en-US" baseline="0" dirty="0" smtClean="0"/>
              <a:t>So, we ask the first C identities in the network become the directory severs. These directory servers will help the network keep track of who belong to which </a:t>
            </a:r>
            <a:r>
              <a:rPr lang="en-US" baseline="0" dirty="0" smtClean="0"/>
              <a:t>committees</a:t>
            </a:r>
            <a:r>
              <a:rPr lang="en-US" baseline="0" dirty="0" smtClean="0"/>
              <a:t>.</a:t>
            </a:r>
          </a:p>
          <a:p>
            <a:r>
              <a:rPr lang="en-US" baseline="0" dirty="0" smtClean="0"/>
              <a:t>Note that nodes in the network do not have to agree on which C nodes are the directories servers.</a:t>
            </a:r>
          </a:p>
          <a:p>
            <a:r>
              <a:rPr lang="en-US" baseline="0" dirty="0" smtClean="0"/>
              <a:t>The latter nodes, once they find a valid </a:t>
            </a:r>
            <a:r>
              <a:rPr lang="en-US" baseline="0" dirty="0" err="1" smtClean="0"/>
              <a:t>PoW</a:t>
            </a:r>
            <a:r>
              <a:rPr lang="en-US" baseline="0" dirty="0" smtClean="0"/>
              <a:t> solution, will send their IDs to these directory servers.</a:t>
            </a:r>
          </a:p>
          <a:p>
            <a:r>
              <a:rPr lang="en-US" baseline="0" dirty="0" smtClean="0"/>
              <a:t>And the directory will check if every committee has at least C members, if so, they send the list of members in a committee to each of the node.</a:t>
            </a:r>
          </a:p>
          <a:p>
            <a:r>
              <a:rPr lang="en-US" baseline="0" dirty="0" smtClean="0"/>
              <a:t>This process takes only O(NC) messages.</a:t>
            </a:r>
            <a:endParaRPr lang="en-US" dirty="0"/>
          </a:p>
        </p:txBody>
      </p:sp>
      <p:sp>
        <p:nvSpPr>
          <p:cNvPr id="4" name="Slide Number Placeholder 3"/>
          <p:cNvSpPr>
            <a:spLocks noGrp="1"/>
          </p:cNvSpPr>
          <p:nvPr>
            <p:ph type="sldNum" sz="quarter" idx="10"/>
          </p:nvPr>
        </p:nvSpPr>
        <p:spPr/>
        <p:txBody>
          <a:bodyPr/>
          <a:lstStyle/>
          <a:p>
            <a:fld id="{CE7E729A-FC0E-0844-BC05-44B6C1049FC5}" type="slidenum">
              <a:rPr lang="en-US" smtClean="0"/>
              <a:t>16</a:t>
            </a:fld>
            <a:endParaRPr lang="en-US"/>
          </a:p>
        </p:txBody>
      </p:sp>
    </p:spTree>
    <p:extLst>
      <p:ext uri="{BB962C8B-B14F-4D97-AF65-F5344CB8AC3E}">
        <p14:creationId xmlns:p14="http://schemas.microsoft.com/office/powerpoint/2010/main" val="39174825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While the whole process is a</a:t>
            </a:r>
            <a:r>
              <a:rPr lang="en-US" baseline="0" dirty="0" smtClean="0"/>
              <a:t> bit more complicated, you can find more about it in the paper. </a:t>
            </a:r>
            <a:r>
              <a:rPr lang="en-US" dirty="0" smtClean="0"/>
              <a:t>There are several security guarantees that we provide.</a:t>
            </a:r>
          </a:p>
          <a:p>
            <a:r>
              <a:rPr lang="en-US" dirty="0" smtClean="0"/>
              <a:t>First, we guarantee that all</a:t>
            </a:r>
            <a:r>
              <a:rPr lang="en-US" baseline="0" dirty="0" smtClean="0"/>
              <a:t> honest nodes in a committee know each other, although they may have different malicious nodes in their committee list.</a:t>
            </a:r>
          </a:p>
          <a:p>
            <a:r>
              <a:rPr lang="en-US" baseline="0" dirty="0" smtClean="0"/>
              <a:t>Second, we guarantee that in each of the committee, with high probability, the at most 1/3 of committee members are malicious. This is the condition so that we can</a:t>
            </a:r>
          </a:p>
          <a:p>
            <a:r>
              <a:rPr lang="en-US" baseline="0" dirty="0" smtClean="0"/>
              <a:t>Run any byzantine agreement protocol.</a:t>
            </a:r>
            <a:endParaRPr lang="en-US" dirty="0"/>
          </a:p>
        </p:txBody>
      </p:sp>
      <p:sp>
        <p:nvSpPr>
          <p:cNvPr id="4" name="Slide Number Placeholder 3"/>
          <p:cNvSpPr>
            <a:spLocks noGrp="1"/>
          </p:cNvSpPr>
          <p:nvPr>
            <p:ph type="sldNum" sz="quarter" idx="10"/>
          </p:nvPr>
        </p:nvSpPr>
        <p:spPr/>
        <p:txBody>
          <a:bodyPr/>
          <a:lstStyle/>
          <a:p>
            <a:fld id="{CE7E729A-FC0E-0844-BC05-44B6C1049FC5}" type="slidenum">
              <a:rPr lang="en-US" smtClean="0"/>
              <a:t>17</a:t>
            </a:fld>
            <a:endParaRPr lang="en-US"/>
          </a:p>
        </p:txBody>
      </p:sp>
    </p:spTree>
    <p:extLst>
      <p:ext uri="{BB962C8B-B14F-4D97-AF65-F5344CB8AC3E}">
        <p14:creationId xmlns:p14="http://schemas.microsoft.com/office/powerpoint/2010/main" val="12272522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With</a:t>
            </a:r>
            <a:r>
              <a:rPr lang="en-US" baseline="0" dirty="0" smtClean="0"/>
              <a:t> these security guarantee, step 3 is very straight forward.</a:t>
            </a:r>
          </a:p>
          <a:p>
            <a:pPr marL="0" marR="0" lvl="1" indent="0" algn="l" defTabSz="457200" rtl="0" eaLnBrk="1" fontAlgn="auto" latinLnBrk="0" hangingPunct="1">
              <a:lnSpc>
                <a:spcPct val="100000"/>
              </a:lnSpc>
              <a:spcBef>
                <a:spcPts val="0"/>
              </a:spcBef>
              <a:spcAft>
                <a:spcPts val="0"/>
              </a:spcAft>
              <a:buClrTx/>
              <a:buSzTx/>
              <a:buFontTx/>
              <a:buNone/>
              <a:tabLst/>
              <a:defRPr/>
            </a:pPr>
            <a:r>
              <a:rPr lang="en-US" baseline="0" dirty="0" smtClean="0"/>
              <a:t>Each of the committees run an instance of a byzantine agreement protocol. Committee members will agree and sign on a single data block of transactions.</a:t>
            </a:r>
          </a:p>
          <a:p>
            <a:pPr marL="0" marR="0" lvl="1" indent="0" algn="l" defTabSz="457200" rtl="0" eaLnBrk="1" fontAlgn="auto" latinLnBrk="0" hangingPunct="1">
              <a:lnSpc>
                <a:spcPct val="100000"/>
              </a:lnSpc>
              <a:spcBef>
                <a:spcPts val="0"/>
              </a:spcBef>
              <a:spcAft>
                <a:spcPts val="0"/>
              </a:spcAft>
              <a:buClrTx/>
              <a:buSzTx/>
              <a:buFontTx/>
              <a:buNone/>
              <a:tabLst/>
              <a:defRPr/>
            </a:pPr>
            <a:r>
              <a:rPr lang="en-US" baseline="0" dirty="0" smtClean="0"/>
              <a:t>The block header includes the commitment of the data block and at least 2C/3 + 1 signatures from a committee.</a:t>
            </a:r>
          </a:p>
          <a:p>
            <a:pPr marL="0" marR="0" lvl="1" indent="0" algn="l" defTabSz="457200" rtl="0" eaLnBrk="1" fontAlgn="auto" latinLnBrk="0" hangingPunct="1">
              <a:lnSpc>
                <a:spcPct val="100000"/>
              </a:lnSpc>
              <a:spcBef>
                <a:spcPts val="0"/>
              </a:spcBef>
              <a:spcAft>
                <a:spcPts val="0"/>
              </a:spcAft>
              <a:buClrTx/>
              <a:buSzTx/>
              <a:buFontTx/>
              <a:buNone/>
              <a:tabLst/>
              <a:defRPr/>
            </a:pPr>
            <a:r>
              <a:rPr lang="en-US" baseline="0" dirty="0" smtClean="0"/>
              <a:t>However, now we have to reconcile all data blocks efficiently.</a:t>
            </a:r>
            <a:endParaRPr lang="en-US" dirty="0" smtClean="0"/>
          </a:p>
        </p:txBody>
      </p:sp>
      <p:sp>
        <p:nvSpPr>
          <p:cNvPr id="4" name="Slide Number Placeholder 3"/>
          <p:cNvSpPr>
            <a:spLocks noGrp="1"/>
          </p:cNvSpPr>
          <p:nvPr>
            <p:ph type="sldNum" sz="quarter" idx="10"/>
          </p:nvPr>
        </p:nvSpPr>
        <p:spPr/>
        <p:txBody>
          <a:bodyPr/>
          <a:lstStyle/>
          <a:p>
            <a:fld id="{CE7E729A-FC0E-0844-BC05-44B6C1049FC5}" type="slidenum">
              <a:rPr lang="en-US" smtClean="0"/>
              <a:t>18</a:t>
            </a:fld>
            <a:endParaRPr lang="en-US"/>
          </a:p>
        </p:txBody>
      </p:sp>
    </p:spTree>
    <p:extLst>
      <p:ext uri="{BB962C8B-B14F-4D97-AF65-F5344CB8AC3E}">
        <p14:creationId xmlns:p14="http://schemas.microsoft.com/office/powerpoint/2010/main" val="33230135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t>
            </a:r>
            <a:r>
              <a:rPr lang="en-US" dirty="0" err="1" smtClean="0"/>
              <a:t>elastico</a:t>
            </a:r>
            <a:r>
              <a:rPr lang="en-US" dirty="0" smtClean="0"/>
              <a:t>, we</a:t>
            </a:r>
            <a:r>
              <a:rPr lang="en-US" baseline="0" dirty="0" smtClean="0"/>
              <a:t> introduce the final committee to union all data blocks in to a single final block.</a:t>
            </a:r>
          </a:p>
          <a:p>
            <a:r>
              <a:rPr lang="en-US" baseline="0" dirty="0" smtClean="0"/>
              <a:t>This final committee is selected in the same way as how we select other committees. Specifically, all nodes having the last two bits as 00 will belong to the final committee.</a:t>
            </a:r>
          </a:p>
          <a:p>
            <a:r>
              <a:rPr lang="en-US" baseline="0" dirty="0" smtClean="0"/>
              <a:t>The data committees will send only the block headers to the final committee. Sending the block header is enough because the final committee can check all the signatures included in the header, and can be guaranteed that all transactions in the data blocks are valid. They don</a:t>
            </a:r>
            <a:r>
              <a:rPr lang="mr-IN" baseline="0" dirty="0" smtClean="0"/>
              <a:t>’</a:t>
            </a:r>
            <a:r>
              <a:rPr lang="en-US" baseline="0" dirty="0" smtClean="0"/>
              <a:t>t need to download all data blocks from other committees.</a:t>
            </a:r>
          </a:p>
          <a:p>
            <a:r>
              <a:rPr lang="en-US" baseline="0" dirty="0" smtClean="0"/>
              <a:t>Final committee will then run a byzantine agreement protocol to produce a final block, this final block will be broadcast to everyone.</a:t>
            </a:r>
          </a:p>
        </p:txBody>
      </p:sp>
      <p:sp>
        <p:nvSpPr>
          <p:cNvPr id="4" name="Slide Number Placeholder 3"/>
          <p:cNvSpPr>
            <a:spLocks noGrp="1"/>
          </p:cNvSpPr>
          <p:nvPr>
            <p:ph type="sldNum" sz="quarter" idx="10"/>
          </p:nvPr>
        </p:nvSpPr>
        <p:spPr/>
        <p:txBody>
          <a:bodyPr/>
          <a:lstStyle/>
          <a:p>
            <a:fld id="{CE7E729A-FC0E-0844-BC05-44B6C1049FC5}" type="slidenum">
              <a:rPr lang="en-US" smtClean="0"/>
              <a:t>19</a:t>
            </a:fld>
            <a:endParaRPr lang="en-US"/>
          </a:p>
        </p:txBody>
      </p:sp>
    </p:spTree>
    <p:extLst>
      <p:ext uri="{BB962C8B-B14F-4D97-AF65-F5344CB8AC3E}">
        <p14:creationId xmlns:p14="http://schemas.microsoft.com/office/powerpoint/2010/main" val="617486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what is blockchain? Blockchain</a:t>
            </a:r>
            <a:r>
              <a:rPr lang="en-US" baseline="0" dirty="0" smtClean="0"/>
              <a:t> was first introduced back in 2009, by an author with a pseudo name Satoshi </a:t>
            </a:r>
            <a:r>
              <a:rPr lang="en-US" baseline="0" dirty="0" err="1" smtClean="0"/>
              <a:t>Nakamoto</a:t>
            </a:r>
            <a:r>
              <a:rPr lang="en-US" baseline="0" dirty="0" smtClean="0"/>
              <a:t>. </a:t>
            </a:r>
          </a:p>
          <a:p>
            <a:r>
              <a:rPr lang="en-US" baseline="0" dirty="0" smtClean="0"/>
              <a:t>You can view a blockchain as a public database, which has a special data structure: a block of data after another. </a:t>
            </a:r>
          </a:p>
          <a:p>
            <a:r>
              <a:rPr lang="en-US" baseline="0" dirty="0" smtClean="0"/>
              <a:t>This public database is shared and maintained by all network participants, or nodes in the network.</a:t>
            </a:r>
          </a:p>
          <a:p>
            <a:r>
              <a:rPr lang="en-US" baseline="0" dirty="0" smtClean="0"/>
              <a:t>Since the introduction, blockchain has been used in many popular cryptocurrency. For example Bitcoin and Ethereum.</a:t>
            </a:r>
          </a:p>
          <a:p>
            <a:r>
              <a:rPr lang="en-US" dirty="0" smtClean="0"/>
              <a:t>Network</a:t>
            </a:r>
            <a:r>
              <a:rPr lang="en-US" baseline="0" dirty="0" smtClean="0"/>
              <a:t> participants, or nodes in these cryptocurrencies will run something called a blockchain agreement protocol to periodically agree on a new block of data. The new block will be appended to the blockchain.</a:t>
            </a:r>
            <a:endParaRPr lang="en-US" dirty="0"/>
          </a:p>
        </p:txBody>
      </p:sp>
      <p:sp>
        <p:nvSpPr>
          <p:cNvPr id="4" name="Slide Number Placeholder 3"/>
          <p:cNvSpPr>
            <a:spLocks noGrp="1"/>
          </p:cNvSpPr>
          <p:nvPr>
            <p:ph type="sldNum" sz="quarter" idx="10"/>
          </p:nvPr>
        </p:nvSpPr>
        <p:spPr/>
        <p:txBody>
          <a:bodyPr/>
          <a:lstStyle/>
          <a:p>
            <a:fld id="{CE7E729A-FC0E-0844-BC05-44B6C1049FC5}" type="slidenum">
              <a:rPr lang="en-US" smtClean="0"/>
              <a:t>2</a:t>
            </a:fld>
            <a:endParaRPr lang="en-US"/>
          </a:p>
        </p:txBody>
      </p:sp>
    </p:spTree>
    <p:extLst>
      <p:ext uri="{BB962C8B-B14F-4D97-AF65-F5344CB8AC3E}">
        <p14:creationId xmlns:p14="http://schemas.microsoft.com/office/powerpoint/2010/main" val="333898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You may wonder</a:t>
            </a:r>
            <a:r>
              <a:rPr lang="en-US" baseline="0" dirty="0" smtClean="0"/>
              <a:t> whether we need to broadcast the data blocks to the network. </a:t>
            </a:r>
          </a:p>
          <a:p>
            <a:r>
              <a:rPr lang="en-US" baseline="0" dirty="0" smtClean="0"/>
              <a:t>The answer is it really depends on the applications.</a:t>
            </a:r>
          </a:p>
          <a:p>
            <a:r>
              <a:rPr lang="en-US" baseline="0" dirty="0" smtClean="0"/>
              <a:t>For some applications, where verifying a transaction requires the entire history of the blockchain, we have to broadcast all data blocks.</a:t>
            </a:r>
          </a:p>
          <a:p>
            <a:r>
              <a:rPr lang="en-US" baseline="0" dirty="0" smtClean="0"/>
              <a:t>Examples of those applications are cryptocurrencies like Bitcoin and Ethereum. It is important to note that, in </a:t>
            </a:r>
            <a:r>
              <a:rPr lang="en-US" baseline="0" dirty="0" err="1" smtClean="0"/>
              <a:t>Elastico</a:t>
            </a:r>
            <a:r>
              <a:rPr lang="en-US" baseline="0" dirty="0" smtClean="0"/>
              <a:t>, once you receive a data block, you don</a:t>
            </a:r>
            <a:r>
              <a:rPr lang="mr-IN" baseline="0" dirty="0" smtClean="0"/>
              <a:t>’</a:t>
            </a:r>
            <a:r>
              <a:rPr lang="en-US" baseline="0" dirty="0" smtClean="0"/>
              <a:t>t have to verify all transactions include in the block. You only need to check if the data block is included in the final block. This reduces the </a:t>
            </a:r>
            <a:r>
              <a:rPr lang="en-US" baseline="0" dirty="0" err="1" smtClean="0"/>
              <a:t>verificaiton</a:t>
            </a:r>
            <a:r>
              <a:rPr lang="en-US" baseline="0" dirty="0" smtClean="0"/>
              <a:t> cost significantly compared to other protocols.</a:t>
            </a:r>
          </a:p>
          <a:p>
            <a:r>
              <a:rPr lang="en-US" baseline="0" dirty="0" smtClean="0"/>
              <a:t>** On the other hand, we don’t have to broadcast data blocks at all in applications where verifying a transaction do not depend on the previous data on the blockchain. </a:t>
            </a:r>
          </a:p>
          <a:p>
            <a:r>
              <a:rPr lang="en-US" baseline="0" dirty="0" smtClean="0"/>
              <a:t>Examples of these </a:t>
            </a:r>
            <a:r>
              <a:rPr lang="en-US" baseline="0" dirty="0" err="1" smtClean="0"/>
              <a:t>appliactions</a:t>
            </a:r>
            <a:r>
              <a:rPr lang="en-US" baseline="0" dirty="0" smtClean="0"/>
              <a:t> are all the proof of publication chains, where one wants to prove to others that they have published or submitted some data to the blockchain at some specific time in the past.</a:t>
            </a:r>
          </a:p>
          <a:p>
            <a:r>
              <a:rPr lang="en-US" baseline="0" dirty="0" smtClean="0"/>
              <a:t>Our team is also working on a new cryptocurrency which is based on </a:t>
            </a:r>
            <a:r>
              <a:rPr lang="en-US" baseline="0" dirty="0" err="1" smtClean="0"/>
              <a:t>elastico</a:t>
            </a:r>
            <a:r>
              <a:rPr lang="en-US" baseline="0" dirty="0" smtClean="0"/>
              <a:t> and does not require broadcasting data blocks. We plan to release our results soon.</a:t>
            </a:r>
          </a:p>
        </p:txBody>
      </p:sp>
      <p:sp>
        <p:nvSpPr>
          <p:cNvPr id="4" name="Slide Number Placeholder 3"/>
          <p:cNvSpPr>
            <a:spLocks noGrp="1"/>
          </p:cNvSpPr>
          <p:nvPr>
            <p:ph type="sldNum" sz="quarter" idx="10"/>
          </p:nvPr>
        </p:nvSpPr>
        <p:spPr/>
        <p:txBody>
          <a:bodyPr/>
          <a:lstStyle/>
          <a:p>
            <a:fld id="{CE7E729A-FC0E-0844-BC05-44B6C1049FC5}" type="slidenum">
              <a:rPr lang="en-US" smtClean="0"/>
              <a:t>20</a:t>
            </a:fld>
            <a:endParaRPr lang="en-US"/>
          </a:p>
        </p:txBody>
      </p:sp>
    </p:spTree>
    <p:extLst>
      <p:ext uri="{BB962C8B-B14F-4D97-AF65-F5344CB8AC3E}">
        <p14:creationId xmlns:p14="http://schemas.microsoft.com/office/powerpoint/2010/main" val="18565304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Remember in step 1</a:t>
            </a:r>
            <a:r>
              <a:rPr lang="en-US" baseline="0" dirty="0" smtClean="0"/>
              <a:t> we use the epoch randomness to initialize our hash function. In step 5 we ask the network to generate this epoch randomness. </a:t>
            </a:r>
          </a:p>
          <a:p>
            <a:r>
              <a:rPr lang="en-US" baseline="0" dirty="0" smtClean="0"/>
              <a:t>We want to generate this randomness afresh to prevent the adversary from controlling, predicting and pre-computing the hash function to get more </a:t>
            </a:r>
            <a:r>
              <a:rPr lang="en-US" baseline="0" dirty="0" err="1" smtClean="0"/>
              <a:t>advanrage</a:t>
            </a:r>
            <a:r>
              <a:rPr lang="en-US" baseline="0" dirty="0" smtClean="0"/>
              <a:t> than other.</a:t>
            </a:r>
          </a:p>
          <a:p>
            <a:r>
              <a:rPr lang="en-US" baseline="0" dirty="0" smtClean="0"/>
              <a:t>The common approach in many previous work is to use the final block hash. However this is problematic since the final committee will take some time to </a:t>
            </a:r>
            <a:r>
              <a:rPr lang="en-US" baseline="0" dirty="0" err="1" smtClean="0"/>
              <a:t>gnenerate</a:t>
            </a:r>
            <a:r>
              <a:rPr lang="en-US" baseline="0" dirty="0" smtClean="0"/>
              <a:t> the final block, thus the </a:t>
            </a:r>
            <a:r>
              <a:rPr lang="en-US" baseline="0" dirty="0" err="1" smtClean="0"/>
              <a:t>advesary</a:t>
            </a:r>
            <a:r>
              <a:rPr lang="en-US" baseline="0" dirty="0" smtClean="0"/>
              <a:t> can predict the final block early.</a:t>
            </a:r>
            <a:endParaRPr lang="en-US" dirty="0"/>
          </a:p>
        </p:txBody>
      </p:sp>
      <p:sp>
        <p:nvSpPr>
          <p:cNvPr id="4" name="Slide Number Placeholder 3"/>
          <p:cNvSpPr>
            <a:spLocks noGrp="1"/>
          </p:cNvSpPr>
          <p:nvPr>
            <p:ph type="sldNum" sz="quarter" idx="10"/>
          </p:nvPr>
        </p:nvSpPr>
        <p:spPr/>
        <p:txBody>
          <a:bodyPr/>
          <a:lstStyle/>
          <a:p>
            <a:fld id="{CE7E729A-FC0E-0844-BC05-44B6C1049FC5}" type="slidenum">
              <a:rPr lang="en-US" smtClean="0"/>
              <a:t>21</a:t>
            </a:fld>
            <a:endParaRPr lang="en-US"/>
          </a:p>
        </p:txBody>
      </p:sp>
    </p:spTree>
    <p:extLst>
      <p:ext uri="{BB962C8B-B14F-4D97-AF65-F5344CB8AC3E}">
        <p14:creationId xmlns:p14="http://schemas.microsoft.com/office/powerpoint/2010/main" val="25882843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observation</a:t>
            </a:r>
            <a:r>
              <a:rPr lang="en-US" baseline="0" dirty="0" smtClean="0"/>
              <a:t> is that agreeing on a single random number is </a:t>
            </a:r>
            <a:r>
              <a:rPr lang="en-US" baseline="0" dirty="0" smtClean="0"/>
              <a:t>hard, so we gave up on that. </a:t>
            </a:r>
            <a:endParaRPr lang="en-US" baseline="0" dirty="0" smtClean="0"/>
          </a:p>
          <a:p>
            <a:r>
              <a:rPr lang="en-US" baseline="0" dirty="0" smtClean="0"/>
              <a:t>In stead, </a:t>
            </a:r>
            <a:r>
              <a:rPr lang="en-US" baseline="0" dirty="0" smtClean="0"/>
              <a:t>our approach is to allow the nodes to have different random numbers, as long as they can prove that the numbers are unbiased and verifiably random.</a:t>
            </a:r>
          </a:p>
          <a:p>
            <a:endParaRPr lang="en-US" dirty="0" smtClean="0"/>
          </a:p>
          <a:p>
            <a:r>
              <a:rPr lang="en-US" dirty="0" smtClean="0"/>
              <a:t>Specifically</a:t>
            </a:r>
            <a:r>
              <a:rPr lang="en-US" dirty="0" smtClean="0"/>
              <a:t>,</a:t>
            </a:r>
            <a:r>
              <a:rPr lang="en-US" baseline="0" dirty="0" smtClean="0"/>
              <a:t> we ask each of the final committee to pick a random number </a:t>
            </a:r>
            <a:r>
              <a:rPr lang="en-US" baseline="0" dirty="0" err="1" smtClean="0"/>
              <a:t>R_i</a:t>
            </a:r>
            <a:r>
              <a:rPr lang="en-US" baseline="0" dirty="0" smtClean="0"/>
              <a:t> before they start their byzantine agreement. They then include all the </a:t>
            </a:r>
            <a:r>
              <a:rPr lang="en-US" baseline="0" dirty="0" err="1" smtClean="0"/>
              <a:t>committeement</a:t>
            </a:r>
            <a:r>
              <a:rPr lang="en-US" baseline="0" dirty="0" smtClean="0"/>
              <a:t> of </a:t>
            </a:r>
            <a:r>
              <a:rPr lang="en-US" baseline="0" dirty="0" err="1" smtClean="0"/>
              <a:t>R_i</a:t>
            </a:r>
            <a:r>
              <a:rPr lang="en-US" baseline="0" dirty="0" smtClean="0"/>
              <a:t>, which are the hash values of </a:t>
            </a:r>
            <a:r>
              <a:rPr lang="en-US" baseline="0" dirty="0" err="1" smtClean="0"/>
              <a:t>R_i</a:t>
            </a:r>
            <a:r>
              <a:rPr lang="en-US" baseline="0" dirty="0" smtClean="0"/>
              <a:t> in the final block. When they broadcast the final block, they will broadcast the </a:t>
            </a:r>
            <a:r>
              <a:rPr lang="en-US" baseline="0" dirty="0" err="1" smtClean="0"/>
              <a:t>R_i</a:t>
            </a:r>
            <a:r>
              <a:rPr lang="en-US" baseline="0" dirty="0" smtClean="0"/>
              <a:t> value as well. Other nodes, when they start the new epoch, they just select a set of 2C/3 </a:t>
            </a:r>
            <a:r>
              <a:rPr lang="en-US" baseline="0" dirty="0" err="1" smtClean="0"/>
              <a:t>R_i</a:t>
            </a:r>
            <a:r>
              <a:rPr lang="en-US" baseline="0" dirty="0" smtClean="0"/>
              <a:t> value to generate their own random number</a:t>
            </a:r>
            <a:r>
              <a:rPr lang="en-US" baseline="0" dirty="0" smtClean="0"/>
              <a:t>.</a:t>
            </a:r>
          </a:p>
          <a:p>
            <a:r>
              <a:rPr lang="en-US" baseline="0" dirty="0" smtClean="0"/>
              <a:t>&lt;simplify more&gt;</a:t>
            </a:r>
            <a:endParaRPr lang="en-US" dirty="0"/>
          </a:p>
        </p:txBody>
      </p:sp>
      <p:sp>
        <p:nvSpPr>
          <p:cNvPr id="4" name="Slide Number Placeholder 3"/>
          <p:cNvSpPr>
            <a:spLocks noGrp="1"/>
          </p:cNvSpPr>
          <p:nvPr>
            <p:ph type="sldNum" sz="quarter" idx="10"/>
          </p:nvPr>
        </p:nvSpPr>
        <p:spPr/>
        <p:txBody>
          <a:bodyPr/>
          <a:lstStyle/>
          <a:p>
            <a:fld id="{CE7E729A-FC0E-0844-BC05-44B6C1049FC5}" type="slidenum">
              <a:rPr lang="en-US" smtClean="0"/>
              <a:t>22</a:t>
            </a:fld>
            <a:endParaRPr lang="en-US"/>
          </a:p>
        </p:txBody>
      </p:sp>
    </p:spTree>
    <p:extLst>
      <p:ext uri="{BB962C8B-B14F-4D97-AF65-F5344CB8AC3E}">
        <p14:creationId xmlns:p14="http://schemas.microsoft.com/office/powerpoint/2010/main" val="29817637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provide several security guarantees here.</a:t>
            </a:r>
          </a:p>
          <a:p>
            <a:r>
              <a:rPr lang="en-US" baseline="0" dirty="0" smtClean="0"/>
              <a:t>First, all random numbers have bounded bias, its because the adversary can control up to 1/3 values of </a:t>
            </a:r>
            <a:r>
              <a:rPr lang="en-US" baseline="0" dirty="0" err="1" smtClean="0"/>
              <a:t>R_i</a:t>
            </a:r>
            <a:r>
              <a:rPr lang="en-US" baseline="0" dirty="0" smtClean="0"/>
              <a:t>. Hence if we chose the size of </a:t>
            </a:r>
            <a:r>
              <a:rPr lang="en-US" baseline="0" dirty="0" err="1" smtClean="0"/>
              <a:t>R_i</a:t>
            </a:r>
            <a:r>
              <a:rPr lang="en-US" baseline="0" dirty="0" smtClean="0"/>
              <a:t> properly, we can remove the bias.</a:t>
            </a:r>
          </a:p>
          <a:p>
            <a:r>
              <a:rPr lang="en-US" baseline="0" dirty="0" smtClean="0"/>
              <a:t>Second, all the random numbers are </a:t>
            </a:r>
            <a:r>
              <a:rPr lang="en-US" baseline="0" dirty="0" err="1" smtClean="0"/>
              <a:t>verifable</a:t>
            </a:r>
            <a:r>
              <a:rPr lang="en-US" baseline="0" dirty="0" smtClean="0"/>
              <a:t>. When a node send their </a:t>
            </a:r>
            <a:r>
              <a:rPr lang="en-US" baseline="0" dirty="0" err="1" smtClean="0"/>
              <a:t>PoW</a:t>
            </a:r>
            <a:r>
              <a:rPr lang="en-US" baseline="0" dirty="0" smtClean="0"/>
              <a:t> solution, they need to send the information which indicates which </a:t>
            </a:r>
            <a:r>
              <a:rPr lang="en-US" baseline="0" dirty="0" err="1" smtClean="0"/>
              <a:t>R_i</a:t>
            </a:r>
            <a:r>
              <a:rPr lang="en-US" baseline="0" dirty="0" smtClean="0"/>
              <a:t> are used to generate their randomness, thus other nodes can verify if their random number is generated correctly.</a:t>
            </a:r>
            <a:endParaRPr lang="en-US" dirty="0"/>
          </a:p>
        </p:txBody>
      </p:sp>
      <p:sp>
        <p:nvSpPr>
          <p:cNvPr id="4" name="Slide Number Placeholder 3"/>
          <p:cNvSpPr>
            <a:spLocks noGrp="1"/>
          </p:cNvSpPr>
          <p:nvPr>
            <p:ph type="sldNum" sz="quarter" idx="10"/>
          </p:nvPr>
        </p:nvSpPr>
        <p:spPr/>
        <p:txBody>
          <a:bodyPr/>
          <a:lstStyle/>
          <a:p>
            <a:fld id="{CE7E729A-FC0E-0844-BC05-44B6C1049FC5}" type="slidenum">
              <a:rPr lang="en-US" smtClean="0"/>
              <a:t>23</a:t>
            </a:fld>
            <a:endParaRPr lang="en-US"/>
          </a:p>
        </p:txBody>
      </p:sp>
    </p:spTree>
    <p:extLst>
      <p:ext uri="{BB962C8B-B14F-4D97-AF65-F5344CB8AC3E}">
        <p14:creationId xmlns:p14="http://schemas.microsoft.com/office/powerpoint/2010/main" val="27260658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a:t>
            </a:r>
            <a:r>
              <a:rPr lang="en-US" baseline="0" dirty="0" smtClean="0"/>
              <a:t> evaluation, we want to evaluate the scalability of </a:t>
            </a:r>
            <a:r>
              <a:rPr lang="en-US" baseline="0" dirty="0" err="1" smtClean="0"/>
              <a:t>Elastico</a:t>
            </a:r>
            <a:r>
              <a:rPr lang="en-US" baseline="0" dirty="0" smtClean="0"/>
              <a:t> in open network.</a:t>
            </a:r>
          </a:p>
          <a:p>
            <a:r>
              <a:rPr lang="en-US" baseline="0" dirty="0" smtClean="0"/>
              <a:t>We implemented a prototype of </a:t>
            </a:r>
            <a:r>
              <a:rPr lang="en-US" baseline="0" dirty="0" err="1" smtClean="0"/>
              <a:t>Elastico</a:t>
            </a:r>
            <a:r>
              <a:rPr lang="en-US" baseline="0" dirty="0" smtClean="0"/>
              <a:t> on top of Bitcoin code base and run our prototype on Amazon EC2.</a:t>
            </a:r>
          </a:p>
          <a:p>
            <a:r>
              <a:rPr lang="en-US" baseline="0" dirty="0" smtClean="0"/>
              <a:t>We use up to 800 EC2 instances to run up to 1600 nodes.</a:t>
            </a:r>
            <a:endParaRPr lang="en-US" dirty="0"/>
          </a:p>
        </p:txBody>
      </p:sp>
      <p:sp>
        <p:nvSpPr>
          <p:cNvPr id="4" name="Slide Number Placeholder 3"/>
          <p:cNvSpPr>
            <a:spLocks noGrp="1"/>
          </p:cNvSpPr>
          <p:nvPr>
            <p:ph type="sldNum" sz="quarter" idx="10"/>
          </p:nvPr>
        </p:nvSpPr>
        <p:spPr/>
        <p:txBody>
          <a:bodyPr/>
          <a:lstStyle/>
          <a:p>
            <a:fld id="{CE7E729A-FC0E-0844-BC05-44B6C1049FC5}" type="slidenum">
              <a:rPr lang="en-US" smtClean="0"/>
              <a:t>24</a:t>
            </a:fld>
            <a:endParaRPr lang="en-US"/>
          </a:p>
        </p:txBody>
      </p:sp>
    </p:spTree>
    <p:extLst>
      <p:ext uri="{BB962C8B-B14F-4D97-AF65-F5344CB8AC3E}">
        <p14:creationId xmlns:p14="http://schemas.microsoft.com/office/powerpoint/2010/main" val="30635920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the setup, we choose the committee</a:t>
            </a:r>
            <a:r>
              <a:rPr lang="en-US" baseline="0" dirty="0" smtClean="0"/>
              <a:t> size as 100. Why 100, we explain in the paper. Its basically because of the PBFT performance in open network. We run a set of experiments to see that in our testing environment, C should be no more than 100.</a:t>
            </a:r>
          </a:p>
          <a:p>
            <a:r>
              <a:rPr lang="en-US" baseline="0" dirty="0" smtClean="0"/>
              <a:t>We varied the network size from 100 to 1600, so that we can produce from 1 to 16 data blocks per epoch.</a:t>
            </a:r>
          </a:p>
          <a:p>
            <a:r>
              <a:rPr lang="en-US" baseline="0" dirty="0" smtClean="0"/>
              <a:t>We first report the epoch time to generate all these blocks for every network size. The grey bar indicates the time taken for the nodes to to establish their identities and form all committees.</a:t>
            </a:r>
          </a:p>
          <a:p>
            <a:r>
              <a:rPr lang="en-US" baseline="0" dirty="0" smtClean="0"/>
              <a:t>The black bar is the time taken to run the consensus protocol within committees. We see that there is a slight increase in the time for committee formation. We explain why in the paper, but basically its because of the ball and bin problem. Because of this increase in the epoch time, </a:t>
            </a:r>
            <a:r>
              <a:rPr lang="en-US" baseline="0" dirty="0" err="1" smtClean="0"/>
              <a:t>elastico</a:t>
            </a:r>
            <a:r>
              <a:rPr lang="en-US" baseline="0" dirty="0" smtClean="0"/>
              <a:t> only achieve near-linear </a:t>
            </a:r>
            <a:r>
              <a:rPr lang="en-US" baseline="0" dirty="0" err="1" smtClean="0"/>
              <a:t>scalabiliy</a:t>
            </a:r>
            <a:r>
              <a:rPr lang="en-US" baseline="0" dirty="0" smtClean="0"/>
              <a:t>. </a:t>
            </a:r>
            <a:r>
              <a:rPr lang="en-US" baseline="0" dirty="0" err="1" smtClean="0"/>
              <a:t>Thered</a:t>
            </a:r>
            <a:r>
              <a:rPr lang="en-US" baseline="0" dirty="0" smtClean="0"/>
              <a:t> line in this graph is the block-rate improvement achieved by </a:t>
            </a:r>
            <a:r>
              <a:rPr lang="en-US" baseline="0" dirty="0" err="1" smtClean="0"/>
              <a:t>elastico</a:t>
            </a:r>
            <a:r>
              <a:rPr lang="en-US" baseline="0" dirty="0" smtClean="0"/>
              <a:t>.</a:t>
            </a:r>
          </a:p>
        </p:txBody>
      </p:sp>
      <p:sp>
        <p:nvSpPr>
          <p:cNvPr id="4" name="Slide Number Placeholder 3"/>
          <p:cNvSpPr>
            <a:spLocks noGrp="1"/>
          </p:cNvSpPr>
          <p:nvPr>
            <p:ph type="sldNum" sz="quarter" idx="10"/>
          </p:nvPr>
        </p:nvSpPr>
        <p:spPr/>
        <p:txBody>
          <a:bodyPr/>
          <a:lstStyle/>
          <a:p>
            <a:fld id="{CE7E729A-FC0E-0844-BC05-44B6C1049FC5}" type="slidenum">
              <a:rPr lang="en-US" smtClean="0"/>
              <a:t>25</a:t>
            </a:fld>
            <a:endParaRPr lang="en-US"/>
          </a:p>
        </p:txBody>
      </p:sp>
    </p:spTree>
    <p:extLst>
      <p:ext uri="{BB962C8B-B14F-4D97-AF65-F5344CB8AC3E}">
        <p14:creationId xmlns:p14="http://schemas.microsoft.com/office/powerpoint/2010/main" val="37003908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terms of</a:t>
            </a:r>
            <a:r>
              <a:rPr lang="en-US" baseline="0" dirty="0" smtClean="0"/>
              <a:t> number of messages and bandwidth per node. The left axis of the graph is for the number of messages, and the right one is for the bandwidth consumed per node.</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We see that both the costs reduce as we introduce more nodes in the network. Ideally the costs should stay almost constant.</a:t>
            </a:r>
          </a:p>
          <a:p>
            <a:r>
              <a:rPr lang="en-US" baseline="0" dirty="0" smtClean="0"/>
              <a:t>This reduction is purely because of our experiment setup where we have one committee runs as both data committee and final committee. </a:t>
            </a:r>
          </a:p>
          <a:p>
            <a:r>
              <a:rPr lang="en-US" baseline="0" dirty="0" smtClean="0"/>
              <a:t>So if we have more committees in the network, the cost for running the final committee is distributed to all new committees.</a:t>
            </a:r>
            <a:endParaRPr lang="en-US" dirty="0"/>
          </a:p>
        </p:txBody>
      </p:sp>
      <p:sp>
        <p:nvSpPr>
          <p:cNvPr id="4" name="Slide Number Placeholder 3"/>
          <p:cNvSpPr>
            <a:spLocks noGrp="1"/>
          </p:cNvSpPr>
          <p:nvPr>
            <p:ph type="sldNum" sz="quarter" idx="10"/>
          </p:nvPr>
        </p:nvSpPr>
        <p:spPr/>
        <p:txBody>
          <a:bodyPr/>
          <a:lstStyle/>
          <a:p>
            <a:fld id="{CE7E729A-FC0E-0844-BC05-44B6C1049FC5}" type="slidenum">
              <a:rPr lang="en-US" smtClean="0"/>
              <a:t>26</a:t>
            </a:fld>
            <a:endParaRPr lang="en-US"/>
          </a:p>
        </p:txBody>
      </p:sp>
    </p:spTree>
    <p:extLst>
      <p:ext uri="{BB962C8B-B14F-4D97-AF65-F5344CB8AC3E}">
        <p14:creationId xmlns:p14="http://schemas.microsoft.com/office/powerpoint/2010/main" val="29809355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in conclusion,</a:t>
            </a:r>
            <a:r>
              <a:rPr lang="en-US" baseline="0" dirty="0" smtClean="0"/>
              <a:t> we introduce </a:t>
            </a:r>
            <a:r>
              <a:rPr lang="en-US" baseline="0" dirty="0" err="1" smtClean="0"/>
              <a:t>Elastico</a:t>
            </a:r>
            <a:r>
              <a:rPr lang="en-US" baseline="0" dirty="0" smtClean="0"/>
              <a:t>, which scales up the </a:t>
            </a:r>
            <a:r>
              <a:rPr lang="en-US" baseline="0" dirty="0" err="1" smtClean="0"/>
              <a:t>tx</a:t>
            </a:r>
            <a:r>
              <a:rPr lang="en-US" baseline="0" dirty="0" smtClean="0"/>
              <a:t> rate almost linearly to the computation power in the network. Our solution is based on </a:t>
            </a:r>
            <a:r>
              <a:rPr lang="en-US" baseline="0" dirty="0" err="1" smtClean="0"/>
              <a:t>sharding</a:t>
            </a:r>
            <a:r>
              <a:rPr lang="en-US" baseline="0" dirty="0" smtClean="0"/>
              <a:t> in open network.</a:t>
            </a:r>
          </a:p>
          <a:p>
            <a:r>
              <a:rPr lang="en-US" baseline="0" dirty="0" smtClean="0"/>
              <a:t>We evaluated our </a:t>
            </a:r>
            <a:r>
              <a:rPr lang="en-US" baseline="0" dirty="0" err="1" smtClean="0"/>
              <a:t>implemention</a:t>
            </a:r>
            <a:r>
              <a:rPr lang="en-US" baseline="0" dirty="0" smtClean="0"/>
              <a:t> in real network by running up to 1600 nodes.</a:t>
            </a:r>
            <a:endParaRPr lang="en-US" dirty="0"/>
          </a:p>
        </p:txBody>
      </p:sp>
      <p:sp>
        <p:nvSpPr>
          <p:cNvPr id="4" name="Slide Number Placeholder 3"/>
          <p:cNvSpPr>
            <a:spLocks noGrp="1"/>
          </p:cNvSpPr>
          <p:nvPr>
            <p:ph type="sldNum" sz="quarter" idx="10"/>
          </p:nvPr>
        </p:nvSpPr>
        <p:spPr/>
        <p:txBody>
          <a:bodyPr/>
          <a:lstStyle/>
          <a:p>
            <a:fld id="{CE7E729A-FC0E-0844-BC05-44B6C1049FC5}" type="slidenum">
              <a:rPr lang="en-US" smtClean="0"/>
              <a:t>27</a:t>
            </a:fld>
            <a:endParaRPr lang="en-US"/>
          </a:p>
        </p:txBody>
      </p:sp>
    </p:spTree>
    <p:extLst>
      <p:ext uri="{BB962C8B-B14F-4D97-AF65-F5344CB8AC3E}">
        <p14:creationId xmlns:p14="http://schemas.microsoft.com/office/powerpoint/2010/main" val="27421727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smtClean="0"/>
              <a:t>Seems</a:t>
            </a:r>
            <a:r>
              <a:rPr lang="en-US" baseline="0" dirty="0" smtClean="0"/>
              <a:t> less important</a:t>
            </a:r>
            <a:endParaRPr lang="en-US" dirty="0" smtClean="0"/>
          </a:p>
        </p:txBody>
      </p:sp>
      <p:sp>
        <p:nvSpPr>
          <p:cNvPr id="4" name="Slide Number Placeholder 3"/>
          <p:cNvSpPr>
            <a:spLocks noGrp="1"/>
          </p:cNvSpPr>
          <p:nvPr>
            <p:ph type="sldNum" sz="quarter" idx="10"/>
          </p:nvPr>
        </p:nvSpPr>
        <p:spPr/>
        <p:txBody>
          <a:bodyPr/>
          <a:lstStyle/>
          <a:p>
            <a:fld id="{CE7E729A-FC0E-0844-BC05-44B6C1049FC5}" type="slidenum">
              <a:rPr lang="en-US" smtClean="0"/>
              <a:t>30</a:t>
            </a:fld>
            <a:endParaRPr lang="en-US"/>
          </a:p>
        </p:txBody>
      </p:sp>
    </p:spTree>
    <p:extLst>
      <p:ext uri="{BB962C8B-B14F-4D97-AF65-F5344CB8AC3E}">
        <p14:creationId xmlns:p14="http://schemas.microsoft.com/office/powerpoint/2010/main" val="30596224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Basically,</a:t>
            </a:r>
            <a:r>
              <a:rPr lang="en-US" baseline="0" dirty="0" smtClean="0"/>
              <a:t> the blockchain agreement protocol solves the blockchain agreement problem, in which we have a set of N computational nodes in an open network.</a:t>
            </a:r>
          </a:p>
          <a:p>
            <a:r>
              <a:rPr lang="en-US" baseline="0" dirty="0" smtClean="0"/>
              <a:t>What open network means is that nodes do not have inherent identities, and there is no PKI in the network.</a:t>
            </a:r>
          </a:p>
          <a:p>
            <a:r>
              <a:rPr lang="en-US" baseline="0" dirty="0" smtClean="0"/>
              <a:t>These nodes want to agree on a block in every epoch, which includes a set of new transactions, or data.</a:t>
            </a:r>
          </a:p>
          <a:p>
            <a:r>
              <a:rPr lang="en-US" baseline="0" dirty="0" smtClean="0"/>
              <a:t>The agreed blocks must satisfy two important properties:</a:t>
            </a:r>
          </a:p>
          <a:p>
            <a:pPr marL="171450" indent="-171450">
              <a:buFontTx/>
              <a:buChar char="-"/>
            </a:pPr>
            <a:r>
              <a:rPr lang="en-US" baseline="0" dirty="0" smtClean="0"/>
              <a:t>First, agreement. That means all the honest nodes will agree on the same block.</a:t>
            </a:r>
          </a:p>
          <a:p>
            <a:pPr marL="171450" indent="-171450">
              <a:buFontTx/>
              <a:buChar char="-"/>
            </a:pPr>
            <a:r>
              <a:rPr lang="en-US" baseline="0" dirty="0" smtClean="0"/>
              <a:t>Second, validity, which means all transactions must satisfy some validity conditions. For example, in cryptocurrencies we have the double spending property.</a:t>
            </a:r>
          </a:p>
        </p:txBody>
      </p:sp>
      <p:sp>
        <p:nvSpPr>
          <p:cNvPr id="4" name="Slide Number Placeholder 3"/>
          <p:cNvSpPr>
            <a:spLocks noGrp="1"/>
          </p:cNvSpPr>
          <p:nvPr>
            <p:ph type="sldNum" sz="quarter" idx="10"/>
          </p:nvPr>
        </p:nvSpPr>
        <p:spPr/>
        <p:txBody>
          <a:bodyPr/>
          <a:lstStyle/>
          <a:p>
            <a:fld id="{CE7E729A-FC0E-0844-BC05-44B6C1049FC5}" type="slidenum">
              <a:rPr lang="en-US" smtClean="0"/>
              <a:t>3</a:t>
            </a:fld>
            <a:endParaRPr lang="en-US"/>
          </a:p>
        </p:txBody>
      </p:sp>
    </p:spTree>
    <p:extLst>
      <p:ext uri="{BB962C8B-B14F-4D97-AF65-F5344CB8AC3E}">
        <p14:creationId xmlns:p14="http://schemas.microsoft.com/office/powerpoint/2010/main" val="31836338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Currently these cryptocurrencies</a:t>
            </a:r>
            <a:r>
              <a:rPr lang="en-US" baseline="0" dirty="0" smtClean="0"/>
              <a:t> have the scalability issue. </a:t>
            </a:r>
            <a:endParaRPr lang="en-US" baseline="0" dirty="0" smtClean="0"/>
          </a:p>
          <a:p>
            <a:r>
              <a:rPr lang="en-US" baseline="0" dirty="0" smtClean="0"/>
              <a:t>For </a:t>
            </a:r>
            <a:r>
              <a:rPr lang="en-US" baseline="0" dirty="0" smtClean="0"/>
              <a:t>example, Bitcoin, which is a decentralized peer to peer payment system, can process </a:t>
            </a:r>
            <a:r>
              <a:rPr lang="en-US" baseline="0" dirty="0" err="1" smtClean="0"/>
              <a:t>upto</a:t>
            </a:r>
            <a:r>
              <a:rPr lang="en-US" baseline="0" dirty="0" smtClean="0"/>
              <a:t> only </a:t>
            </a:r>
            <a:r>
              <a:rPr lang="en-US" baseline="0" dirty="0" smtClean="0"/>
              <a:t>7 </a:t>
            </a:r>
            <a:r>
              <a:rPr lang="en-US" baseline="0" dirty="0" smtClean="0"/>
              <a:t>transactions per second.</a:t>
            </a:r>
          </a:p>
          <a:p>
            <a:r>
              <a:rPr lang="en-US" baseline="0" dirty="0" smtClean="0"/>
              <a:t>Similarly, </a:t>
            </a:r>
            <a:r>
              <a:rPr lang="en-US" baseline="0" dirty="0" err="1" smtClean="0"/>
              <a:t>ethereum</a:t>
            </a:r>
            <a:r>
              <a:rPr lang="en-US" baseline="0" dirty="0" smtClean="0"/>
              <a:t>, which allows users to run their decentralized applications on the blockchain, only supports a limited amount of computations. Still, the </a:t>
            </a:r>
            <a:r>
              <a:rPr lang="en-US" baseline="0" dirty="0" err="1" smtClean="0"/>
              <a:t>ethereum</a:t>
            </a:r>
            <a:r>
              <a:rPr lang="en-US" baseline="0" dirty="0" smtClean="0"/>
              <a:t> network is under several </a:t>
            </a:r>
            <a:r>
              <a:rPr lang="en-US" baseline="0" dirty="0" err="1" smtClean="0"/>
              <a:t>DoS</a:t>
            </a:r>
            <a:r>
              <a:rPr lang="en-US" baseline="0" dirty="0" smtClean="0"/>
              <a:t> attacks recently.</a:t>
            </a:r>
          </a:p>
          <a:p>
            <a:r>
              <a:rPr lang="en-US" dirty="0" smtClean="0"/>
              <a:t>If</a:t>
            </a:r>
            <a:r>
              <a:rPr lang="en-US" baseline="0" dirty="0" smtClean="0"/>
              <a:t> we look at </a:t>
            </a:r>
            <a:r>
              <a:rPr lang="en-US" baseline="0" dirty="0" smtClean="0"/>
              <a:t>at the </a:t>
            </a:r>
            <a:r>
              <a:rPr lang="en-US" baseline="0" dirty="0" smtClean="0"/>
              <a:t>demand from practice, all the centralized payment processors like </a:t>
            </a:r>
            <a:r>
              <a:rPr lang="en-US" baseline="0" dirty="0" err="1" smtClean="0"/>
              <a:t>Paypal</a:t>
            </a:r>
            <a:r>
              <a:rPr lang="en-US" baseline="0" dirty="0" smtClean="0"/>
              <a:t>, Visa and MasterCard, they can process up to 50, 000 transactions per second, which is 4 to 5 order of magnitude more than Bitcoin transaction rate. Thus, there is a huge gap between what these cryptocurrencies can support and what we need.</a:t>
            </a:r>
            <a:endParaRPr lang="en-US" dirty="0"/>
          </a:p>
        </p:txBody>
      </p:sp>
      <p:sp>
        <p:nvSpPr>
          <p:cNvPr id="4" name="Slide Number Placeholder 3"/>
          <p:cNvSpPr>
            <a:spLocks noGrp="1"/>
          </p:cNvSpPr>
          <p:nvPr>
            <p:ph type="sldNum" sz="quarter" idx="10"/>
          </p:nvPr>
        </p:nvSpPr>
        <p:spPr/>
        <p:txBody>
          <a:bodyPr/>
          <a:lstStyle/>
          <a:p>
            <a:fld id="{CE7E729A-FC0E-0844-BC05-44B6C1049FC5}" type="slidenum">
              <a:rPr lang="en-US" smtClean="0"/>
              <a:t>4</a:t>
            </a:fld>
            <a:endParaRPr lang="en-US"/>
          </a:p>
        </p:txBody>
      </p:sp>
    </p:spTree>
    <p:extLst>
      <p:ext uri="{BB962C8B-B14F-4D97-AF65-F5344CB8AC3E}">
        <p14:creationId xmlns:p14="http://schemas.microsoft.com/office/powerpoint/2010/main" val="34179775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main reason for the issue is because currently we </a:t>
            </a:r>
            <a:r>
              <a:rPr lang="en-US" baseline="0" dirty="0" smtClean="0"/>
              <a:t>do not </a:t>
            </a:r>
            <a:r>
              <a:rPr lang="en-US" baseline="0" dirty="0" smtClean="0"/>
              <a:t>have any scalable blockchain protocols yet.</a:t>
            </a:r>
          </a:p>
          <a:p>
            <a:r>
              <a:rPr lang="en-US" baseline="0" dirty="0" smtClean="0"/>
              <a:t>If we take a look at the graph between the transaction </a:t>
            </a:r>
            <a:r>
              <a:rPr lang="en-US" baseline="0" dirty="0" smtClean="0"/>
              <a:t>rate</a:t>
            </a:r>
            <a:r>
              <a:rPr lang="en-US" baseline="0" dirty="0" smtClean="0"/>
              <a:t>, and the number of nodes in the network.</a:t>
            </a:r>
          </a:p>
          <a:p>
            <a:r>
              <a:rPr lang="en-US" baseline="0" dirty="0" smtClean="0"/>
              <a:t>On one hand, we have </a:t>
            </a:r>
            <a:r>
              <a:rPr lang="en-US" baseline="0" dirty="0" err="1" smtClean="0"/>
              <a:t>Nakamoto</a:t>
            </a:r>
            <a:r>
              <a:rPr lang="en-US" baseline="0" dirty="0" smtClean="0"/>
              <a:t> consensus protocol, which is used in many popular cryptocurrencies. </a:t>
            </a:r>
            <a:r>
              <a:rPr lang="en-US" baseline="0" dirty="0" err="1" smtClean="0"/>
              <a:t>Nakamoto</a:t>
            </a:r>
            <a:r>
              <a:rPr lang="en-US" baseline="0" dirty="0" smtClean="0"/>
              <a:t> consensus </a:t>
            </a:r>
            <a:r>
              <a:rPr lang="en-US" baseline="0" dirty="0" smtClean="0"/>
              <a:t>works very </a:t>
            </a:r>
            <a:r>
              <a:rPr lang="en-US" baseline="0" dirty="0" smtClean="0"/>
              <a:t>efficient in </a:t>
            </a:r>
            <a:r>
              <a:rPr lang="en-US" baseline="0" dirty="0" smtClean="0"/>
              <a:t>large open networks</a:t>
            </a:r>
            <a:endParaRPr lang="en-US" baseline="0" dirty="0" smtClean="0"/>
          </a:p>
          <a:p>
            <a:r>
              <a:rPr lang="en-US" baseline="0" dirty="0" smtClean="0"/>
              <a:t>However it </a:t>
            </a:r>
            <a:r>
              <a:rPr lang="en-US" baseline="0" dirty="0" smtClean="0"/>
              <a:t>only supports a constant transaction rate, regardless of how many nodes in the network. Recently many people have proposed solutions like increasing the block size, or reducing the block time. But these solutions are not long term, and can offer at most one order of magnitude scalability.</a:t>
            </a:r>
          </a:p>
          <a:p>
            <a:r>
              <a:rPr lang="en-US" baseline="0" dirty="0" smtClean="0"/>
              <a:t>On the other hand, we have a line of byzantine agreement, or BFT, protocols, which have been studied for decades. BFT protocols allow a net of known static nodes to reach agreement on some value, and many previous works have proposed </a:t>
            </a:r>
            <a:r>
              <a:rPr lang="en-US" baseline="0" dirty="0" smtClean="0"/>
              <a:t>to </a:t>
            </a:r>
            <a:r>
              <a:rPr lang="en-US" baseline="0" dirty="0" smtClean="0"/>
              <a:t>apply BFT protocols to build blockchain-based applications like cryptocurrency. However, BFT protocols require a quadratic number of messages, </a:t>
            </a:r>
            <a:r>
              <a:rPr lang="en-US" baseline="0" dirty="0" err="1" smtClean="0"/>
              <a:t>hencetheir</a:t>
            </a:r>
            <a:r>
              <a:rPr lang="en-US" baseline="0" dirty="0" smtClean="0"/>
              <a:t> </a:t>
            </a:r>
            <a:r>
              <a:rPr lang="en-US" baseline="0" dirty="0" smtClean="0"/>
              <a:t>performance worsen when the size of network increases. </a:t>
            </a:r>
            <a:endParaRPr lang="en-US" baseline="0" dirty="0" smtClean="0"/>
          </a:p>
          <a:p>
            <a:r>
              <a:rPr lang="en-US" baseline="0" dirty="0" smtClean="0"/>
              <a:t>So BFT protocols only works in a setting where everyone knows everyone, and the network size is small.</a:t>
            </a:r>
            <a:endParaRPr lang="en-US" baseline="0" dirty="0" smtClean="0"/>
          </a:p>
          <a:p>
            <a:r>
              <a:rPr lang="en-US" baseline="0" dirty="0" smtClean="0"/>
              <a:t>Thus, in this work, we ask whether we can design a blockchain protocol which can scale up the transaction rate just by adding more nodes to the network.</a:t>
            </a:r>
          </a:p>
        </p:txBody>
      </p:sp>
      <p:sp>
        <p:nvSpPr>
          <p:cNvPr id="4" name="Slide Number Placeholder 3"/>
          <p:cNvSpPr>
            <a:spLocks noGrp="1"/>
          </p:cNvSpPr>
          <p:nvPr>
            <p:ph type="sldNum" sz="quarter" idx="10"/>
          </p:nvPr>
        </p:nvSpPr>
        <p:spPr/>
        <p:txBody>
          <a:bodyPr/>
          <a:lstStyle/>
          <a:p>
            <a:fld id="{FD1100D6-AED5-664A-8AA6-1358D281A5E1}" type="slidenum">
              <a:rPr lang="en-US" smtClean="0"/>
              <a:t>5</a:t>
            </a:fld>
            <a:endParaRPr lang="en-US"/>
          </a:p>
        </p:txBody>
      </p:sp>
    </p:spTree>
    <p:extLst>
      <p:ext uri="{BB962C8B-B14F-4D97-AF65-F5344CB8AC3E}">
        <p14:creationId xmlns:p14="http://schemas.microsoft.com/office/powerpoint/2010/main" val="1467996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contributions</a:t>
            </a:r>
            <a:r>
              <a:rPr lang="en-US" baseline="0" dirty="0" smtClean="0"/>
              <a:t> in this work are twofold. First, we introduce </a:t>
            </a:r>
            <a:r>
              <a:rPr lang="en-US" baseline="0" dirty="0" err="1" smtClean="0"/>
              <a:t>elastico</a:t>
            </a:r>
            <a:r>
              <a:rPr lang="en-US" baseline="0" dirty="0" smtClean="0"/>
              <a:t> which provides near-linear computational scalability. </a:t>
            </a: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What computational scalability means is that if we double CPUs in the network, we can double the transaction rate.</a:t>
            </a:r>
          </a:p>
          <a:p>
            <a:r>
              <a:rPr lang="en-US" baseline="0" dirty="0" err="1" smtClean="0"/>
              <a:t>Elastico</a:t>
            </a:r>
            <a:r>
              <a:rPr lang="en-US" baseline="0" dirty="0" smtClean="0"/>
              <a:t> </a:t>
            </a:r>
            <a:r>
              <a:rPr lang="en-US" baseline="0" dirty="0" smtClean="0"/>
              <a:t>can tolerate up to 25% of adversary, and is the first candidate for a secure </a:t>
            </a:r>
            <a:r>
              <a:rPr lang="en-US" baseline="0" dirty="0" err="1" smtClean="0"/>
              <a:t>sharding</a:t>
            </a:r>
            <a:r>
              <a:rPr lang="en-US" baseline="0" dirty="0" smtClean="0"/>
              <a:t> protocol for blockchains in open networks.</a:t>
            </a:r>
          </a:p>
          <a:p>
            <a:r>
              <a:rPr lang="en-US" baseline="0" dirty="0" smtClean="0"/>
              <a:t>We implemented a prototype of </a:t>
            </a:r>
            <a:r>
              <a:rPr lang="en-US" baseline="0" dirty="0" err="1" smtClean="0"/>
              <a:t>Elastico</a:t>
            </a:r>
            <a:r>
              <a:rPr lang="en-US" baseline="0" dirty="0" smtClean="0"/>
              <a:t>, and evaluated it on Amazon Ec2. We run up to 1600 nodes to confirm our scalability </a:t>
            </a:r>
            <a:r>
              <a:rPr lang="en-US" baseline="0" dirty="0" smtClean="0"/>
              <a:t>property</a:t>
            </a:r>
          </a:p>
        </p:txBody>
      </p:sp>
      <p:sp>
        <p:nvSpPr>
          <p:cNvPr id="4" name="Slide Number Placeholder 3"/>
          <p:cNvSpPr>
            <a:spLocks noGrp="1"/>
          </p:cNvSpPr>
          <p:nvPr>
            <p:ph type="sldNum" sz="quarter" idx="10"/>
          </p:nvPr>
        </p:nvSpPr>
        <p:spPr/>
        <p:txBody>
          <a:bodyPr/>
          <a:lstStyle/>
          <a:p>
            <a:fld id="{706D08E6-EB81-4660-B903-33CEA833F0BC}" type="slidenum">
              <a:rPr lang="en-SG" smtClean="0"/>
              <a:t>6</a:t>
            </a:fld>
            <a:endParaRPr lang="en-SG"/>
          </a:p>
        </p:txBody>
      </p:sp>
    </p:spTree>
    <p:extLst>
      <p:ext uri="{BB962C8B-B14F-4D97-AF65-F5344CB8AC3E}">
        <p14:creationId xmlns:p14="http://schemas.microsoft.com/office/powerpoint/2010/main" val="15259303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Formally, the</a:t>
            </a:r>
            <a:r>
              <a:rPr lang="en-US" baseline="0" dirty="0" smtClean="0"/>
              <a:t> problem that we want to solve in this paper is that, we want to allow the network participants to agree on O(N) blocks per every protocol run. Each block includes the same amount of </a:t>
            </a:r>
            <a:r>
              <a:rPr lang="en-US" baseline="0" dirty="0" err="1" smtClean="0"/>
              <a:t>transcactions</a:t>
            </a:r>
            <a:r>
              <a:rPr lang="en-US" baseline="0" dirty="0" smtClean="0"/>
              <a:t>, so this will allow the transaction rate increases with the size of the network.</a:t>
            </a:r>
          </a:p>
          <a:p>
            <a:r>
              <a:rPr lang="en-US" baseline="0" dirty="0" smtClean="0"/>
              <a:t>Most importantly, this is done with the condition that the costs per node stay almost constant. That means we don</a:t>
            </a:r>
            <a:r>
              <a:rPr lang="mr-IN" baseline="0" dirty="0" smtClean="0"/>
              <a:t>’</a:t>
            </a:r>
            <a:r>
              <a:rPr lang="en-US" baseline="0" dirty="0" smtClean="0"/>
              <a:t>t blow up the bandwidth or computation cost per node when scaling up.</a:t>
            </a:r>
          </a:p>
          <a:p>
            <a:r>
              <a:rPr lang="en-US" baseline="0" dirty="0" smtClean="0"/>
              <a:t>We want to solve this problem with some realistic assumptions.</a:t>
            </a:r>
          </a:p>
          <a:p>
            <a:r>
              <a:rPr lang="en-US" baseline="0" dirty="0" smtClean="0"/>
              <a:t>First, our network is synchronous, that means there is a known bounded delay when a node send a message to other honest nodes. </a:t>
            </a:r>
          </a:p>
          <a:p>
            <a:r>
              <a:rPr lang="en-US" baseline="0" dirty="0" smtClean="0"/>
              <a:t>Second, we assume that at most ¼ of the computation power in the network is controlled by the adversary. These are practical assumptions since </a:t>
            </a:r>
            <a:r>
              <a:rPr lang="en-US" baseline="0" dirty="0" err="1" smtClean="0"/>
              <a:t>bitcoin</a:t>
            </a:r>
            <a:r>
              <a:rPr lang="en-US" baseline="0" dirty="0" smtClean="0"/>
              <a:t> is relying on them, and many previous works also assume the same.</a:t>
            </a:r>
          </a:p>
          <a:p>
            <a:r>
              <a:rPr lang="en-US" baseline="0" dirty="0" smtClean="0"/>
              <a:t>Additionally, we assume that we can roughly estimate the number of CPU nodes in the network, and all the nodes have equal computation power.</a:t>
            </a:r>
          </a:p>
          <a:p>
            <a:r>
              <a:rPr lang="en-US" baseline="0" dirty="0" smtClean="0"/>
              <a:t>Note that we do not assume any PKI in the network, also we don’t assume any shared random coin. These are impractical assumptions in the network.</a:t>
            </a:r>
            <a:endParaRPr lang="en-US" dirty="0"/>
          </a:p>
        </p:txBody>
      </p:sp>
      <p:sp>
        <p:nvSpPr>
          <p:cNvPr id="4" name="Slide Number Placeholder 3"/>
          <p:cNvSpPr>
            <a:spLocks noGrp="1"/>
          </p:cNvSpPr>
          <p:nvPr>
            <p:ph type="sldNum" sz="quarter" idx="10"/>
          </p:nvPr>
        </p:nvSpPr>
        <p:spPr/>
        <p:txBody>
          <a:bodyPr/>
          <a:lstStyle/>
          <a:p>
            <a:fld id="{CE7E729A-FC0E-0844-BC05-44B6C1049FC5}" type="slidenum">
              <a:rPr lang="en-US" smtClean="0"/>
              <a:t>7</a:t>
            </a:fld>
            <a:endParaRPr lang="en-US"/>
          </a:p>
        </p:txBody>
      </p:sp>
    </p:spTree>
    <p:extLst>
      <p:ext uri="{BB962C8B-B14F-4D97-AF65-F5344CB8AC3E}">
        <p14:creationId xmlns:p14="http://schemas.microsoft.com/office/powerpoint/2010/main" val="31836338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a:t>
            </a:r>
            <a:r>
              <a:rPr lang="en-US" dirty="0" err="1" smtClean="0"/>
              <a:t>Elastico</a:t>
            </a:r>
            <a:r>
              <a:rPr lang="en-US" dirty="0" smtClean="0"/>
              <a:t> </a:t>
            </a:r>
            <a:r>
              <a:rPr lang="en-US" dirty="0" smtClean="0"/>
              <a:t>achieves</a:t>
            </a:r>
            <a:r>
              <a:rPr lang="en-US" baseline="0" dirty="0" smtClean="0"/>
              <a:t> the scalability by distributing large network  into </a:t>
            </a:r>
            <a:r>
              <a:rPr lang="en-US" baseline="0" dirty="0" smtClean="0"/>
              <a:t>different </a:t>
            </a:r>
            <a:r>
              <a:rPr lang="en-US" baseline="0" dirty="0" smtClean="0"/>
              <a:t>smaller committees</a:t>
            </a:r>
            <a:r>
              <a:rPr lang="en-US" baseline="0" dirty="0" smtClean="0"/>
              <a:t>, each of the committee </a:t>
            </a:r>
            <a:r>
              <a:rPr lang="en-US" baseline="0" dirty="0" smtClean="0"/>
              <a:t>will run a less efficient agreement protocol to </a:t>
            </a:r>
            <a:r>
              <a:rPr lang="en-US" baseline="0" dirty="0" smtClean="0"/>
              <a:t>propose a block which includes a set of different transactions.</a:t>
            </a:r>
          </a:p>
          <a:p>
            <a:r>
              <a:rPr lang="en-US" baseline="0" dirty="0" smtClean="0"/>
              <a:t>So, if we have more nodes, more committees are created, and more transaction blocks are generated</a:t>
            </a:r>
            <a:r>
              <a:rPr lang="en-US" baseline="0" dirty="0" smtClean="0"/>
              <a:t>.</a:t>
            </a:r>
          </a:p>
          <a:p>
            <a:r>
              <a:rPr lang="en-US" baseline="0" dirty="0" smtClean="0"/>
              <a:t>This technique is known as </a:t>
            </a:r>
            <a:r>
              <a:rPr lang="en-US" baseline="0" dirty="0" err="1" smtClean="0"/>
              <a:t>sharding</a:t>
            </a:r>
            <a:r>
              <a:rPr lang="en-US" baseline="0" dirty="0" smtClean="0"/>
              <a:t> and has been used in the distributed database with centralized operators. What we are showing here is how to apply this </a:t>
            </a:r>
            <a:r>
              <a:rPr lang="en-US" baseline="0" dirty="0" err="1" smtClean="0"/>
              <a:t>sharding</a:t>
            </a:r>
            <a:r>
              <a:rPr lang="en-US" baseline="0" dirty="0" smtClean="0"/>
              <a:t> technique in decentralized and open environments.</a:t>
            </a:r>
          </a:p>
        </p:txBody>
      </p:sp>
      <p:sp>
        <p:nvSpPr>
          <p:cNvPr id="4" name="Slide Number Placeholder 3"/>
          <p:cNvSpPr>
            <a:spLocks noGrp="1"/>
          </p:cNvSpPr>
          <p:nvPr>
            <p:ph type="sldNum" sz="quarter" idx="10"/>
          </p:nvPr>
        </p:nvSpPr>
        <p:spPr/>
        <p:txBody>
          <a:bodyPr/>
          <a:lstStyle/>
          <a:p>
            <a:fld id="{CE7E729A-FC0E-0844-BC05-44B6C1049FC5}" type="slidenum">
              <a:rPr lang="en-US" smtClean="0"/>
              <a:t>8</a:t>
            </a:fld>
            <a:endParaRPr lang="en-US"/>
          </a:p>
        </p:txBody>
      </p:sp>
    </p:spTree>
    <p:extLst>
      <p:ext uri="{BB962C8B-B14F-4D97-AF65-F5344CB8AC3E}">
        <p14:creationId xmlns:p14="http://schemas.microsoft.com/office/powerpoint/2010/main" val="31920489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 to introduce how</a:t>
            </a:r>
            <a:r>
              <a:rPr lang="en-US" baseline="0" dirty="0" smtClean="0"/>
              <a:t> </a:t>
            </a:r>
            <a:r>
              <a:rPr lang="en-US" baseline="0" dirty="0" err="1" smtClean="0"/>
              <a:t>sharding</a:t>
            </a:r>
            <a:r>
              <a:rPr lang="en-US" baseline="0" dirty="0" smtClean="0"/>
              <a:t> works, l</a:t>
            </a:r>
            <a:r>
              <a:rPr lang="en-US" dirty="0" smtClean="0"/>
              <a:t>et </a:t>
            </a:r>
            <a:r>
              <a:rPr lang="en-US" dirty="0" smtClean="0"/>
              <a:t>us propose</a:t>
            </a:r>
            <a:r>
              <a:rPr lang="en-US" baseline="0" dirty="0" smtClean="0"/>
              <a:t> a straw man </a:t>
            </a:r>
            <a:r>
              <a:rPr lang="en-US" baseline="0" dirty="0" smtClean="0"/>
              <a:t>solution for our problem. </a:t>
            </a:r>
          </a:p>
          <a:p>
            <a:r>
              <a:rPr lang="en-US" baseline="0" dirty="0" smtClean="0"/>
              <a:t>In </a:t>
            </a:r>
            <a:r>
              <a:rPr lang="en-US" baseline="0" dirty="0" smtClean="0"/>
              <a:t>this </a:t>
            </a:r>
            <a:r>
              <a:rPr lang="en-US" baseline="0" dirty="0" err="1" smtClean="0"/>
              <a:t>strawman</a:t>
            </a:r>
            <a:r>
              <a:rPr lang="en-US" baseline="0" dirty="0" smtClean="0"/>
              <a:t> solution, </a:t>
            </a:r>
            <a:r>
              <a:rPr lang="en-US" baseline="0" dirty="0" smtClean="0"/>
              <a:t>just for the illustration purpose, we </a:t>
            </a:r>
            <a:r>
              <a:rPr lang="en-US" baseline="0" dirty="0" smtClean="0"/>
              <a:t>assume two impractical assumptions that we do not make in our setting. </a:t>
            </a:r>
            <a:endParaRPr lang="en-US" baseline="0" dirty="0" smtClean="0"/>
          </a:p>
          <a:p>
            <a:r>
              <a:rPr lang="en-US" baseline="0" dirty="0" smtClean="0"/>
              <a:t>We </a:t>
            </a:r>
            <a:r>
              <a:rPr lang="en-US" baseline="0" dirty="0" smtClean="0"/>
              <a:t>first assume a set of known nodes joining the network simultaneously before the protocol starts. We also assume there exists </a:t>
            </a:r>
            <a:r>
              <a:rPr lang="en-US" baseline="0" dirty="0" smtClean="0"/>
              <a:t>a random </a:t>
            </a:r>
            <a:r>
              <a:rPr lang="en-US" baseline="0" dirty="0" smtClean="0"/>
              <a:t>common coin.</a:t>
            </a:r>
            <a:endParaRPr lang="en-US" dirty="0" smtClean="0"/>
          </a:p>
          <a:p>
            <a:r>
              <a:rPr lang="en-US" dirty="0" smtClean="0"/>
              <a:t>With</a:t>
            </a:r>
            <a:r>
              <a:rPr lang="en-US" baseline="0" dirty="0" smtClean="0"/>
              <a:t> these assumption, the </a:t>
            </a:r>
            <a:r>
              <a:rPr lang="en-US" baseline="0" dirty="0" err="1" smtClean="0"/>
              <a:t>sharding</a:t>
            </a:r>
            <a:r>
              <a:rPr lang="en-US" baseline="0" dirty="0" smtClean="0"/>
              <a:t> is quite straightforward. t</a:t>
            </a:r>
            <a:r>
              <a:rPr lang="en-US" dirty="0" smtClean="0"/>
              <a:t>o do the partitioning,</a:t>
            </a:r>
            <a:r>
              <a:rPr lang="en-US" baseline="0" dirty="0" smtClean="0"/>
              <a:t> each of the node</a:t>
            </a:r>
            <a:r>
              <a:rPr lang="en-US" dirty="0" smtClean="0"/>
              <a:t> computes the hash value of their public</a:t>
            </a:r>
            <a:r>
              <a:rPr lang="en-US" baseline="0" dirty="0" smtClean="0"/>
              <a:t> key and the random coin to know which committee they belongs to. They then broadcast the value to the network so that committee members in the same committee will know each other.</a:t>
            </a:r>
          </a:p>
          <a:p>
            <a:r>
              <a:rPr lang="en-US" baseline="0" dirty="0" smtClean="0"/>
              <a:t>After that, each committee will run a classical BFT protocol to generate their separate transaction block.</a:t>
            </a:r>
          </a:p>
        </p:txBody>
      </p:sp>
      <p:sp>
        <p:nvSpPr>
          <p:cNvPr id="4" name="Slide Number Placeholder 3"/>
          <p:cNvSpPr>
            <a:spLocks noGrp="1"/>
          </p:cNvSpPr>
          <p:nvPr>
            <p:ph type="sldNum" sz="quarter" idx="10"/>
          </p:nvPr>
        </p:nvSpPr>
        <p:spPr/>
        <p:txBody>
          <a:bodyPr/>
          <a:lstStyle/>
          <a:p>
            <a:fld id="{CE7E729A-FC0E-0844-BC05-44B6C1049FC5}" type="slidenum">
              <a:rPr lang="en-US" smtClean="0"/>
              <a:t>9</a:t>
            </a:fld>
            <a:endParaRPr lang="en-US"/>
          </a:p>
        </p:txBody>
      </p:sp>
    </p:spTree>
    <p:extLst>
      <p:ext uri="{BB962C8B-B14F-4D97-AF65-F5344CB8AC3E}">
        <p14:creationId xmlns:p14="http://schemas.microsoft.com/office/powerpoint/2010/main" val="3314257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9B03AEF-59FA-B143-A3A8-34A5BEE8BA8C}" type="datetimeFigureOut">
              <a:rPr lang="en-US" smtClean="0"/>
              <a:t>24/10/16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013171-E436-624A-8EED-EA0297ADA6CD}" type="slidenum">
              <a:rPr lang="en-US" smtClean="0"/>
              <a:t>‹#›</a:t>
            </a:fld>
            <a:endParaRPr lang="en-US"/>
          </a:p>
        </p:txBody>
      </p:sp>
    </p:spTree>
    <p:extLst>
      <p:ext uri="{BB962C8B-B14F-4D97-AF65-F5344CB8AC3E}">
        <p14:creationId xmlns:p14="http://schemas.microsoft.com/office/powerpoint/2010/main" val="1296782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B03AEF-59FA-B143-A3A8-34A5BEE8BA8C}" type="datetimeFigureOut">
              <a:rPr lang="en-US" smtClean="0"/>
              <a:t>24/10/16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013171-E436-624A-8EED-EA0297ADA6CD}" type="slidenum">
              <a:rPr lang="en-US" smtClean="0"/>
              <a:t>‹#›</a:t>
            </a:fld>
            <a:endParaRPr lang="en-US"/>
          </a:p>
        </p:txBody>
      </p:sp>
    </p:spTree>
    <p:extLst>
      <p:ext uri="{BB962C8B-B14F-4D97-AF65-F5344CB8AC3E}">
        <p14:creationId xmlns:p14="http://schemas.microsoft.com/office/powerpoint/2010/main" val="3935484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7"/>
            <a:ext cx="2057400" cy="438785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6377"/>
            <a:ext cx="6019800" cy="43878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B03AEF-59FA-B143-A3A8-34A5BEE8BA8C}" type="datetimeFigureOut">
              <a:rPr lang="en-US" smtClean="0"/>
              <a:t>24/10/16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013171-E436-624A-8EED-EA0297ADA6CD}" type="slidenum">
              <a:rPr lang="en-US" smtClean="0"/>
              <a:t>‹#›</a:t>
            </a:fld>
            <a:endParaRPr lang="en-US"/>
          </a:p>
        </p:txBody>
      </p:sp>
    </p:spTree>
    <p:extLst>
      <p:ext uri="{BB962C8B-B14F-4D97-AF65-F5344CB8AC3E}">
        <p14:creationId xmlns:p14="http://schemas.microsoft.com/office/powerpoint/2010/main" val="1929331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74640"/>
            <a:ext cx="9144000" cy="785469"/>
          </a:xfrm>
        </p:spPr>
        <p:txBody>
          <a:bodyPr>
            <a:normAutofit/>
          </a:bodyPr>
          <a:lstStyle>
            <a:lvl1pPr>
              <a:defRPr sz="4000">
                <a:solidFill>
                  <a:srgbClr val="800000"/>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165204" y="1362998"/>
            <a:ext cx="8807149" cy="4763169"/>
          </a:xfrm>
        </p:spPr>
        <p:txBody>
          <a:bodyPr/>
          <a:lstStyle>
            <a:lvl1pPr>
              <a:defRPr>
                <a:solidFill>
                  <a:srgbClr val="000090"/>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9B03AEF-59FA-B143-A3A8-34A5BEE8BA8C}" type="datetimeFigureOut">
              <a:rPr lang="en-US" smtClean="0"/>
              <a:t>24/10/16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013171-E436-624A-8EED-EA0297ADA6CD}" type="slidenum">
              <a:rPr lang="en-US" smtClean="0"/>
              <a:t>‹#›</a:t>
            </a:fld>
            <a:endParaRPr lang="en-US"/>
          </a:p>
        </p:txBody>
      </p:sp>
    </p:spTree>
    <p:extLst>
      <p:ext uri="{BB962C8B-B14F-4D97-AF65-F5344CB8AC3E}">
        <p14:creationId xmlns:p14="http://schemas.microsoft.com/office/powerpoint/2010/main" val="3214955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B03AEF-59FA-B143-A3A8-34A5BEE8BA8C}" type="datetimeFigureOut">
              <a:rPr lang="en-US" smtClean="0"/>
              <a:t>24/10/16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013171-E436-624A-8EED-EA0297ADA6CD}" type="slidenum">
              <a:rPr lang="en-US" smtClean="0"/>
              <a:t>‹#›</a:t>
            </a:fld>
            <a:endParaRPr lang="en-US"/>
          </a:p>
        </p:txBody>
      </p:sp>
    </p:spTree>
    <p:extLst>
      <p:ext uri="{BB962C8B-B14F-4D97-AF65-F5344CB8AC3E}">
        <p14:creationId xmlns:p14="http://schemas.microsoft.com/office/powerpoint/2010/main" val="645402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3"/>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3"/>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9B03AEF-59FA-B143-A3A8-34A5BEE8BA8C}" type="datetimeFigureOut">
              <a:rPr lang="en-US" smtClean="0"/>
              <a:t>24/10/16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013171-E436-624A-8EED-EA0297ADA6CD}" type="slidenum">
              <a:rPr lang="en-US" smtClean="0"/>
              <a:t>‹#›</a:t>
            </a:fld>
            <a:endParaRPr lang="en-US"/>
          </a:p>
        </p:txBody>
      </p:sp>
    </p:spTree>
    <p:extLst>
      <p:ext uri="{BB962C8B-B14F-4D97-AF65-F5344CB8AC3E}">
        <p14:creationId xmlns:p14="http://schemas.microsoft.com/office/powerpoint/2010/main" val="3311420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1"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1"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9B03AEF-59FA-B143-A3A8-34A5BEE8BA8C}" type="datetimeFigureOut">
              <a:rPr lang="en-US" smtClean="0"/>
              <a:t>24/10/16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013171-E436-624A-8EED-EA0297ADA6CD}" type="slidenum">
              <a:rPr lang="en-US" smtClean="0"/>
              <a:t>‹#›</a:t>
            </a:fld>
            <a:endParaRPr lang="en-US"/>
          </a:p>
        </p:txBody>
      </p:sp>
    </p:spTree>
    <p:extLst>
      <p:ext uri="{BB962C8B-B14F-4D97-AF65-F5344CB8AC3E}">
        <p14:creationId xmlns:p14="http://schemas.microsoft.com/office/powerpoint/2010/main" val="1109364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9B03AEF-59FA-B143-A3A8-34A5BEE8BA8C}" type="datetimeFigureOut">
              <a:rPr lang="en-US" smtClean="0"/>
              <a:t>24/10/16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013171-E436-624A-8EED-EA0297ADA6CD}" type="slidenum">
              <a:rPr lang="en-US" smtClean="0"/>
              <a:t>‹#›</a:t>
            </a:fld>
            <a:endParaRPr lang="en-US"/>
          </a:p>
        </p:txBody>
      </p:sp>
    </p:spTree>
    <p:extLst>
      <p:ext uri="{BB962C8B-B14F-4D97-AF65-F5344CB8AC3E}">
        <p14:creationId xmlns:p14="http://schemas.microsoft.com/office/powerpoint/2010/main" val="3393950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B03AEF-59FA-B143-A3A8-34A5BEE8BA8C}" type="datetimeFigureOut">
              <a:rPr lang="en-US" smtClean="0"/>
              <a:t>24/10/16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013171-E436-624A-8EED-EA0297ADA6CD}" type="slidenum">
              <a:rPr lang="en-US" smtClean="0"/>
              <a:t>‹#›</a:t>
            </a:fld>
            <a:endParaRPr lang="en-US"/>
          </a:p>
        </p:txBody>
      </p:sp>
    </p:spTree>
    <p:extLst>
      <p:ext uri="{BB962C8B-B14F-4D97-AF65-F5344CB8AC3E}">
        <p14:creationId xmlns:p14="http://schemas.microsoft.com/office/powerpoint/2010/main" val="3986900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6" y="273049"/>
            <a:ext cx="3008313" cy="1162051"/>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6" y="1435104"/>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B03AEF-59FA-B143-A3A8-34A5BEE8BA8C}" type="datetimeFigureOut">
              <a:rPr lang="en-US" smtClean="0"/>
              <a:t>24/10/16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013171-E436-624A-8EED-EA0297ADA6CD}" type="slidenum">
              <a:rPr lang="en-US" smtClean="0"/>
              <a:t>‹#›</a:t>
            </a:fld>
            <a:endParaRPr lang="en-US"/>
          </a:p>
        </p:txBody>
      </p:sp>
    </p:spTree>
    <p:extLst>
      <p:ext uri="{BB962C8B-B14F-4D97-AF65-F5344CB8AC3E}">
        <p14:creationId xmlns:p14="http://schemas.microsoft.com/office/powerpoint/2010/main" val="2222110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41"/>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B03AEF-59FA-B143-A3A8-34A5BEE8BA8C}" type="datetimeFigureOut">
              <a:rPr lang="en-US" smtClean="0"/>
              <a:t>24/10/16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013171-E436-624A-8EED-EA0297ADA6CD}" type="slidenum">
              <a:rPr lang="en-US" smtClean="0"/>
              <a:t>‹#›</a:t>
            </a:fld>
            <a:endParaRPr lang="en-US"/>
          </a:p>
        </p:txBody>
      </p:sp>
    </p:spTree>
    <p:extLst>
      <p:ext uri="{BB962C8B-B14F-4D97-AF65-F5344CB8AC3E}">
        <p14:creationId xmlns:p14="http://schemas.microsoft.com/office/powerpoint/2010/main" val="174785772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274639"/>
            <a:ext cx="91440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65204" y="1600201"/>
            <a:ext cx="8807149"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B03AEF-59FA-B143-A3A8-34A5BEE8BA8C}" type="datetimeFigureOut">
              <a:rPr lang="en-US" smtClean="0"/>
              <a:t>24/10/16</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013171-E436-624A-8EED-EA0297ADA6CD}" type="slidenum">
              <a:rPr lang="en-US" smtClean="0"/>
              <a:t>‹#›</a:t>
            </a:fld>
            <a:endParaRPr lang="en-US"/>
          </a:p>
        </p:txBody>
      </p:sp>
    </p:spTree>
    <p:extLst>
      <p:ext uri="{BB962C8B-B14F-4D97-AF65-F5344CB8AC3E}">
        <p14:creationId xmlns:p14="http://schemas.microsoft.com/office/powerpoint/2010/main" val="10882259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xmlns:p14="http://schemas.microsoft.com/office/powerpoint/2010/main" id="1" dur="indefinite" restart="never" nodeType="tmRoot"/>
      </p:par>
    </p:tnLst>
  </p:timing>
  <p:txStyles>
    <p:titleStyle>
      <a:lvl1pPr algn="ctr" defTabSz="457200" rtl="0" eaLnBrk="1" latinLnBrk="0" hangingPunct="1">
        <a:spcBef>
          <a:spcPct val="0"/>
        </a:spcBef>
        <a:buNone/>
        <a:defRPr sz="4400" kern="1200">
          <a:solidFill>
            <a:srgbClr val="800000"/>
          </a:solidFill>
          <a:latin typeface="+mj-lt"/>
          <a:ea typeface="+mj-ea"/>
          <a:cs typeface="+mj-cs"/>
        </a:defRPr>
      </a:lvl1pPr>
    </p:titleStyle>
    <p:body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image" Target="../media/image9.png"/><Relationship Id="rId5" Type="http://schemas.openxmlformats.org/officeDocument/2006/relationships/image" Target="../media/image8.png"/><Relationship Id="rId1" Type="http://schemas.openxmlformats.org/officeDocument/2006/relationships/tags" Target="../tags/tag5.x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image" Target="../media/image9.png"/><Relationship Id="rId5" Type="http://schemas.openxmlformats.org/officeDocument/2006/relationships/image" Target="../media/image8.png"/><Relationship Id="rId6" Type="http://schemas.openxmlformats.org/officeDocument/2006/relationships/image" Target="../media/image10.png"/><Relationship Id="rId1" Type="http://schemas.openxmlformats.org/officeDocument/2006/relationships/tags" Target="../tags/tag6.x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image" Target="../media/image9.png"/><Relationship Id="rId1" Type="http://schemas.openxmlformats.org/officeDocument/2006/relationships/tags" Target="../tags/tag7.x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image" Target="../media/image3.png"/><Relationship Id="rId1" Type="http://schemas.openxmlformats.org/officeDocument/2006/relationships/tags" Target="../tags/tag9.x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image" Target="../media/image3.png"/><Relationship Id="rId1" Type="http://schemas.openxmlformats.org/officeDocument/2006/relationships/tags" Target="../tags/tag10.xm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image" Target="../media/image4.png"/><Relationship Id="rId1" Type="http://schemas.openxmlformats.org/officeDocument/2006/relationships/tags" Target="../tags/tag11.x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image" Target="../media/image4.png"/><Relationship Id="rId1" Type="http://schemas.openxmlformats.org/officeDocument/2006/relationships/tags" Target="../tags/tag12.x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image" Target="../media/image1.png"/><Relationship Id="rId5" Type="http://schemas.openxmlformats.org/officeDocument/2006/relationships/image" Target="../media/image2.png"/><Relationship Id="rId1" Type="http://schemas.openxmlformats.org/officeDocument/2006/relationships/tags" Target="../tags/tag1.xml"/><Relationship Id="rId2"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4" Type="http://schemas.openxmlformats.org/officeDocument/2006/relationships/image" Target="../media/image2.png"/><Relationship Id="rId5" Type="http://schemas.openxmlformats.org/officeDocument/2006/relationships/image" Target="../media/image1.png"/><Relationship Id="rId1" Type="http://schemas.openxmlformats.org/officeDocument/2006/relationships/tags" Target="../tags/tag13.xm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4" Type="http://schemas.openxmlformats.org/officeDocument/2006/relationships/image" Target="../media/image4.png"/><Relationship Id="rId1" Type="http://schemas.openxmlformats.org/officeDocument/2006/relationships/tags" Target="../tags/tag14.xml"/><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4" Type="http://schemas.openxmlformats.org/officeDocument/2006/relationships/diagramData" Target="../diagrams/data3.xml"/><Relationship Id="rId5" Type="http://schemas.openxmlformats.org/officeDocument/2006/relationships/diagramLayout" Target="../diagrams/layout3.xml"/><Relationship Id="rId6" Type="http://schemas.openxmlformats.org/officeDocument/2006/relationships/diagramQuickStyle" Target="../diagrams/quickStyle3.xml"/><Relationship Id="rId7" Type="http://schemas.openxmlformats.org/officeDocument/2006/relationships/diagramColors" Target="../diagrams/colors3.xml"/><Relationship Id="rId8" Type="http://schemas.microsoft.com/office/2007/relationships/diagramDrawing" Target="../diagrams/drawing3.xml"/><Relationship Id="rId1" Type="http://schemas.openxmlformats.org/officeDocument/2006/relationships/tags" Target="../tags/tag15.xml"/><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4" Type="http://schemas.openxmlformats.org/officeDocument/2006/relationships/chart" Target="../charts/chart2.xml"/><Relationship Id="rId5" Type="http://schemas.openxmlformats.org/officeDocument/2006/relationships/chart" Target="../charts/chart3.xml"/><Relationship Id="rId1" Type="http://schemas.openxmlformats.org/officeDocument/2006/relationships/tags" Target="../tags/tag16.xml"/><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chart" Target="../charts/chart4.xml"/></Relationships>
</file>

<file path=ppt/slides/_rels/slide27.xml.rels><?xml version="1.0" encoding="UTF-8" standalone="yes"?>
<Relationships xmlns="http://schemas.openxmlformats.org/package/2006/relationships"><Relationship Id="rId3" Type="http://schemas.openxmlformats.org/officeDocument/2006/relationships/chart" Target="../charts/chart5.xml"/><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loiluu@comp.nus.edu.sg"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6.xml"/></Relationships>
</file>

<file path=ppt/slides/_rels/slide33.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chart" Target="../charts/char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jp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chart" Target="../charts/chart1.xml"/><Relationship Id="rId1" Type="http://schemas.openxmlformats.org/officeDocument/2006/relationships/tags" Target="../tags/tag2.x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1" Type="http://schemas.openxmlformats.org/officeDocument/2006/relationships/diagramQuickStyle" Target="../diagrams/quickStyle2.xml"/><Relationship Id="rId12" Type="http://schemas.openxmlformats.org/officeDocument/2006/relationships/diagramColors" Target="../diagrams/colors2.xml"/><Relationship Id="rId13" Type="http://schemas.microsoft.com/office/2007/relationships/diagramDrawing" Target="../diagrams/drawing2.xml"/><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6.xml"/><Relationship Id="rId4" Type="http://schemas.openxmlformats.org/officeDocument/2006/relationships/diagramData" Target="../diagrams/data1.xml"/><Relationship Id="rId5" Type="http://schemas.openxmlformats.org/officeDocument/2006/relationships/diagramLayout" Target="../diagrams/layout1.xml"/><Relationship Id="rId6" Type="http://schemas.openxmlformats.org/officeDocument/2006/relationships/diagramQuickStyle" Target="../diagrams/quickStyle1.xml"/><Relationship Id="rId7" Type="http://schemas.openxmlformats.org/officeDocument/2006/relationships/diagramColors" Target="../diagrams/colors1.xml"/><Relationship Id="rId8" Type="http://schemas.microsoft.com/office/2007/relationships/diagramDrawing" Target="../diagrams/drawing1.xml"/><Relationship Id="rId9" Type="http://schemas.openxmlformats.org/officeDocument/2006/relationships/diagramData" Target="../diagrams/data2.xml"/><Relationship Id="rId10"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image" Target="../media/image9.png"/><Relationship Id="rId5" Type="http://schemas.openxmlformats.org/officeDocument/2006/relationships/image" Target="../media/image8.png"/><Relationship Id="rId1" Type="http://schemas.openxmlformats.org/officeDocument/2006/relationships/tags" Target="../tags/tag4.x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 y="1685929"/>
            <a:ext cx="9143999" cy="1470025"/>
          </a:xfrm>
          <a:solidFill>
            <a:schemeClr val="bg1">
              <a:lumMod val="85000"/>
            </a:schemeClr>
          </a:solidFill>
        </p:spPr>
        <p:txBody>
          <a:bodyPr>
            <a:normAutofit/>
          </a:bodyPr>
          <a:lstStyle/>
          <a:p>
            <a:r>
              <a:rPr lang="en-US" dirty="0" smtClean="0">
                <a:solidFill>
                  <a:schemeClr val="tx2"/>
                </a:solidFill>
              </a:rPr>
              <a:t>A SECURE SHARDING PROTOCOL FOR </a:t>
            </a:r>
            <a:br>
              <a:rPr lang="en-US" dirty="0" smtClean="0">
                <a:solidFill>
                  <a:schemeClr val="tx2"/>
                </a:solidFill>
              </a:rPr>
            </a:br>
            <a:r>
              <a:rPr lang="en-US" dirty="0" smtClean="0">
                <a:solidFill>
                  <a:schemeClr val="tx2"/>
                </a:solidFill>
              </a:rPr>
              <a:t>OPEN BLOCKCHAINS</a:t>
            </a:r>
            <a:endParaRPr lang="en-US" dirty="0">
              <a:solidFill>
                <a:schemeClr val="tx2"/>
              </a:solidFill>
            </a:endParaRPr>
          </a:p>
        </p:txBody>
      </p:sp>
      <p:sp>
        <p:nvSpPr>
          <p:cNvPr id="3" name="Subtitle 2"/>
          <p:cNvSpPr>
            <a:spLocks noGrp="1"/>
          </p:cNvSpPr>
          <p:nvPr>
            <p:ph type="subTitle" idx="1"/>
          </p:nvPr>
        </p:nvSpPr>
        <p:spPr>
          <a:xfrm>
            <a:off x="667926" y="3960872"/>
            <a:ext cx="8052741" cy="1281603"/>
          </a:xfrm>
        </p:spPr>
        <p:txBody>
          <a:bodyPr>
            <a:noAutofit/>
          </a:bodyPr>
          <a:lstStyle/>
          <a:p>
            <a:r>
              <a:rPr lang="en-US" sz="2400" b="1" u="sng" dirty="0" err="1">
                <a:solidFill>
                  <a:schemeClr val="tx1"/>
                </a:solidFill>
              </a:rPr>
              <a:t>Loi</a:t>
            </a:r>
            <a:r>
              <a:rPr lang="en-US" sz="2400" b="1" u="sng" dirty="0">
                <a:solidFill>
                  <a:schemeClr val="tx1"/>
                </a:solidFill>
              </a:rPr>
              <a:t> </a:t>
            </a:r>
            <a:r>
              <a:rPr lang="en-US" sz="2400" b="1" u="sng" dirty="0" err="1">
                <a:solidFill>
                  <a:schemeClr val="tx1"/>
                </a:solidFill>
              </a:rPr>
              <a:t>Luu</a:t>
            </a:r>
            <a:r>
              <a:rPr lang="en-US" sz="2400" dirty="0">
                <a:solidFill>
                  <a:schemeClr val="tx1"/>
                </a:solidFill>
              </a:rPr>
              <a:t>, </a:t>
            </a:r>
            <a:r>
              <a:rPr lang="en-US" sz="2400" dirty="0" err="1">
                <a:solidFill>
                  <a:schemeClr val="tx1"/>
                </a:solidFill>
              </a:rPr>
              <a:t>Viswesh</a:t>
            </a:r>
            <a:r>
              <a:rPr lang="en-US" sz="2400" dirty="0">
                <a:solidFill>
                  <a:schemeClr val="tx1"/>
                </a:solidFill>
              </a:rPr>
              <a:t> Narayanan, </a:t>
            </a:r>
            <a:r>
              <a:rPr lang="en-US" sz="2400" dirty="0" err="1">
                <a:solidFill>
                  <a:schemeClr val="tx1"/>
                </a:solidFill>
              </a:rPr>
              <a:t>Kunal</a:t>
            </a:r>
            <a:r>
              <a:rPr lang="en-US" sz="2400" dirty="0">
                <a:solidFill>
                  <a:schemeClr val="tx1"/>
                </a:solidFill>
              </a:rPr>
              <a:t> </a:t>
            </a:r>
            <a:r>
              <a:rPr lang="en-US" sz="2400" dirty="0" err="1">
                <a:solidFill>
                  <a:schemeClr val="tx1"/>
                </a:solidFill>
              </a:rPr>
              <a:t>Baweja</a:t>
            </a:r>
            <a:r>
              <a:rPr lang="en-US" sz="2400" dirty="0">
                <a:solidFill>
                  <a:schemeClr val="tx1"/>
                </a:solidFill>
              </a:rPr>
              <a:t>, </a:t>
            </a:r>
            <a:r>
              <a:rPr lang="en-US" sz="2400" dirty="0" err="1">
                <a:solidFill>
                  <a:schemeClr val="tx1"/>
                </a:solidFill>
              </a:rPr>
              <a:t>Chaodong</a:t>
            </a:r>
            <a:r>
              <a:rPr lang="en-US" sz="2400" dirty="0">
                <a:solidFill>
                  <a:schemeClr val="tx1"/>
                </a:solidFill>
              </a:rPr>
              <a:t> </a:t>
            </a:r>
            <a:r>
              <a:rPr lang="en-US" sz="2400" dirty="0" err="1">
                <a:solidFill>
                  <a:schemeClr val="tx1"/>
                </a:solidFill>
              </a:rPr>
              <a:t>Zheng</a:t>
            </a:r>
            <a:r>
              <a:rPr lang="en-US" sz="2400" dirty="0">
                <a:solidFill>
                  <a:schemeClr val="tx1"/>
                </a:solidFill>
              </a:rPr>
              <a:t>, Seth Gilbert, </a:t>
            </a:r>
            <a:r>
              <a:rPr lang="en-US" sz="2400" dirty="0" err="1">
                <a:solidFill>
                  <a:schemeClr val="tx1"/>
                </a:solidFill>
              </a:rPr>
              <a:t>Prateek</a:t>
            </a:r>
            <a:r>
              <a:rPr lang="en-US" sz="2400" dirty="0">
                <a:solidFill>
                  <a:schemeClr val="tx1"/>
                </a:solidFill>
              </a:rPr>
              <a:t> </a:t>
            </a:r>
            <a:r>
              <a:rPr lang="en-US" sz="2400" dirty="0" err="1">
                <a:solidFill>
                  <a:schemeClr val="tx1"/>
                </a:solidFill>
              </a:rPr>
              <a:t>Saxena</a:t>
            </a:r>
            <a:r>
              <a:rPr lang="en-US" sz="2400" dirty="0">
                <a:solidFill>
                  <a:schemeClr val="tx1"/>
                </a:solidFill>
              </a:rPr>
              <a:t> </a:t>
            </a:r>
            <a:endParaRPr lang="en-US" sz="2400" dirty="0" smtClean="0">
              <a:solidFill>
                <a:schemeClr val="tx1"/>
              </a:solidFill>
            </a:endParaRPr>
          </a:p>
          <a:p>
            <a:r>
              <a:rPr lang="en-US" dirty="0" smtClean="0">
                <a:solidFill>
                  <a:schemeClr val="tx1"/>
                </a:solidFill>
              </a:rPr>
              <a:t>National University of Singapore</a:t>
            </a:r>
          </a:p>
        </p:txBody>
      </p:sp>
      <p:sp>
        <p:nvSpPr>
          <p:cNvPr id="4" name="Subtitle 2"/>
          <p:cNvSpPr txBox="1">
            <a:spLocks/>
          </p:cNvSpPr>
          <p:nvPr/>
        </p:nvSpPr>
        <p:spPr>
          <a:xfrm>
            <a:off x="820330" y="5576399"/>
            <a:ext cx="8052741" cy="757924"/>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endParaRPr lang="en-US" sz="2800" dirty="0">
              <a:solidFill>
                <a:schemeClr val="tx1"/>
              </a:solidFill>
            </a:endParaRPr>
          </a:p>
        </p:txBody>
      </p:sp>
    </p:spTree>
    <p:extLst>
      <p:ext uri="{BB962C8B-B14F-4D97-AF65-F5344CB8AC3E}">
        <p14:creationId xmlns:p14="http://schemas.microsoft.com/office/powerpoint/2010/main" val="3476271168"/>
      </p:ext>
    </p:extLst>
  </p:cSld>
  <p:clrMapOvr>
    <a:masterClrMapping/>
  </p:clrMapOvr>
  <mc:AlternateContent xmlns:mc="http://schemas.openxmlformats.org/markup-compatibility/2006" xmlns:p14="http://schemas.microsoft.com/office/powerpoint/2010/main">
    <mc:Choice Requires="p14">
      <p:transition spd="slow" p14:dur="2000" advTm="19255"/>
    </mc:Choice>
    <mc:Fallback xmlns="">
      <p:transition xmlns:p14="http://schemas.microsoft.com/office/powerpoint/2010/main" spd="slow" advTm="19255"/>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6240"/>
            <a:ext cx="9144000" cy="785469"/>
          </a:xfrm>
        </p:spPr>
        <p:txBody>
          <a:bodyPr/>
          <a:lstStyle/>
          <a:p>
            <a:r>
              <a:rPr lang="en-US" dirty="0"/>
              <a:t>Analysis of The Straw-man </a:t>
            </a:r>
            <a:r>
              <a:rPr lang="en-US" dirty="0" smtClean="0"/>
              <a:t>Solution</a:t>
            </a:r>
            <a:endParaRPr lang="en-US" dirty="0"/>
          </a:p>
        </p:txBody>
      </p:sp>
      <p:sp>
        <p:nvSpPr>
          <p:cNvPr id="22" name="Rectangle 21"/>
          <p:cNvSpPr/>
          <p:nvPr/>
        </p:nvSpPr>
        <p:spPr>
          <a:xfrm>
            <a:off x="5485549" y="5359426"/>
            <a:ext cx="3087579" cy="1304523"/>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Download and verify O(N) </a:t>
            </a:r>
            <a:r>
              <a:rPr lang="en-US" sz="2400" dirty="0" smtClean="0">
                <a:solidFill>
                  <a:schemeClr val="tx1"/>
                </a:solidFill>
              </a:rPr>
              <a:t>blocks.</a:t>
            </a:r>
          </a:p>
          <a:p>
            <a:pPr algn="ctr"/>
            <a:r>
              <a:rPr lang="en-US" sz="2400" dirty="0" smtClean="0">
                <a:solidFill>
                  <a:schemeClr val="tx1"/>
                </a:solidFill>
              </a:rPr>
              <a:t>Not Scalable!</a:t>
            </a:r>
            <a:endParaRPr lang="en-US" sz="2400" dirty="0">
              <a:solidFill>
                <a:schemeClr val="tx1"/>
              </a:solidFill>
            </a:endParaRPr>
          </a:p>
        </p:txBody>
      </p:sp>
      <p:sp>
        <p:nvSpPr>
          <p:cNvPr id="23" name="Rectangle 22"/>
          <p:cNvSpPr/>
          <p:nvPr/>
        </p:nvSpPr>
        <p:spPr>
          <a:xfrm>
            <a:off x="5485549" y="2533223"/>
            <a:ext cx="3087579" cy="1065575"/>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O(N</a:t>
            </a:r>
            <a:r>
              <a:rPr lang="en-US" sz="2400" baseline="30000" dirty="0" smtClean="0">
                <a:solidFill>
                  <a:schemeClr val="tx1"/>
                </a:solidFill>
              </a:rPr>
              <a:t>2</a:t>
            </a:r>
            <a:r>
              <a:rPr lang="en-US" sz="2400" dirty="0" smtClean="0">
                <a:solidFill>
                  <a:schemeClr val="tx1"/>
                </a:solidFill>
              </a:rPr>
              <a:t>) messages to broadcast hash values.</a:t>
            </a:r>
          </a:p>
          <a:p>
            <a:pPr algn="ctr"/>
            <a:r>
              <a:rPr lang="en-US" sz="2400" dirty="0" smtClean="0">
                <a:solidFill>
                  <a:schemeClr val="tx1"/>
                </a:solidFill>
              </a:rPr>
              <a:t>Not scalable!</a:t>
            </a:r>
            <a:endParaRPr lang="en-US" sz="2400" dirty="0">
              <a:solidFill>
                <a:schemeClr val="tx1"/>
              </a:solidFill>
            </a:endParaRPr>
          </a:p>
        </p:txBody>
      </p:sp>
      <p:sp>
        <p:nvSpPr>
          <p:cNvPr id="32" name="Rectangle 31"/>
          <p:cNvSpPr/>
          <p:nvPr/>
        </p:nvSpPr>
        <p:spPr>
          <a:xfrm>
            <a:off x="5485549" y="4107105"/>
            <a:ext cx="3087579" cy="802979"/>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O(C</a:t>
            </a:r>
            <a:r>
              <a:rPr lang="en-US" sz="2400" baseline="30000" dirty="0" smtClean="0">
                <a:solidFill>
                  <a:schemeClr val="tx1"/>
                </a:solidFill>
              </a:rPr>
              <a:t>2</a:t>
            </a:r>
            <a:r>
              <a:rPr lang="en-US" sz="2400" dirty="0" smtClean="0">
                <a:solidFill>
                  <a:schemeClr val="tx1"/>
                </a:solidFill>
              </a:rPr>
              <a:t>) messages for BFT protocols</a:t>
            </a:r>
            <a:endParaRPr lang="en-US" sz="2400" dirty="0">
              <a:solidFill>
                <a:schemeClr val="tx1"/>
              </a:solidFill>
            </a:endParaRPr>
          </a:p>
        </p:txBody>
      </p:sp>
      <p:sp>
        <p:nvSpPr>
          <p:cNvPr id="33" name="TextBox 32"/>
          <p:cNvSpPr txBox="1"/>
          <p:nvPr/>
        </p:nvSpPr>
        <p:spPr>
          <a:xfrm>
            <a:off x="5548192" y="1225734"/>
            <a:ext cx="2108770" cy="523220"/>
          </a:xfrm>
          <a:prstGeom prst="rect">
            <a:avLst/>
          </a:prstGeom>
          <a:noFill/>
        </p:spPr>
        <p:txBody>
          <a:bodyPr wrap="square" rtlCol="0">
            <a:spAutoFit/>
          </a:bodyPr>
          <a:lstStyle/>
          <a:p>
            <a:pPr algn="ctr"/>
            <a:r>
              <a:rPr lang="en-US" sz="2800" dirty="0" smtClean="0"/>
              <a:t>Costs</a:t>
            </a:r>
            <a:endParaRPr lang="en-US" sz="2800" dirty="0"/>
          </a:p>
        </p:txBody>
      </p:sp>
      <p:grpSp>
        <p:nvGrpSpPr>
          <p:cNvPr id="20" name="Group 19"/>
          <p:cNvGrpSpPr/>
          <p:nvPr/>
        </p:nvGrpSpPr>
        <p:grpSpPr>
          <a:xfrm>
            <a:off x="1634218" y="5101904"/>
            <a:ext cx="3515738" cy="1266135"/>
            <a:chOff x="2451287" y="5131750"/>
            <a:chExt cx="4088924" cy="1560999"/>
          </a:xfrm>
        </p:grpSpPr>
        <p:sp>
          <p:nvSpPr>
            <p:cNvPr id="21" name="Shape 157"/>
            <p:cNvSpPr/>
            <p:nvPr/>
          </p:nvSpPr>
          <p:spPr>
            <a:xfrm>
              <a:off x="2451287" y="5671950"/>
              <a:ext cx="1205099" cy="1020799"/>
            </a:xfrm>
            <a:prstGeom prst="roundRect">
              <a:avLst>
                <a:gd name="adj" fmla="val 16667"/>
              </a:avLst>
            </a:prstGeom>
            <a:solidFill>
              <a:schemeClr val="accent3"/>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b="1" dirty="0">
                  <a:solidFill>
                    <a:schemeClr val="lt1"/>
                  </a:solidFill>
                </a:rPr>
                <a:t>Block I</a:t>
              </a:r>
              <a:r>
                <a:rPr lang="en" b="1" baseline="-25000" dirty="0">
                  <a:solidFill>
                    <a:schemeClr val="lt1"/>
                  </a:solidFill>
                </a:rPr>
                <a:t>1</a:t>
              </a:r>
            </a:p>
          </p:txBody>
        </p:sp>
        <p:sp>
          <p:nvSpPr>
            <p:cNvPr id="24" name="Shape 158"/>
            <p:cNvSpPr/>
            <p:nvPr/>
          </p:nvSpPr>
          <p:spPr>
            <a:xfrm>
              <a:off x="3921862" y="5669183"/>
              <a:ext cx="1205099" cy="1020799"/>
            </a:xfrm>
            <a:prstGeom prst="roundRect">
              <a:avLst>
                <a:gd name="adj" fmla="val 16667"/>
              </a:avLst>
            </a:prstGeom>
            <a:solidFill>
              <a:schemeClr val="accent3"/>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b="1">
                  <a:solidFill>
                    <a:schemeClr val="lt1"/>
                  </a:solidFill>
                </a:rPr>
                <a:t>Block I</a:t>
              </a:r>
              <a:r>
                <a:rPr lang="en" b="1" baseline="-25000">
                  <a:solidFill>
                    <a:schemeClr val="lt1"/>
                  </a:solidFill>
                </a:rPr>
                <a:t>2</a:t>
              </a:r>
            </a:p>
          </p:txBody>
        </p:sp>
        <p:sp>
          <p:nvSpPr>
            <p:cNvPr id="25" name="Shape 159"/>
            <p:cNvSpPr/>
            <p:nvPr/>
          </p:nvSpPr>
          <p:spPr>
            <a:xfrm>
              <a:off x="5335112" y="5669183"/>
              <a:ext cx="1205099" cy="1020799"/>
            </a:xfrm>
            <a:prstGeom prst="roundRect">
              <a:avLst>
                <a:gd name="adj" fmla="val 16667"/>
              </a:avLst>
            </a:prstGeom>
            <a:solidFill>
              <a:schemeClr val="accent3"/>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b="1">
                  <a:solidFill>
                    <a:schemeClr val="lt1"/>
                  </a:solidFill>
                </a:rPr>
                <a:t>Block I</a:t>
              </a:r>
              <a:r>
                <a:rPr lang="en" b="1" baseline="-25000">
                  <a:solidFill>
                    <a:schemeClr val="lt1"/>
                  </a:solidFill>
                </a:rPr>
                <a:t>3</a:t>
              </a:r>
            </a:p>
          </p:txBody>
        </p:sp>
        <p:sp>
          <p:nvSpPr>
            <p:cNvPr id="26" name="Shape 160"/>
            <p:cNvSpPr/>
            <p:nvPr/>
          </p:nvSpPr>
          <p:spPr>
            <a:xfrm>
              <a:off x="2958351" y="5131750"/>
              <a:ext cx="236700" cy="533999"/>
            </a:xfrm>
            <a:prstGeom prst="down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 name="Shape 161"/>
            <p:cNvSpPr/>
            <p:nvPr/>
          </p:nvSpPr>
          <p:spPr>
            <a:xfrm>
              <a:off x="4429801" y="5133466"/>
              <a:ext cx="236700" cy="533999"/>
            </a:xfrm>
            <a:prstGeom prst="down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 name="Shape 162"/>
            <p:cNvSpPr/>
            <p:nvPr/>
          </p:nvSpPr>
          <p:spPr>
            <a:xfrm>
              <a:off x="5901251" y="5133483"/>
              <a:ext cx="236700" cy="533999"/>
            </a:xfrm>
            <a:prstGeom prst="down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cxnSp>
        <p:nvCxnSpPr>
          <p:cNvPr id="35" name="Straight Connector 34"/>
          <p:cNvCxnSpPr/>
          <p:nvPr/>
        </p:nvCxnSpPr>
        <p:spPr>
          <a:xfrm>
            <a:off x="5357750" y="1225734"/>
            <a:ext cx="0" cy="5382823"/>
          </a:xfrm>
          <a:prstGeom prst="line">
            <a:avLst/>
          </a:prstGeom>
        </p:spPr>
        <p:style>
          <a:lnRef idx="2">
            <a:schemeClr val="dk1"/>
          </a:lnRef>
          <a:fillRef idx="0">
            <a:schemeClr val="dk1"/>
          </a:fillRef>
          <a:effectRef idx="1">
            <a:schemeClr val="dk1"/>
          </a:effectRef>
          <a:fontRef idx="minor">
            <a:schemeClr val="tx1"/>
          </a:fontRef>
        </p:style>
      </p:cxnSp>
      <p:cxnSp>
        <p:nvCxnSpPr>
          <p:cNvPr id="36" name="Straight Connector 35"/>
          <p:cNvCxnSpPr/>
          <p:nvPr/>
        </p:nvCxnSpPr>
        <p:spPr>
          <a:xfrm>
            <a:off x="579682" y="1792698"/>
            <a:ext cx="7993446" cy="0"/>
          </a:xfrm>
          <a:prstGeom prst="line">
            <a:avLst/>
          </a:prstGeom>
        </p:spPr>
        <p:style>
          <a:lnRef idx="2">
            <a:schemeClr val="dk1"/>
          </a:lnRef>
          <a:fillRef idx="0">
            <a:schemeClr val="dk1"/>
          </a:fillRef>
          <a:effectRef idx="1">
            <a:schemeClr val="dk1"/>
          </a:effectRef>
          <a:fontRef idx="minor">
            <a:schemeClr val="tx1"/>
          </a:fontRef>
        </p:style>
      </p:cxnSp>
      <p:sp>
        <p:nvSpPr>
          <p:cNvPr id="37" name="TextBox 36"/>
          <p:cNvSpPr txBox="1"/>
          <p:nvPr/>
        </p:nvSpPr>
        <p:spPr>
          <a:xfrm>
            <a:off x="77162" y="3088190"/>
            <a:ext cx="1929462" cy="461665"/>
          </a:xfrm>
          <a:prstGeom prst="rect">
            <a:avLst/>
          </a:prstGeom>
          <a:solidFill>
            <a:schemeClr val="tx2">
              <a:lumMod val="40000"/>
              <a:lumOff val="60000"/>
            </a:schemeClr>
          </a:solidFill>
        </p:spPr>
        <p:txBody>
          <a:bodyPr wrap="square" rtlCol="0">
            <a:spAutoFit/>
          </a:bodyPr>
          <a:lstStyle/>
          <a:p>
            <a:r>
              <a:rPr lang="en-US" sz="2400" dirty="0" smtClean="0"/>
              <a:t>H (Coin || PK)</a:t>
            </a:r>
            <a:endParaRPr lang="en-US" sz="2400" dirty="0"/>
          </a:p>
        </p:txBody>
      </p:sp>
      <p:sp>
        <p:nvSpPr>
          <p:cNvPr id="39" name="TextBox 38"/>
          <p:cNvSpPr txBox="1"/>
          <p:nvPr/>
        </p:nvSpPr>
        <p:spPr>
          <a:xfrm>
            <a:off x="77162" y="4528429"/>
            <a:ext cx="1482352" cy="830997"/>
          </a:xfrm>
          <a:prstGeom prst="rect">
            <a:avLst/>
          </a:prstGeom>
          <a:solidFill>
            <a:srgbClr val="8EB4E3"/>
          </a:solidFill>
        </p:spPr>
        <p:txBody>
          <a:bodyPr wrap="square" rtlCol="0">
            <a:spAutoFit/>
          </a:bodyPr>
          <a:lstStyle/>
          <a:p>
            <a:r>
              <a:rPr lang="en-US" sz="2400" dirty="0" smtClean="0"/>
              <a:t>Run BFT </a:t>
            </a:r>
          </a:p>
          <a:p>
            <a:r>
              <a:rPr lang="en-US" sz="2400" dirty="0" smtClean="0"/>
              <a:t>Protocols</a:t>
            </a:r>
            <a:endParaRPr lang="en-US" sz="2400" dirty="0"/>
          </a:p>
        </p:txBody>
      </p:sp>
      <p:sp>
        <p:nvSpPr>
          <p:cNvPr id="40" name="TextBox 39"/>
          <p:cNvSpPr txBox="1"/>
          <p:nvPr/>
        </p:nvSpPr>
        <p:spPr>
          <a:xfrm>
            <a:off x="57816" y="5832952"/>
            <a:ext cx="1482352" cy="830997"/>
          </a:xfrm>
          <a:prstGeom prst="rect">
            <a:avLst/>
          </a:prstGeom>
          <a:solidFill>
            <a:srgbClr val="8EB4E3"/>
          </a:solidFill>
        </p:spPr>
        <p:txBody>
          <a:bodyPr wrap="square" rtlCol="0">
            <a:spAutoFit/>
          </a:bodyPr>
          <a:lstStyle/>
          <a:p>
            <a:r>
              <a:rPr lang="en-US" sz="2400" dirty="0" smtClean="0"/>
              <a:t>Broadcast all blocks</a:t>
            </a:r>
            <a:endParaRPr lang="en-US" sz="2400" dirty="0"/>
          </a:p>
        </p:txBody>
      </p:sp>
      <p:pic>
        <p:nvPicPr>
          <p:cNvPr id="38" name="Picture 37" descr="pic0.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69810" y="1871844"/>
            <a:ext cx="2826314" cy="1708050"/>
          </a:xfrm>
          <a:prstGeom prst="rect">
            <a:avLst/>
          </a:prstGeom>
        </p:spPr>
      </p:pic>
      <p:pic>
        <p:nvPicPr>
          <p:cNvPr id="41" name="Picture 40" descr="pic2.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75338" y="3360376"/>
            <a:ext cx="3280996" cy="1725561"/>
          </a:xfrm>
          <a:prstGeom prst="rect">
            <a:avLst/>
          </a:prstGeom>
        </p:spPr>
      </p:pic>
    </p:spTree>
    <p:custDataLst>
      <p:tags r:id="rId1"/>
    </p:custDataLst>
    <p:extLst>
      <p:ext uri="{BB962C8B-B14F-4D97-AF65-F5344CB8AC3E}">
        <p14:creationId xmlns:p14="http://schemas.microsoft.com/office/powerpoint/2010/main" val="45754495"/>
      </p:ext>
    </p:extLst>
  </p:cSld>
  <p:clrMapOvr>
    <a:masterClrMapping/>
  </p:clrMapOvr>
  <mc:AlternateContent xmlns:mc="http://schemas.openxmlformats.org/markup-compatibility/2006" xmlns:p14="http://schemas.microsoft.com/office/powerpoint/2010/main">
    <mc:Choice Requires="p14">
      <p:transition spd="slow" p14:dur="2000" advTm="79098"/>
    </mc:Choice>
    <mc:Fallback xmlns="">
      <p:transition xmlns:p14="http://schemas.microsoft.com/office/powerpoint/2010/main" spd="slow" advTm="79098"/>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3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953735"/>
                </a:solidFill>
              </a:rPr>
              <a:t>Our Solution: </a:t>
            </a:r>
            <a:r>
              <a:rPr lang="en-US" dirty="0" err="1" smtClean="0">
                <a:solidFill>
                  <a:srgbClr val="953735"/>
                </a:solidFill>
              </a:rPr>
              <a:t>Elastico</a:t>
            </a:r>
            <a:endParaRPr lang="en-US" dirty="0"/>
          </a:p>
        </p:txBody>
      </p:sp>
      <p:sp>
        <p:nvSpPr>
          <p:cNvPr id="32" name="Rectangular Callout 31"/>
          <p:cNvSpPr/>
          <p:nvPr/>
        </p:nvSpPr>
        <p:spPr>
          <a:xfrm>
            <a:off x="5195863" y="2391306"/>
            <a:ext cx="2632925" cy="918168"/>
          </a:xfrm>
          <a:custGeom>
            <a:avLst/>
            <a:gdLst>
              <a:gd name="connsiteX0" fmla="*/ 0 w 2632925"/>
              <a:gd name="connsiteY0" fmla="*/ 0 h 918168"/>
              <a:gd name="connsiteX1" fmla="*/ 438821 w 2632925"/>
              <a:gd name="connsiteY1" fmla="*/ 0 h 918168"/>
              <a:gd name="connsiteX2" fmla="*/ 438821 w 2632925"/>
              <a:gd name="connsiteY2" fmla="*/ 0 h 918168"/>
              <a:gd name="connsiteX3" fmla="*/ 1097052 w 2632925"/>
              <a:gd name="connsiteY3" fmla="*/ 0 h 918168"/>
              <a:gd name="connsiteX4" fmla="*/ 2632925 w 2632925"/>
              <a:gd name="connsiteY4" fmla="*/ 0 h 918168"/>
              <a:gd name="connsiteX5" fmla="*/ 2632925 w 2632925"/>
              <a:gd name="connsiteY5" fmla="*/ 535598 h 918168"/>
              <a:gd name="connsiteX6" fmla="*/ 2632925 w 2632925"/>
              <a:gd name="connsiteY6" fmla="*/ 535598 h 918168"/>
              <a:gd name="connsiteX7" fmla="*/ 2632925 w 2632925"/>
              <a:gd name="connsiteY7" fmla="*/ 765140 h 918168"/>
              <a:gd name="connsiteX8" fmla="*/ 2632925 w 2632925"/>
              <a:gd name="connsiteY8" fmla="*/ 918168 h 918168"/>
              <a:gd name="connsiteX9" fmla="*/ 1097052 w 2632925"/>
              <a:gd name="connsiteY9" fmla="*/ 918168 h 918168"/>
              <a:gd name="connsiteX10" fmla="*/ 438821 w 2632925"/>
              <a:gd name="connsiteY10" fmla="*/ 918168 h 918168"/>
              <a:gd name="connsiteX11" fmla="*/ 438821 w 2632925"/>
              <a:gd name="connsiteY11" fmla="*/ 918168 h 918168"/>
              <a:gd name="connsiteX12" fmla="*/ 0 w 2632925"/>
              <a:gd name="connsiteY12" fmla="*/ 918168 h 918168"/>
              <a:gd name="connsiteX13" fmla="*/ 0 w 2632925"/>
              <a:gd name="connsiteY13" fmla="*/ 765140 h 918168"/>
              <a:gd name="connsiteX14" fmla="*/ -364765 w 2632925"/>
              <a:gd name="connsiteY14" fmla="*/ 544859 h 918168"/>
              <a:gd name="connsiteX15" fmla="*/ 0 w 2632925"/>
              <a:gd name="connsiteY15" fmla="*/ 535598 h 918168"/>
              <a:gd name="connsiteX16" fmla="*/ 0 w 2632925"/>
              <a:gd name="connsiteY16" fmla="*/ 0 h 918168"/>
              <a:gd name="connsiteX0" fmla="*/ 0 w 2632925"/>
              <a:gd name="connsiteY0" fmla="*/ 0 h 918168"/>
              <a:gd name="connsiteX1" fmla="*/ 438821 w 2632925"/>
              <a:gd name="connsiteY1" fmla="*/ 0 h 918168"/>
              <a:gd name="connsiteX2" fmla="*/ 438821 w 2632925"/>
              <a:gd name="connsiteY2" fmla="*/ 0 h 918168"/>
              <a:gd name="connsiteX3" fmla="*/ 1097052 w 2632925"/>
              <a:gd name="connsiteY3" fmla="*/ 0 h 918168"/>
              <a:gd name="connsiteX4" fmla="*/ 2632925 w 2632925"/>
              <a:gd name="connsiteY4" fmla="*/ 0 h 918168"/>
              <a:gd name="connsiteX5" fmla="*/ 2632925 w 2632925"/>
              <a:gd name="connsiteY5" fmla="*/ 535598 h 918168"/>
              <a:gd name="connsiteX6" fmla="*/ 2632925 w 2632925"/>
              <a:gd name="connsiteY6" fmla="*/ 535598 h 918168"/>
              <a:gd name="connsiteX7" fmla="*/ 2632925 w 2632925"/>
              <a:gd name="connsiteY7" fmla="*/ 765140 h 918168"/>
              <a:gd name="connsiteX8" fmla="*/ 2632925 w 2632925"/>
              <a:gd name="connsiteY8" fmla="*/ 918168 h 918168"/>
              <a:gd name="connsiteX9" fmla="*/ 1097052 w 2632925"/>
              <a:gd name="connsiteY9" fmla="*/ 918168 h 918168"/>
              <a:gd name="connsiteX10" fmla="*/ 438821 w 2632925"/>
              <a:gd name="connsiteY10" fmla="*/ 918168 h 918168"/>
              <a:gd name="connsiteX11" fmla="*/ 438821 w 2632925"/>
              <a:gd name="connsiteY11" fmla="*/ 918168 h 918168"/>
              <a:gd name="connsiteX12" fmla="*/ 0 w 2632925"/>
              <a:gd name="connsiteY12" fmla="*/ 918168 h 918168"/>
              <a:gd name="connsiteX13" fmla="*/ 0 w 2632925"/>
              <a:gd name="connsiteY13" fmla="*/ 765140 h 918168"/>
              <a:gd name="connsiteX14" fmla="*/ 5669 w 2632925"/>
              <a:gd name="connsiteY14" fmla="*/ 633064 h 918168"/>
              <a:gd name="connsiteX15" fmla="*/ 0 w 2632925"/>
              <a:gd name="connsiteY15" fmla="*/ 535598 h 918168"/>
              <a:gd name="connsiteX16" fmla="*/ 0 w 2632925"/>
              <a:gd name="connsiteY16" fmla="*/ 0 h 91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632925" h="918168">
                <a:moveTo>
                  <a:pt x="0" y="0"/>
                </a:moveTo>
                <a:lnTo>
                  <a:pt x="438821" y="0"/>
                </a:lnTo>
                <a:lnTo>
                  <a:pt x="438821" y="0"/>
                </a:lnTo>
                <a:lnTo>
                  <a:pt x="1097052" y="0"/>
                </a:lnTo>
                <a:lnTo>
                  <a:pt x="2632925" y="0"/>
                </a:lnTo>
                <a:lnTo>
                  <a:pt x="2632925" y="535598"/>
                </a:lnTo>
                <a:lnTo>
                  <a:pt x="2632925" y="535598"/>
                </a:lnTo>
                <a:lnTo>
                  <a:pt x="2632925" y="765140"/>
                </a:lnTo>
                <a:lnTo>
                  <a:pt x="2632925" y="918168"/>
                </a:lnTo>
                <a:lnTo>
                  <a:pt x="1097052" y="918168"/>
                </a:lnTo>
                <a:lnTo>
                  <a:pt x="438821" y="918168"/>
                </a:lnTo>
                <a:lnTo>
                  <a:pt x="438821" y="918168"/>
                </a:lnTo>
                <a:lnTo>
                  <a:pt x="0" y="918168"/>
                </a:lnTo>
                <a:lnTo>
                  <a:pt x="0" y="765140"/>
                </a:lnTo>
                <a:lnTo>
                  <a:pt x="5669" y="633064"/>
                </a:lnTo>
                <a:lnTo>
                  <a:pt x="0" y="535598"/>
                </a:lnTo>
                <a:lnTo>
                  <a:pt x="0" y="0"/>
                </a:lnTo>
                <a:close/>
              </a:path>
            </a:pathLst>
          </a:custGeom>
          <a:solidFill>
            <a:srgbClr val="D9D9D9"/>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Reduce cost to O(NC) messages</a:t>
            </a:r>
            <a:endParaRPr lang="en-US" sz="2400" dirty="0">
              <a:solidFill>
                <a:schemeClr val="tx1"/>
              </a:solidFill>
            </a:endParaRPr>
          </a:p>
        </p:txBody>
      </p:sp>
      <p:sp>
        <p:nvSpPr>
          <p:cNvPr id="33" name="Rectangular Callout 32"/>
          <p:cNvSpPr/>
          <p:nvPr/>
        </p:nvSpPr>
        <p:spPr>
          <a:xfrm>
            <a:off x="5195863" y="3596600"/>
            <a:ext cx="2632925" cy="1254391"/>
          </a:xfrm>
          <a:prstGeom prst="wedgeRectCallout">
            <a:avLst>
              <a:gd name="adj1" fmla="val -47688"/>
              <a:gd name="adj2" fmla="val 11864"/>
            </a:avLst>
          </a:prstGeom>
          <a:solidFill>
            <a:srgbClr val="D9D9D9"/>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Generate a set of different random numbers</a:t>
            </a:r>
            <a:endParaRPr lang="en-US" sz="2400" dirty="0">
              <a:solidFill>
                <a:schemeClr val="tx1"/>
              </a:solidFill>
            </a:endParaRPr>
          </a:p>
        </p:txBody>
      </p:sp>
      <p:sp>
        <p:nvSpPr>
          <p:cNvPr id="34" name="Rectangular Callout 33"/>
          <p:cNvSpPr/>
          <p:nvPr/>
        </p:nvSpPr>
        <p:spPr>
          <a:xfrm>
            <a:off x="5195863" y="5164590"/>
            <a:ext cx="2632925" cy="1516176"/>
          </a:xfrm>
          <a:prstGeom prst="wedgeRectCallout">
            <a:avLst>
              <a:gd name="adj1" fmla="val -49145"/>
              <a:gd name="adj2" fmla="val -25917"/>
            </a:avLst>
          </a:prstGeom>
          <a:solidFill>
            <a:srgbClr val="D9D9D9"/>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Reconcile results without verifying and broadcasting data blocks</a:t>
            </a:r>
            <a:endParaRPr lang="en-US" sz="2400" dirty="0">
              <a:solidFill>
                <a:schemeClr val="tx1"/>
              </a:solidFill>
            </a:endParaRPr>
          </a:p>
        </p:txBody>
      </p:sp>
      <p:grpSp>
        <p:nvGrpSpPr>
          <p:cNvPr id="37" name="Group 36"/>
          <p:cNvGrpSpPr/>
          <p:nvPr/>
        </p:nvGrpSpPr>
        <p:grpSpPr>
          <a:xfrm>
            <a:off x="1053898" y="5313245"/>
            <a:ext cx="3750908" cy="1266135"/>
            <a:chOff x="2451287" y="5131750"/>
            <a:chExt cx="4088924" cy="1560999"/>
          </a:xfrm>
        </p:grpSpPr>
        <p:sp>
          <p:nvSpPr>
            <p:cNvPr id="40" name="Shape 157"/>
            <p:cNvSpPr/>
            <p:nvPr/>
          </p:nvSpPr>
          <p:spPr>
            <a:xfrm>
              <a:off x="2451287" y="5671950"/>
              <a:ext cx="1205099" cy="1020799"/>
            </a:xfrm>
            <a:prstGeom prst="roundRect">
              <a:avLst>
                <a:gd name="adj" fmla="val 16667"/>
              </a:avLst>
            </a:prstGeom>
            <a:solidFill>
              <a:schemeClr val="accent3"/>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b="1">
                  <a:solidFill>
                    <a:schemeClr val="lt1"/>
                  </a:solidFill>
                </a:rPr>
                <a:t>Block I</a:t>
              </a:r>
              <a:r>
                <a:rPr lang="en" b="1" baseline="-25000">
                  <a:solidFill>
                    <a:schemeClr val="lt1"/>
                  </a:solidFill>
                </a:rPr>
                <a:t>1</a:t>
              </a:r>
            </a:p>
          </p:txBody>
        </p:sp>
        <p:sp>
          <p:nvSpPr>
            <p:cNvPr id="41" name="Shape 158"/>
            <p:cNvSpPr/>
            <p:nvPr/>
          </p:nvSpPr>
          <p:spPr>
            <a:xfrm>
              <a:off x="3921862" y="5669183"/>
              <a:ext cx="1205099" cy="1020799"/>
            </a:xfrm>
            <a:prstGeom prst="roundRect">
              <a:avLst>
                <a:gd name="adj" fmla="val 16667"/>
              </a:avLst>
            </a:prstGeom>
            <a:solidFill>
              <a:schemeClr val="accent3"/>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b="1">
                  <a:solidFill>
                    <a:schemeClr val="lt1"/>
                  </a:solidFill>
                </a:rPr>
                <a:t>Block I</a:t>
              </a:r>
              <a:r>
                <a:rPr lang="en" b="1" baseline="-25000">
                  <a:solidFill>
                    <a:schemeClr val="lt1"/>
                  </a:solidFill>
                </a:rPr>
                <a:t>2</a:t>
              </a:r>
            </a:p>
          </p:txBody>
        </p:sp>
        <p:sp>
          <p:nvSpPr>
            <p:cNvPr id="42" name="Shape 159"/>
            <p:cNvSpPr/>
            <p:nvPr/>
          </p:nvSpPr>
          <p:spPr>
            <a:xfrm>
              <a:off x="5335112" y="5669183"/>
              <a:ext cx="1205099" cy="1020799"/>
            </a:xfrm>
            <a:prstGeom prst="roundRect">
              <a:avLst>
                <a:gd name="adj" fmla="val 16667"/>
              </a:avLst>
            </a:prstGeom>
            <a:solidFill>
              <a:schemeClr val="accent3"/>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b="1">
                  <a:solidFill>
                    <a:schemeClr val="lt1"/>
                  </a:solidFill>
                </a:rPr>
                <a:t>Block I</a:t>
              </a:r>
              <a:r>
                <a:rPr lang="en" b="1" baseline="-25000">
                  <a:solidFill>
                    <a:schemeClr val="lt1"/>
                  </a:solidFill>
                </a:rPr>
                <a:t>3</a:t>
              </a:r>
            </a:p>
          </p:txBody>
        </p:sp>
        <p:sp>
          <p:nvSpPr>
            <p:cNvPr id="43" name="Shape 160"/>
            <p:cNvSpPr/>
            <p:nvPr/>
          </p:nvSpPr>
          <p:spPr>
            <a:xfrm>
              <a:off x="2958351" y="5131750"/>
              <a:ext cx="236700" cy="533999"/>
            </a:xfrm>
            <a:prstGeom prst="down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 name="Shape 161"/>
            <p:cNvSpPr/>
            <p:nvPr/>
          </p:nvSpPr>
          <p:spPr>
            <a:xfrm>
              <a:off x="4429801" y="5133466"/>
              <a:ext cx="236700" cy="533999"/>
            </a:xfrm>
            <a:prstGeom prst="down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 name="Shape 162"/>
            <p:cNvSpPr/>
            <p:nvPr/>
          </p:nvSpPr>
          <p:spPr>
            <a:xfrm>
              <a:off x="5901251" y="5133483"/>
              <a:ext cx="236700" cy="533999"/>
            </a:xfrm>
            <a:prstGeom prst="down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pic>
        <p:nvPicPr>
          <p:cNvPr id="46" name="Picture 45" descr="pic0.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83540" y="2083185"/>
            <a:ext cx="2826314" cy="1708050"/>
          </a:xfrm>
          <a:prstGeom prst="rect">
            <a:avLst/>
          </a:prstGeom>
        </p:spPr>
      </p:pic>
      <p:pic>
        <p:nvPicPr>
          <p:cNvPr id="48" name="Picture 47" descr="pic2.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89068" y="3571717"/>
            <a:ext cx="3280996" cy="1725561"/>
          </a:xfrm>
          <a:prstGeom prst="rect">
            <a:avLst/>
          </a:prstGeom>
        </p:spPr>
      </p:pic>
      <p:grpSp>
        <p:nvGrpSpPr>
          <p:cNvPr id="49" name="Group 48"/>
          <p:cNvGrpSpPr/>
          <p:nvPr/>
        </p:nvGrpSpPr>
        <p:grpSpPr>
          <a:xfrm>
            <a:off x="1595076" y="941062"/>
            <a:ext cx="3063914" cy="917326"/>
            <a:chOff x="3175797" y="911946"/>
            <a:chExt cx="3063914" cy="917326"/>
          </a:xfrm>
        </p:grpSpPr>
        <p:pic>
          <p:nvPicPr>
            <p:cNvPr id="50" name="Picture 49" descr="POW_POP.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75797" y="911946"/>
              <a:ext cx="1037558" cy="917326"/>
            </a:xfrm>
            <a:prstGeom prst="rect">
              <a:avLst/>
            </a:prstGeom>
          </p:spPr>
        </p:pic>
        <p:sp>
          <p:nvSpPr>
            <p:cNvPr id="51" name="TextBox 50"/>
            <p:cNvSpPr txBox="1"/>
            <p:nvPr/>
          </p:nvSpPr>
          <p:spPr>
            <a:xfrm>
              <a:off x="4285959" y="1191673"/>
              <a:ext cx="1953752" cy="461665"/>
            </a:xfrm>
            <a:prstGeom prst="rect">
              <a:avLst/>
            </a:prstGeom>
            <a:noFill/>
          </p:spPr>
          <p:txBody>
            <a:bodyPr wrap="square" rtlCol="0">
              <a:spAutoFit/>
            </a:bodyPr>
            <a:lstStyle/>
            <a:p>
              <a:r>
                <a:rPr lang="en-US" sz="2400" dirty="0" smtClean="0"/>
                <a:t>Proof of Work</a:t>
              </a:r>
              <a:endParaRPr lang="en-US" sz="2400" dirty="0"/>
            </a:p>
          </p:txBody>
        </p:sp>
      </p:grpSp>
      <p:sp>
        <p:nvSpPr>
          <p:cNvPr id="52" name="Down Arrow 51"/>
          <p:cNvSpPr/>
          <p:nvPr/>
        </p:nvSpPr>
        <p:spPr>
          <a:xfrm>
            <a:off x="2915890" y="1760854"/>
            <a:ext cx="217133" cy="369371"/>
          </a:xfrm>
          <a:prstGeom prst="downArrow">
            <a:avLst/>
          </a:prstGeom>
          <a:solidFill>
            <a:schemeClr val="bg1">
              <a:lumMod val="85000"/>
            </a:schemeClr>
          </a:solidFill>
          <a:ln>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ular Callout 31"/>
          <p:cNvSpPr/>
          <p:nvPr/>
        </p:nvSpPr>
        <p:spPr>
          <a:xfrm>
            <a:off x="5195863" y="1165017"/>
            <a:ext cx="2632925" cy="918168"/>
          </a:xfrm>
          <a:custGeom>
            <a:avLst/>
            <a:gdLst>
              <a:gd name="connsiteX0" fmla="*/ 0 w 2632925"/>
              <a:gd name="connsiteY0" fmla="*/ 0 h 918168"/>
              <a:gd name="connsiteX1" fmla="*/ 438821 w 2632925"/>
              <a:gd name="connsiteY1" fmla="*/ 0 h 918168"/>
              <a:gd name="connsiteX2" fmla="*/ 438821 w 2632925"/>
              <a:gd name="connsiteY2" fmla="*/ 0 h 918168"/>
              <a:gd name="connsiteX3" fmla="*/ 1097052 w 2632925"/>
              <a:gd name="connsiteY3" fmla="*/ 0 h 918168"/>
              <a:gd name="connsiteX4" fmla="*/ 2632925 w 2632925"/>
              <a:gd name="connsiteY4" fmla="*/ 0 h 918168"/>
              <a:gd name="connsiteX5" fmla="*/ 2632925 w 2632925"/>
              <a:gd name="connsiteY5" fmla="*/ 535598 h 918168"/>
              <a:gd name="connsiteX6" fmla="*/ 2632925 w 2632925"/>
              <a:gd name="connsiteY6" fmla="*/ 535598 h 918168"/>
              <a:gd name="connsiteX7" fmla="*/ 2632925 w 2632925"/>
              <a:gd name="connsiteY7" fmla="*/ 765140 h 918168"/>
              <a:gd name="connsiteX8" fmla="*/ 2632925 w 2632925"/>
              <a:gd name="connsiteY8" fmla="*/ 918168 h 918168"/>
              <a:gd name="connsiteX9" fmla="*/ 1097052 w 2632925"/>
              <a:gd name="connsiteY9" fmla="*/ 918168 h 918168"/>
              <a:gd name="connsiteX10" fmla="*/ 438821 w 2632925"/>
              <a:gd name="connsiteY10" fmla="*/ 918168 h 918168"/>
              <a:gd name="connsiteX11" fmla="*/ 438821 w 2632925"/>
              <a:gd name="connsiteY11" fmla="*/ 918168 h 918168"/>
              <a:gd name="connsiteX12" fmla="*/ 0 w 2632925"/>
              <a:gd name="connsiteY12" fmla="*/ 918168 h 918168"/>
              <a:gd name="connsiteX13" fmla="*/ 0 w 2632925"/>
              <a:gd name="connsiteY13" fmla="*/ 765140 h 918168"/>
              <a:gd name="connsiteX14" fmla="*/ -364765 w 2632925"/>
              <a:gd name="connsiteY14" fmla="*/ 544859 h 918168"/>
              <a:gd name="connsiteX15" fmla="*/ 0 w 2632925"/>
              <a:gd name="connsiteY15" fmla="*/ 535598 h 918168"/>
              <a:gd name="connsiteX16" fmla="*/ 0 w 2632925"/>
              <a:gd name="connsiteY16" fmla="*/ 0 h 918168"/>
              <a:gd name="connsiteX0" fmla="*/ 0 w 2632925"/>
              <a:gd name="connsiteY0" fmla="*/ 0 h 918168"/>
              <a:gd name="connsiteX1" fmla="*/ 438821 w 2632925"/>
              <a:gd name="connsiteY1" fmla="*/ 0 h 918168"/>
              <a:gd name="connsiteX2" fmla="*/ 438821 w 2632925"/>
              <a:gd name="connsiteY2" fmla="*/ 0 h 918168"/>
              <a:gd name="connsiteX3" fmla="*/ 1097052 w 2632925"/>
              <a:gd name="connsiteY3" fmla="*/ 0 h 918168"/>
              <a:gd name="connsiteX4" fmla="*/ 2632925 w 2632925"/>
              <a:gd name="connsiteY4" fmla="*/ 0 h 918168"/>
              <a:gd name="connsiteX5" fmla="*/ 2632925 w 2632925"/>
              <a:gd name="connsiteY5" fmla="*/ 535598 h 918168"/>
              <a:gd name="connsiteX6" fmla="*/ 2632925 w 2632925"/>
              <a:gd name="connsiteY6" fmla="*/ 535598 h 918168"/>
              <a:gd name="connsiteX7" fmla="*/ 2632925 w 2632925"/>
              <a:gd name="connsiteY7" fmla="*/ 765140 h 918168"/>
              <a:gd name="connsiteX8" fmla="*/ 2632925 w 2632925"/>
              <a:gd name="connsiteY8" fmla="*/ 918168 h 918168"/>
              <a:gd name="connsiteX9" fmla="*/ 1097052 w 2632925"/>
              <a:gd name="connsiteY9" fmla="*/ 918168 h 918168"/>
              <a:gd name="connsiteX10" fmla="*/ 438821 w 2632925"/>
              <a:gd name="connsiteY10" fmla="*/ 918168 h 918168"/>
              <a:gd name="connsiteX11" fmla="*/ 438821 w 2632925"/>
              <a:gd name="connsiteY11" fmla="*/ 918168 h 918168"/>
              <a:gd name="connsiteX12" fmla="*/ 0 w 2632925"/>
              <a:gd name="connsiteY12" fmla="*/ 918168 h 918168"/>
              <a:gd name="connsiteX13" fmla="*/ 0 w 2632925"/>
              <a:gd name="connsiteY13" fmla="*/ 765140 h 918168"/>
              <a:gd name="connsiteX14" fmla="*/ 5669 w 2632925"/>
              <a:gd name="connsiteY14" fmla="*/ 633064 h 918168"/>
              <a:gd name="connsiteX15" fmla="*/ 0 w 2632925"/>
              <a:gd name="connsiteY15" fmla="*/ 535598 h 918168"/>
              <a:gd name="connsiteX16" fmla="*/ 0 w 2632925"/>
              <a:gd name="connsiteY16" fmla="*/ 0 h 91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632925" h="918168">
                <a:moveTo>
                  <a:pt x="0" y="0"/>
                </a:moveTo>
                <a:lnTo>
                  <a:pt x="438821" y="0"/>
                </a:lnTo>
                <a:lnTo>
                  <a:pt x="438821" y="0"/>
                </a:lnTo>
                <a:lnTo>
                  <a:pt x="1097052" y="0"/>
                </a:lnTo>
                <a:lnTo>
                  <a:pt x="2632925" y="0"/>
                </a:lnTo>
                <a:lnTo>
                  <a:pt x="2632925" y="535598"/>
                </a:lnTo>
                <a:lnTo>
                  <a:pt x="2632925" y="535598"/>
                </a:lnTo>
                <a:lnTo>
                  <a:pt x="2632925" y="765140"/>
                </a:lnTo>
                <a:lnTo>
                  <a:pt x="2632925" y="918168"/>
                </a:lnTo>
                <a:lnTo>
                  <a:pt x="1097052" y="918168"/>
                </a:lnTo>
                <a:lnTo>
                  <a:pt x="438821" y="918168"/>
                </a:lnTo>
                <a:lnTo>
                  <a:pt x="438821" y="918168"/>
                </a:lnTo>
                <a:lnTo>
                  <a:pt x="0" y="918168"/>
                </a:lnTo>
                <a:lnTo>
                  <a:pt x="0" y="765140"/>
                </a:lnTo>
                <a:lnTo>
                  <a:pt x="5669" y="633064"/>
                </a:lnTo>
                <a:lnTo>
                  <a:pt x="0" y="535598"/>
                </a:lnTo>
                <a:lnTo>
                  <a:pt x="0" y="0"/>
                </a:lnTo>
                <a:close/>
              </a:path>
            </a:pathLst>
          </a:custGeom>
          <a:solidFill>
            <a:srgbClr val="D9D9D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solidFill>
                  <a:schemeClr val="tx1"/>
                </a:solidFill>
              </a:rPr>
              <a:t>Use </a:t>
            </a:r>
            <a:r>
              <a:rPr lang="en-US" sz="2400" dirty="0" err="1" smtClean="0">
                <a:solidFill>
                  <a:schemeClr val="tx1"/>
                </a:solidFill>
              </a:rPr>
              <a:t>PoW</a:t>
            </a:r>
            <a:r>
              <a:rPr lang="en-US" sz="2400" dirty="0" smtClean="0">
                <a:solidFill>
                  <a:schemeClr val="tx1"/>
                </a:solidFill>
              </a:rPr>
              <a:t> to establish identities</a:t>
            </a:r>
            <a:endParaRPr lang="en-US" sz="2400" dirty="0">
              <a:solidFill>
                <a:schemeClr val="tx1"/>
              </a:solidFill>
            </a:endParaRPr>
          </a:p>
        </p:txBody>
      </p:sp>
    </p:spTree>
    <p:custDataLst>
      <p:tags r:id="rId1"/>
    </p:custDataLst>
    <p:extLst>
      <p:ext uri="{BB962C8B-B14F-4D97-AF65-F5344CB8AC3E}">
        <p14:creationId xmlns:p14="http://schemas.microsoft.com/office/powerpoint/2010/main" val="2038891265"/>
      </p:ext>
    </p:extLst>
  </p:cSld>
  <p:clrMapOvr>
    <a:masterClrMapping/>
  </p:clrMapOvr>
  <mc:AlternateContent xmlns:mc="http://schemas.openxmlformats.org/markup-compatibility/2006" xmlns:p14="http://schemas.microsoft.com/office/powerpoint/2010/main">
    <mc:Choice Requires="p14">
      <p:transition spd="slow" p14:dur="2000" advTm="65233"/>
    </mc:Choice>
    <mc:Fallback xmlns="">
      <p:transition xmlns:p14="http://schemas.microsoft.com/office/powerpoint/2010/main" spd="slow" advTm="65234"/>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1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ELASTICO in DETAIL</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41069640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Step 1: Identity establishment</a:t>
            </a:r>
          </a:p>
        </p:txBody>
      </p:sp>
      <p:sp>
        <p:nvSpPr>
          <p:cNvPr id="3" name="Content Placeholder 2"/>
          <p:cNvSpPr>
            <a:spLocks noGrp="1"/>
          </p:cNvSpPr>
          <p:nvPr>
            <p:ph idx="1"/>
          </p:nvPr>
        </p:nvSpPr>
        <p:spPr>
          <a:xfrm>
            <a:off x="165204" y="1239851"/>
            <a:ext cx="8807149" cy="4935523"/>
          </a:xfrm>
        </p:spPr>
        <p:txBody>
          <a:bodyPr>
            <a:normAutofit/>
          </a:bodyPr>
          <a:lstStyle/>
          <a:p>
            <a:r>
              <a:rPr lang="en-US" dirty="0" smtClean="0"/>
              <a:t>Solve </a:t>
            </a:r>
            <a:r>
              <a:rPr lang="en-US" dirty="0" err="1" smtClean="0"/>
              <a:t>PoW</a:t>
            </a:r>
            <a:endParaRPr lang="en-US" dirty="0" smtClean="0"/>
          </a:p>
          <a:p>
            <a:pPr marL="457200" lvl="1" indent="0">
              <a:buNone/>
            </a:pPr>
            <a:r>
              <a:rPr lang="en-US" sz="2400" dirty="0" smtClean="0"/>
              <a:t>ID =  H ( </a:t>
            </a:r>
            <a:r>
              <a:rPr lang="en-US" sz="2400" dirty="0" err="1" smtClean="0"/>
              <a:t>EpochRandomness</a:t>
            </a:r>
            <a:r>
              <a:rPr lang="en-US" dirty="0" smtClean="0"/>
              <a:t>,    </a:t>
            </a:r>
            <a:r>
              <a:rPr lang="en-US" sz="2400" dirty="0" smtClean="0"/>
              <a:t>IP, </a:t>
            </a:r>
            <a:r>
              <a:rPr lang="en-US" dirty="0" err="1" smtClean="0"/>
              <a:t>P</a:t>
            </a:r>
            <a:r>
              <a:rPr lang="en-US" sz="2400" dirty="0" err="1" smtClean="0"/>
              <a:t>ubkey</a:t>
            </a:r>
            <a:r>
              <a:rPr lang="en-US" dirty="0" smtClean="0"/>
              <a:t>,  </a:t>
            </a:r>
            <a:r>
              <a:rPr lang="en-US" sz="2400" dirty="0" smtClean="0"/>
              <a:t>Nonce</a:t>
            </a:r>
            <a:r>
              <a:rPr lang="en-US" sz="2400" dirty="0"/>
              <a:t>) &lt; </a:t>
            </a:r>
            <a:r>
              <a:rPr lang="en-US" sz="2400" dirty="0" smtClean="0"/>
              <a:t>D</a:t>
            </a:r>
          </a:p>
          <a:p>
            <a:pPr marL="457200" lvl="1" indent="0">
              <a:buNone/>
            </a:pPr>
            <a:endParaRPr lang="en-US" dirty="0"/>
          </a:p>
          <a:p>
            <a:pPr marL="457200" lvl="1" indent="0">
              <a:buNone/>
            </a:pPr>
            <a:endParaRPr lang="en-US" sz="2400" dirty="0" smtClean="0"/>
          </a:p>
          <a:p>
            <a:endParaRPr lang="en-US" sz="2800" dirty="0" smtClean="0"/>
          </a:p>
          <a:p>
            <a:endParaRPr lang="en-US" dirty="0"/>
          </a:p>
        </p:txBody>
      </p:sp>
      <p:sp>
        <p:nvSpPr>
          <p:cNvPr id="5" name="Rectangular Callout 4"/>
          <p:cNvSpPr/>
          <p:nvPr/>
        </p:nvSpPr>
        <p:spPr>
          <a:xfrm>
            <a:off x="1978080" y="2800581"/>
            <a:ext cx="2042479" cy="1116071"/>
          </a:xfrm>
          <a:prstGeom prst="wedgeRectCallout">
            <a:avLst>
              <a:gd name="adj1" fmla="val -3734"/>
              <a:gd name="adj2" fmla="val -99654"/>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rgbClr val="000000"/>
                </a:solidFill>
              </a:rPr>
              <a:t>Random seed for the </a:t>
            </a:r>
            <a:r>
              <a:rPr lang="en-US" sz="2400" dirty="0" err="1" smtClean="0">
                <a:solidFill>
                  <a:srgbClr val="000000"/>
                </a:solidFill>
              </a:rPr>
              <a:t>PoW</a:t>
            </a:r>
            <a:endParaRPr lang="en-US" sz="2400" dirty="0">
              <a:solidFill>
                <a:srgbClr val="000000"/>
              </a:solidFill>
            </a:endParaRPr>
          </a:p>
        </p:txBody>
      </p:sp>
      <p:sp>
        <p:nvSpPr>
          <p:cNvPr id="53" name="Rectangular Callout 52"/>
          <p:cNvSpPr/>
          <p:nvPr/>
        </p:nvSpPr>
        <p:spPr>
          <a:xfrm>
            <a:off x="4270376" y="2800581"/>
            <a:ext cx="2252084" cy="1116071"/>
          </a:xfrm>
          <a:prstGeom prst="wedgeRectCallout">
            <a:avLst>
              <a:gd name="adj1" fmla="val -5144"/>
              <a:gd name="adj2" fmla="val -101076"/>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rgbClr val="000000"/>
                </a:solidFill>
              </a:rPr>
              <a:t>For </a:t>
            </a:r>
            <a:r>
              <a:rPr lang="en-US" sz="2400" dirty="0">
                <a:solidFill>
                  <a:srgbClr val="000000"/>
                </a:solidFill>
              </a:rPr>
              <a:t>c</a:t>
            </a:r>
            <a:r>
              <a:rPr lang="en-US" sz="2400" dirty="0" smtClean="0">
                <a:solidFill>
                  <a:srgbClr val="000000"/>
                </a:solidFill>
              </a:rPr>
              <a:t>ommunication later</a:t>
            </a:r>
            <a:endParaRPr lang="en-US" sz="2400" dirty="0">
              <a:solidFill>
                <a:srgbClr val="000000"/>
              </a:solidFill>
            </a:endParaRPr>
          </a:p>
        </p:txBody>
      </p:sp>
      <p:sp>
        <p:nvSpPr>
          <p:cNvPr id="6" name="Rectangle 5"/>
          <p:cNvSpPr/>
          <p:nvPr/>
        </p:nvSpPr>
        <p:spPr>
          <a:xfrm>
            <a:off x="1749052" y="1683645"/>
            <a:ext cx="2476500" cy="555626"/>
          </a:xfrm>
          <a:prstGeom prst="rect">
            <a:avLst/>
          </a:prstGeom>
          <a:no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angle 54"/>
          <p:cNvSpPr/>
          <p:nvPr/>
        </p:nvSpPr>
        <p:spPr>
          <a:xfrm>
            <a:off x="4322671" y="1677295"/>
            <a:ext cx="1619249" cy="555626"/>
          </a:xfrm>
          <a:prstGeom prst="rect">
            <a:avLst/>
          </a:prstGeom>
          <a:no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ectangular Callout 60"/>
          <p:cNvSpPr/>
          <p:nvPr/>
        </p:nvSpPr>
        <p:spPr>
          <a:xfrm>
            <a:off x="6720269" y="2800581"/>
            <a:ext cx="2252084" cy="1116071"/>
          </a:xfrm>
          <a:prstGeom prst="wedgeRectCallout">
            <a:avLst>
              <a:gd name="adj1" fmla="val -22767"/>
              <a:gd name="adj2" fmla="val -108188"/>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rgbClr val="000000"/>
                </a:solidFill>
              </a:rPr>
              <a:t>Difficulty</a:t>
            </a:r>
            <a:endParaRPr lang="en-US" sz="2400" dirty="0">
              <a:solidFill>
                <a:srgbClr val="000000"/>
              </a:solidFill>
            </a:endParaRPr>
          </a:p>
        </p:txBody>
      </p:sp>
      <p:sp>
        <p:nvSpPr>
          <p:cNvPr id="62" name="Rectangle 61"/>
          <p:cNvSpPr/>
          <p:nvPr/>
        </p:nvSpPr>
        <p:spPr>
          <a:xfrm>
            <a:off x="7110694" y="1699519"/>
            <a:ext cx="558799" cy="466725"/>
          </a:xfrm>
          <a:prstGeom prst="rect">
            <a:avLst/>
          </a:prstGeom>
          <a:no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3" name="Table 12"/>
          <p:cNvGraphicFramePr>
            <a:graphicFrameLocks noGrp="1"/>
          </p:cNvGraphicFramePr>
          <p:nvPr>
            <p:extLst>
              <p:ext uri="{D42A27DB-BD31-4B8C-83A1-F6EECF244321}">
                <p14:modId xmlns:p14="http://schemas.microsoft.com/office/powerpoint/2010/main" val="719584120"/>
              </p:ext>
            </p:extLst>
          </p:nvPr>
        </p:nvGraphicFramePr>
        <p:xfrm>
          <a:off x="4801484" y="4517941"/>
          <a:ext cx="4250244" cy="1752124"/>
        </p:xfrm>
        <a:graphic>
          <a:graphicData uri="http://schemas.openxmlformats.org/drawingml/2006/table">
            <a:tbl>
              <a:tblPr firstRow="1" bandRow="1">
                <a:tableStyleId>{69012ECD-51FC-41F1-AA8D-1B2483CD663E}</a:tableStyleId>
              </a:tblPr>
              <a:tblGrid>
                <a:gridCol w="527107"/>
                <a:gridCol w="1395646"/>
                <a:gridCol w="986729"/>
                <a:gridCol w="1340762"/>
              </a:tblGrid>
              <a:tr h="438031">
                <a:tc>
                  <a:txBody>
                    <a:bodyPr/>
                    <a:lstStyle/>
                    <a:p>
                      <a:r>
                        <a:rPr lang="en-US" dirty="0" smtClean="0"/>
                        <a:t>No.</a:t>
                      </a:r>
                      <a:endParaRPr lang="en-US" dirty="0"/>
                    </a:p>
                  </a:txBody>
                  <a:tcPr/>
                </a:tc>
                <a:tc>
                  <a:txBody>
                    <a:bodyPr/>
                    <a:lstStyle/>
                    <a:p>
                      <a:r>
                        <a:rPr lang="en-US" dirty="0" smtClean="0"/>
                        <a:t>ID</a:t>
                      </a:r>
                      <a:endParaRPr lang="en-US" dirty="0"/>
                    </a:p>
                  </a:txBody>
                  <a:tcPr/>
                </a:tc>
                <a:tc>
                  <a:txBody>
                    <a:bodyPr/>
                    <a:lstStyle/>
                    <a:p>
                      <a:r>
                        <a:rPr lang="en-US" dirty="0" smtClean="0"/>
                        <a:t>IP</a:t>
                      </a:r>
                      <a:endParaRPr lang="en-US" dirty="0"/>
                    </a:p>
                  </a:txBody>
                  <a:tcPr/>
                </a:tc>
                <a:tc>
                  <a:txBody>
                    <a:bodyPr/>
                    <a:lstStyle/>
                    <a:p>
                      <a:r>
                        <a:rPr lang="en-US" dirty="0" err="1" smtClean="0"/>
                        <a:t>Pubkey</a:t>
                      </a:r>
                      <a:endParaRPr lang="en-US" dirty="0"/>
                    </a:p>
                  </a:txBody>
                  <a:tcPr/>
                </a:tc>
              </a:tr>
              <a:tr h="438031">
                <a:tc>
                  <a:txBody>
                    <a:bodyPr/>
                    <a:lstStyle/>
                    <a:p>
                      <a:r>
                        <a:rPr lang="en-US" dirty="0" smtClean="0"/>
                        <a:t>1</a:t>
                      </a:r>
                    </a:p>
                  </a:txBody>
                  <a:tcPr/>
                </a:tc>
                <a:tc>
                  <a:txBody>
                    <a:bodyPr/>
                    <a:lstStyle/>
                    <a:p>
                      <a:r>
                        <a:rPr lang="en-US" dirty="0" smtClean="0"/>
                        <a:t>000011</a:t>
                      </a:r>
                      <a:r>
                        <a:rPr lang="is-IS" dirty="0" smtClean="0"/>
                        <a:t>…01</a:t>
                      </a:r>
                      <a:endParaRPr lang="en-US" dirty="0"/>
                    </a:p>
                  </a:txBody>
                  <a:tcPr/>
                </a:tc>
                <a:tc>
                  <a:txBody>
                    <a:bodyPr/>
                    <a:lstStyle/>
                    <a:p>
                      <a:r>
                        <a:rPr lang="en-US" dirty="0" smtClean="0"/>
                        <a:t>1.2.3.4</a:t>
                      </a:r>
                      <a:endParaRPr lang="en-US" dirty="0"/>
                    </a:p>
                  </a:txBody>
                  <a:tcPr/>
                </a:tc>
                <a:tc>
                  <a:txBody>
                    <a:bodyPr/>
                    <a:lstStyle/>
                    <a:p>
                      <a:r>
                        <a:rPr lang="en-US" dirty="0" smtClean="0"/>
                        <a:t>0x01aaff..</a:t>
                      </a:r>
                      <a:endParaRPr lang="en-US" dirty="0"/>
                    </a:p>
                  </a:txBody>
                  <a:tcPr/>
                </a:tc>
              </a:tr>
              <a:tr h="438031">
                <a:tc>
                  <a:txBody>
                    <a:bodyPr/>
                    <a:lstStyle/>
                    <a:p>
                      <a:r>
                        <a:rPr lang="en-US" dirty="0" smtClean="0"/>
                        <a:t>2</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000010</a:t>
                      </a:r>
                      <a:r>
                        <a:rPr lang="is-IS" dirty="0" smtClean="0"/>
                        <a:t>…10</a:t>
                      </a:r>
                      <a:endParaRPr lang="en-US" dirty="0" smtClean="0"/>
                    </a:p>
                  </a:txBody>
                  <a:tcPr/>
                </a:tc>
                <a:tc>
                  <a:txBody>
                    <a:bodyPr/>
                    <a:lstStyle/>
                    <a:p>
                      <a:r>
                        <a:rPr lang="en-US" dirty="0" smtClean="0"/>
                        <a:t>5.6.7.8</a:t>
                      </a:r>
                      <a:endParaRPr lang="en-US" dirty="0"/>
                    </a:p>
                  </a:txBody>
                  <a:tcPr/>
                </a:tc>
                <a:tc>
                  <a:txBody>
                    <a:bodyPr/>
                    <a:lstStyle/>
                    <a:p>
                      <a:r>
                        <a:rPr lang="en-US" dirty="0" smtClean="0"/>
                        <a:t>0x02adff..</a:t>
                      </a:r>
                      <a:endParaRPr lang="en-US" dirty="0"/>
                    </a:p>
                  </a:txBody>
                  <a:tcPr/>
                </a:tc>
              </a:tr>
              <a:tr h="438031">
                <a:tc>
                  <a:txBody>
                    <a:bodyPr/>
                    <a:lstStyle/>
                    <a:p>
                      <a:r>
                        <a:rPr lang="en-US" dirty="0" smtClean="0"/>
                        <a:t>..</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is-IS" dirty="0" smtClean="0"/>
                        <a:t>…</a:t>
                      </a:r>
                      <a:endParaRPr lang="en-US" dirty="0" smtClean="0"/>
                    </a:p>
                  </a:txBody>
                  <a:tcPr/>
                </a:tc>
                <a:tc>
                  <a:txBody>
                    <a:bodyPr/>
                    <a:lstStyle/>
                    <a:p>
                      <a:r>
                        <a:rPr lang="is-IS" dirty="0" smtClean="0"/>
                        <a:t>…</a:t>
                      </a:r>
                      <a:endParaRPr lang="en-US" dirty="0"/>
                    </a:p>
                  </a:txBody>
                  <a:tcPr/>
                </a:tc>
                <a:tc>
                  <a:txBody>
                    <a:bodyPr/>
                    <a:lstStyle/>
                    <a:p>
                      <a:r>
                        <a:rPr lang="is-IS" dirty="0" smtClean="0"/>
                        <a:t>….</a:t>
                      </a:r>
                      <a:endParaRPr lang="en-US" dirty="0"/>
                    </a:p>
                  </a:txBody>
                  <a:tcPr/>
                </a:tc>
              </a:tr>
            </a:tbl>
          </a:graphicData>
        </a:graphic>
      </p:graphicFrame>
      <p:sp>
        <p:nvSpPr>
          <p:cNvPr id="14" name="Right Arrow 13"/>
          <p:cNvSpPr/>
          <p:nvPr/>
        </p:nvSpPr>
        <p:spPr>
          <a:xfrm>
            <a:off x="4102985" y="5385510"/>
            <a:ext cx="619125" cy="386176"/>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5" name="Picture 14" descr="pic0.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0200" y="4043899"/>
            <a:ext cx="3772785" cy="2570774"/>
          </a:xfrm>
          <a:prstGeom prst="rect">
            <a:avLst/>
          </a:prstGeom>
        </p:spPr>
      </p:pic>
    </p:spTree>
    <p:custDataLst>
      <p:tags r:id="rId1"/>
    </p:custDataLst>
    <p:extLst>
      <p:ext uri="{BB962C8B-B14F-4D97-AF65-F5344CB8AC3E}">
        <p14:creationId xmlns:p14="http://schemas.microsoft.com/office/powerpoint/2010/main" val="1634363291"/>
      </p:ext>
    </p:extLst>
  </p:cSld>
  <p:clrMapOvr>
    <a:masterClrMapping/>
  </p:clrMapOvr>
  <mc:AlternateContent xmlns:mc="http://schemas.openxmlformats.org/markup-compatibility/2006" xmlns:p14="http://schemas.microsoft.com/office/powerpoint/2010/main">
    <mc:Choice Requires="p14">
      <p:transition spd="slow" p14:dur="2000" advTm="91946"/>
    </mc:Choice>
    <mc:Fallback xmlns="">
      <p:transition xmlns:p14="http://schemas.microsoft.com/office/powerpoint/2010/main" spd="slow" advTm="91946"/>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53" grpId="0" animBg="1"/>
      <p:bldP spid="6" grpId="0" animBg="1"/>
      <p:bldP spid="55" grpId="0" animBg="1"/>
      <p:bldP spid="61" grpId="0" animBg="1"/>
      <p:bldP spid="62" grpId="0" animBg="1"/>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Step 2: Assigning committees</a:t>
            </a:r>
            <a:endParaRPr lang="en-US" dirty="0"/>
          </a:p>
        </p:txBody>
      </p:sp>
      <p:sp>
        <p:nvSpPr>
          <p:cNvPr id="3" name="Content Placeholder 2"/>
          <p:cNvSpPr>
            <a:spLocks noGrp="1"/>
          </p:cNvSpPr>
          <p:nvPr>
            <p:ph idx="1"/>
          </p:nvPr>
        </p:nvSpPr>
        <p:spPr>
          <a:xfrm>
            <a:off x="165204" y="1362997"/>
            <a:ext cx="8807149" cy="2331497"/>
          </a:xfrm>
        </p:spPr>
        <p:txBody>
          <a:bodyPr>
            <a:normAutofit fontScale="92500" lnSpcReduction="20000"/>
          </a:bodyPr>
          <a:lstStyle/>
          <a:p>
            <a:r>
              <a:rPr lang="en-US" dirty="0" smtClean="0"/>
              <a:t>Goals</a:t>
            </a:r>
          </a:p>
          <a:p>
            <a:pPr lvl="1"/>
            <a:r>
              <a:rPr lang="en-US" dirty="0" smtClean="0"/>
              <a:t>Fairly distribute identities to committees</a:t>
            </a:r>
          </a:p>
          <a:p>
            <a:pPr lvl="1"/>
            <a:r>
              <a:rPr lang="en-US" dirty="0"/>
              <a:t>Guarantee at most 1/3 malicious (for PBFT)</a:t>
            </a:r>
          </a:p>
          <a:p>
            <a:r>
              <a:rPr lang="en-US" dirty="0" smtClean="0"/>
              <a:t>Use last </a:t>
            </a:r>
            <a:r>
              <a:rPr lang="en-US" dirty="0"/>
              <a:t>k bits of </a:t>
            </a:r>
            <a:r>
              <a:rPr lang="en-US" dirty="0" smtClean="0"/>
              <a:t>the ID: 2</a:t>
            </a:r>
            <a:r>
              <a:rPr lang="en-US" baseline="30000" dirty="0" smtClean="0"/>
              <a:t>k </a:t>
            </a:r>
            <a:r>
              <a:rPr lang="en-US" dirty="0" smtClean="0"/>
              <a:t>committees</a:t>
            </a:r>
          </a:p>
          <a:p>
            <a:r>
              <a:rPr lang="en-US" dirty="0" smtClean="0"/>
              <a:t>Finish solving </a:t>
            </a:r>
            <a:r>
              <a:rPr lang="en-US" dirty="0" err="1" smtClean="0"/>
              <a:t>PoW</a:t>
            </a:r>
            <a:r>
              <a:rPr lang="en-US" dirty="0" smtClean="0"/>
              <a:t> </a:t>
            </a:r>
          </a:p>
          <a:p>
            <a:pPr lvl="1"/>
            <a:r>
              <a:rPr lang="en-US" dirty="0" smtClean="0"/>
              <a:t>Each committee has </a:t>
            </a:r>
            <a:r>
              <a:rPr lang="en-US" dirty="0" smtClean="0"/>
              <a:t>at least</a:t>
            </a:r>
            <a:r>
              <a:rPr lang="en-US" dirty="0" smtClean="0"/>
              <a:t> </a:t>
            </a:r>
            <a:r>
              <a:rPr lang="en-US" dirty="0" smtClean="0"/>
              <a:t>C members</a:t>
            </a:r>
          </a:p>
          <a:p>
            <a:endParaRPr lang="en-US" dirty="0"/>
          </a:p>
          <a:p>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2276552762"/>
              </p:ext>
            </p:extLst>
          </p:nvPr>
        </p:nvGraphicFramePr>
        <p:xfrm>
          <a:off x="1158876" y="3921125"/>
          <a:ext cx="2575288" cy="2743200"/>
        </p:xfrm>
        <a:graphic>
          <a:graphicData uri="http://schemas.openxmlformats.org/drawingml/2006/table">
            <a:tbl>
              <a:tblPr firstRow="1" bandRow="1">
                <a:tableStyleId>{B301B821-A1FF-4177-AEE7-76D212191A09}</a:tableStyleId>
              </a:tblPr>
              <a:tblGrid>
                <a:gridCol w="708915"/>
                <a:gridCol w="1866373"/>
              </a:tblGrid>
              <a:tr h="370840">
                <a:tc>
                  <a:txBody>
                    <a:bodyPr/>
                    <a:lstStyle/>
                    <a:p>
                      <a:r>
                        <a:rPr lang="en-US" sz="2400" dirty="0" smtClean="0"/>
                        <a:t>No.</a:t>
                      </a:r>
                      <a:endParaRPr lang="en-US" sz="2400" dirty="0"/>
                    </a:p>
                  </a:txBody>
                  <a:tcPr/>
                </a:tc>
                <a:tc>
                  <a:txBody>
                    <a:bodyPr/>
                    <a:lstStyle/>
                    <a:p>
                      <a:r>
                        <a:rPr lang="en-US" sz="2400" dirty="0" smtClean="0"/>
                        <a:t>ID</a:t>
                      </a:r>
                      <a:endParaRPr lang="en-US" sz="2400" dirty="0"/>
                    </a:p>
                  </a:txBody>
                  <a:tcPr/>
                </a:tc>
              </a:tr>
              <a:tr h="370840">
                <a:tc>
                  <a:txBody>
                    <a:bodyPr/>
                    <a:lstStyle/>
                    <a:p>
                      <a:r>
                        <a:rPr lang="en-US" sz="2400" dirty="0" smtClean="0"/>
                        <a:t>1</a:t>
                      </a:r>
                    </a:p>
                  </a:txBody>
                  <a:tcPr/>
                </a:tc>
                <a:tc>
                  <a:txBody>
                    <a:bodyPr/>
                    <a:lstStyle/>
                    <a:p>
                      <a:r>
                        <a:rPr lang="en-US" sz="2400" dirty="0" smtClean="0"/>
                        <a:t>00001</a:t>
                      </a:r>
                      <a:r>
                        <a:rPr lang="is-IS" sz="2400" dirty="0" smtClean="0"/>
                        <a:t>…100</a:t>
                      </a:r>
                      <a:endParaRPr lang="en-US" sz="2400" dirty="0"/>
                    </a:p>
                  </a:txBody>
                  <a:tcPr/>
                </a:tc>
              </a:tr>
              <a:tr h="370840">
                <a:tc>
                  <a:txBody>
                    <a:bodyPr/>
                    <a:lstStyle/>
                    <a:p>
                      <a:r>
                        <a:rPr lang="en-US" sz="2400" dirty="0" smtClean="0"/>
                        <a:t>2</a:t>
                      </a:r>
                      <a:endParaRPr lang="en-US" sz="2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smtClean="0"/>
                        <a:t>00000</a:t>
                      </a:r>
                      <a:r>
                        <a:rPr lang="is-IS" sz="2400" dirty="0" smtClean="0"/>
                        <a:t>…000</a:t>
                      </a:r>
                      <a:endParaRPr lang="en-US" sz="2400" dirty="0" smtClean="0"/>
                    </a:p>
                  </a:txBody>
                  <a:tcPr/>
                </a:tc>
              </a:tr>
              <a:tr h="370840">
                <a:tc>
                  <a:txBody>
                    <a:bodyPr/>
                    <a:lstStyle/>
                    <a:p>
                      <a:r>
                        <a:rPr lang="en-US" sz="2400" dirty="0" smtClean="0"/>
                        <a:t>3</a:t>
                      </a:r>
                      <a:endParaRPr lang="en-US" sz="2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smtClean="0"/>
                        <a:t>00000</a:t>
                      </a:r>
                      <a:r>
                        <a:rPr lang="is-IS" sz="2400" dirty="0" smtClean="0"/>
                        <a:t>…101</a:t>
                      </a:r>
                      <a:endParaRPr lang="en-US" sz="2400" dirty="0" smtClean="0"/>
                    </a:p>
                  </a:txBody>
                  <a:tcPr/>
                </a:tc>
              </a:tr>
              <a:tr h="370840">
                <a:tc>
                  <a:txBody>
                    <a:bodyPr/>
                    <a:lstStyle/>
                    <a:p>
                      <a:r>
                        <a:rPr lang="en-US" sz="2400" dirty="0" smtClean="0"/>
                        <a:t>4</a:t>
                      </a:r>
                      <a:endParaRPr lang="en-US" sz="2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smtClean="0"/>
                        <a:t>00001</a:t>
                      </a:r>
                      <a:r>
                        <a:rPr lang="is-IS" sz="2400" dirty="0" smtClean="0"/>
                        <a:t>…111</a:t>
                      </a:r>
                      <a:endParaRPr lang="en-US" sz="2400" dirty="0" smtClean="0"/>
                    </a:p>
                  </a:txBody>
                  <a:tcPr/>
                </a:tc>
              </a:tr>
              <a:tr h="370840">
                <a:tc>
                  <a:txBody>
                    <a:bodyPr/>
                    <a:lstStyle/>
                    <a:p>
                      <a:r>
                        <a:rPr lang="en-US" sz="2400" dirty="0" smtClean="0"/>
                        <a:t>..</a:t>
                      </a:r>
                      <a:endParaRPr lang="en-US" sz="2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is-IS" sz="2400" dirty="0" smtClean="0"/>
                        <a:t>…</a:t>
                      </a:r>
                      <a:endParaRPr lang="en-US" sz="2400" dirty="0" smtClean="0"/>
                    </a:p>
                  </a:txBody>
                  <a:tcPr/>
                </a:tc>
              </a:tr>
            </a:tbl>
          </a:graphicData>
        </a:graphic>
      </p:graphicFrame>
      <p:cxnSp>
        <p:nvCxnSpPr>
          <p:cNvPr id="6" name="Straight Arrow Connector 5"/>
          <p:cNvCxnSpPr/>
          <p:nvPr/>
        </p:nvCxnSpPr>
        <p:spPr>
          <a:xfrm flipV="1">
            <a:off x="3734164" y="3921125"/>
            <a:ext cx="1909799" cy="492125"/>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6358339" y="3201355"/>
            <a:ext cx="1682750"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000" dirty="0"/>
              <a:t>00001</a:t>
            </a:r>
            <a:r>
              <a:rPr lang="is-IS" sz="2000" dirty="0" smtClean="0"/>
              <a:t>…1</a:t>
            </a:r>
            <a:r>
              <a:rPr lang="is-IS" sz="2000" b="1" dirty="0" smtClean="0">
                <a:solidFill>
                  <a:srgbClr val="FF0000"/>
                </a:solidFill>
              </a:rPr>
              <a:t>00</a:t>
            </a:r>
            <a:endParaRPr lang="en-US" sz="2000" b="1" dirty="0">
              <a:solidFill>
                <a:srgbClr val="FF0000"/>
              </a:solidFill>
            </a:endParaRPr>
          </a:p>
        </p:txBody>
      </p:sp>
      <p:sp>
        <p:nvSpPr>
          <p:cNvPr id="12" name="TextBox 11"/>
          <p:cNvSpPr txBox="1"/>
          <p:nvPr/>
        </p:nvSpPr>
        <p:spPr>
          <a:xfrm>
            <a:off x="6374213" y="3694495"/>
            <a:ext cx="1682751"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000" dirty="0" smtClean="0"/>
              <a:t>00000</a:t>
            </a:r>
            <a:r>
              <a:rPr lang="is-IS" sz="2000" dirty="0" smtClean="0"/>
              <a:t>…1</a:t>
            </a:r>
            <a:r>
              <a:rPr lang="is-IS" sz="2000" b="1" dirty="0" smtClean="0">
                <a:solidFill>
                  <a:srgbClr val="FF0000"/>
                </a:solidFill>
              </a:rPr>
              <a:t>00</a:t>
            </a:r>
            <a:endParaRPr lang="en-US" sz="2000" b="1" dirty="0">
              <a:solidFill>
                <a:srgbClr val="FF0000"/>
              </a:solidFill>
            </a:endParaRPr>
          </a:p>
        </p:txBody>
      </p:sp>
      <p:sp>
        <p:nvSpPr>
          <p:cNvPr id="13" name="TextBox 12"/>
          <p:cNvSpPr txBox="1"/>
          <p:nvPr/>
        </p:nvSpPr>
        <p:spPr>
          <a:xfrm>
            <a:off x="6358338" y="5180275"/>
            <a:ext cx="1682751"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000" dirty="0" smtClean="0"/>
              <a:t>00000</a:t>
            </a:r>
            <a:r>
              <a:rPr lang="is-IS" sz="2000" dirty="0" smtClean="0"/>
              <a:t>…1</a:t>
            </a:r>
            <a:r>
              <a:rPr lang="is-IS" sz="2000" b="1" dirty="0" smtClean="0">
                <a:solidFill>
                  <a:srgbClr val="0000FF"/>
                </a:solidFill>
              </a:rPr>
              <a:t>01</a:t>
            </a:r>
            <a:endParaRPr lang="en-US" sz="2000" b="1" dirty="0">
              <a:solidFill>
                <a:srgbClr val="0000FF"/>
              </a:solidFill>
            </a:endParaRPr>
          </a:p>
        </p:txBody>
      </p:sp>
      <p:sp>
        <p:nvSpPr>
          <p:cNvPr id="14" name="TextBox 13"/>
          <p:cNvSpPr txBox="1"/>
          <p:nvPr/>
        </p:nvSpPr>
        <p:spPr>
          <a:xfrm>
            <a:off x="6358338" y="5674680"/>
            <a:ext cx="1682751"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000" dirty="0"/>
              <a:t>00001</a:t>
            </a:r>
            <a:r>
              <a:rPr lang="is-IS" sz="2000" dirty="0" smtClean="0"/>
              <a:t>…0</a:t>
            </a:r>
            <a:r>
              <a:rPr lang="is-IS" sz="2000" b="1" dirty="0" smtClean="0">
                <a:solidFill>
                  <a:srgbClr val="0000FF"/>
                </a:solidFill>
              </a:rPr>
              <a:t>01</a:t>
            </a:r>
            <a:endParaRPr lang="en-US" sz="2000" b="1" dirty="0">
              <a:solidFill>
                <a:srgbClr val="0000FF"/>
              </a:solidFill>
            </a:endParaRPr>
          </a:p>
        </p:txBody>
      </p:sp>
      <p:sp>
        <p:nvSpPr>
          <p:cNvPr id="15" name="TextBox 14"/>
          <p:cNvSpPr txBox="1"/>
          <p:nvPr/>
        </p:nvSpPr>
        <p:spPr>
          <a:xfrm>
            <a:off x="6390088" y="4150650"/>
            <a:ext cx="1682751"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000" dirty="0" smtClean="0"/>
              <a:t>00000</a:t>
            </a:r>
            <a:r>
              <a:rPr lang="is-IS" sz="2000" dirty="0" smtClean="0"/>
              <a:t>…0</a:t>
            </a:r>
            <a:r>
              <a:rPr lang="is-IS" sz="2000" b="1" dirty="0" smtClean="0">
                <a:solidFill>
                  <a:srgbClr val="FF0000"/>
                </a:solidFill>
              </a:rPr>
              <a:t>00</a:t>
            </a:r>
            <a:endParaRPr lang="en-US" sz="2000" b="1" dirty="0">
              <a:solidFill>
                <a:srgbClr val="FF0000"/>
              </a:solidFill>
            </a:endParaRPr>
          </a:p>
        </p:txBody>
      </p:sp>
      <p:sp>
        <p:nvSpPr>
          <p:cNvPr id="16" name="TextBox 15"/>
          <p:cNvSpPr txBox="1"/>
          <p:nvPr/>
        </p:nvSpPr>
        <p:spPr>
          <a:xfrm>
            <a:off x="6358339" y="6227190"/>
            <a:ext cx="1682751"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000" dirty="0"/>
              <a:t>00001</a:t>
            </a:r>
            <a:r>
              <a:rPr lang="is-IS" sz="2000" dirty="0" smtClean="0"/>
              <a:t>…</a:t>
            </a:r>
            <a:r>
              <a:rPr lang="is-IS" sz="2000" dirty="0"/>
              <a:t>1</a:t>
            </a:r>
            <a:r>
              <a:rPr lang="is-IS" sz="2000" b="1" dirty="0" smtClean="0">
                <a:solidFill>
                  <a:srgbClr val="0000FF"/>
                </a:solidFill>
              </a:rPr>
              <a:t>01</a:t>
            </a:r>
            <a:endParaRPr lang="en-US" sz="2000" b="1" dirty="0">
              <a:solidFill>
                <a:srgbClr val="0000FF"/>
              </a:solidFill>
            </a:endParaRPr>
          </a:p>
        </p:txBody>
      </p:sp>
      <p:sp>
        <p:nvSpPr>
          <p:cNvPr id="17" name="Oval 16"/>
          <p:cNvSpPr/>
          <p:nvPr/>
        </p:nvSpPr>
        <p:spPr>
          <a:xfrm>
            <a:off x="5643963" y="4859660"/>
            <a:ext cx="3079750" cy="1982465"/>
          </a:xfrm>
          <a:prstGeom prst="ellipse">
            <a:avLst/>
          </a:prstGeom>
          <a:noFill/>
          <a:ln w="12700" cmpd="sng">
            <a:solidFill>
              <a:schemeClr val="tx1"/>
            </a:solidFill>
            <a:prstDash val="dash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5643963" y="2984500"/>
            <a:ext cx="3079750" cy="1875160"/>
          </a:xfrm>
          <a:prstGeom prst="ellipse">
            <a:avLst/>
          </a:prstGeom>
          <a:noFill/>
          <a:ln w="12700" cmpd="sng">
            <a:solidFill>
              <a:schemeClr val="tx1"/>
            </a:solidFill>
            <a:prstDash val="dash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0" name="Straight Arrow Connector 19"/>
          <p:cNvCxnSpPr>
            <a:endCxn id="17" idx="2"/>
          </p:cNvCxnSpPr>
          <p:nvPr/>
        </p:nvCxnSpPr>
        <p:spPr>
          <a:xfrm>
            <a:off x="3734163" y="5180275"/>
            <a:ext cx="1909800" cy="67061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endCxn id="17" idx="2"/>
          </p:cNvCxnSpPr>
          <p:nvPr/>
        </p:nvCxnSpPr>
        <p:spPr>
          <a:xfrm>
            <a:off x="3734163" y="4550760"/>
            <a:ext cx="1909800" cy="130013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V="1">
            <a:off x="3734163" y="3921125"/>
            <a:ext cx="1909800" cy="938535"/>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custDataLst>
      <p:tags r:id="rId1"/>
    </p:custDataLst>
    <p:extLst>
      <p:ext uri="{BB962C8B-B14F-4D97-AF65-F5344CB8AC3E}">
        <p14:creationId xmlns:p14="http://schemas.microsoft.com/office/powerpoint/2010/main" val="2836705777"/>
      </p:ext>
    </p:extLst>
  </p:cSld>
  <p:clrMapOvr>
    <a:masterClrMapping/>
  </p:clrMapOvr>
  <mc:AlternateContent xmlns:mc="http://schemas.openxmlformats.org/markup-compatibility/2006" xmlns:p14="http://schemas.microsoft.com/office/powerpoint/2010/main">
    <mc:Choice Requires="p14">
      <p:transition spd="slow" p14:dur="2000" advTm="107945"/>
    </mc:Choice>
    <mc:Fallback xmlns="">
      <p:transition xmlns:p14="http://schemas.microsoft.com/office/powerpoint/2010/main" spd="slow" advTm="107945"/>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20"/>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25"/>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28"/>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3">
                                            <p:txEl>
                                              <p:pRg st="4" end="4"/>
                                            </p:txEl>
                                          </p:spTgt>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7" grpId="0" animBg="1"/>
      <p:bldP spid="1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When each committee </a:t>
            </a:r>
            <a:r>
              <a:rPr lang="en-US" dirty="0"/>
              <a:t>has </a:t>
            </a:r>
            <a:r>
              <a:rPr lang="en-US" dirty="0" smtClean="0"/>
              <a:t>at least C </a:t>
            </a:r>
            <a:r>
              <a:rPr lang="en-US" dirty="0"/>
              <a:t>members?</a:t>
            </a:r>
          </a:p>
        </p:txBody>
      </p:sp>
      <p:sp>
        <p:nvSpPr>
          <p:cNvPr id="3" name="Content Placeholder 2"/>
          <p:cNvSpPr>
            <a:spLocks noGrp="1"/>
          </p:cNvSpPr>
          <p:nvPr>
            <p:ph idx="1"/>
          </p:nvPr>
        </p:nvSpPr>
        <p:spPr/>
        <p:txBody>
          <a:bodyPr/>
          <a:lstStyle/>
          <a:p>
            <a:r>
              <a:rPr lang="en-US" dirty="0" smtClean="0"/>
              <a:t>Naïve </a:t>
            </a:r>
            <a:r>
              <a:rPr lang="en-US" dirty="0"/>
              <a:t>solution: broadcast all identities </a:t>
            </a:r>
            <a:endParaRPr lang="en-US" dirty="0" smtClean="0"/>
          </a:p>
          <a:p>
            <a:pPr lvl="1"/>
            <a:r>
              <a:rPr lang="en-US" dirty="0" smtClean="0"/>
              <a:t>O(N</a:t>
            </a:r>
            <a:r>
              <a:rPr lang="en-US" baseline="30000" dirty="0" smtClean="0"/>
              <a:t>2</a:t>
            </a:r>
            <a:r>
              <a:rPr lang="en-US" dirty="0" smtClean="0"/>
              <a:t>) messages</a:t>
            </a:r>
          </a:p>
          <a:p>
            <a:pPr lvl="1"/>
            <a:r>
              <a:rPr lang="en-US" dirty="0" smtClean="0"/>
              <a:t>Doesn’t scale</a:t>
            </a:r>
          </a:p>
        </p:txBody>
      </p:sp>
      <p:pic>
        <p:nvPicPr>
          <p:cNvPr id="4" name="Shape 141"/>
          <p:cNvPicPr preferRelativeResize="0"/>
          <p:nvPr/>
        </p:nvPicPr>
        <p:blipFill>
          <a:blip r:embed="rId4">
            <a:alphaModFix/>
          </a:blip>
          <a:stretch>
            <a:fillRect/>
          </a:stretch>
        </p:blipFill>
        <p:spPr>
          <a:xfrm>
            <a:off x="3840737" y="2559252"/>
            <a:ext cx="510898" cy="670986"/>
          </a:xfrm>
          <a:prstGeom prst="rect">
            <a:avLst/>
          </a:prstGeom>
          <a:noFill/>
          <a:ln>
            <a:noFill/>
          </a:ln>
        </p:spPr>
      </p:pic>
      <p:pic>
        <p:nvPicPr>
          <p:cNvPr id="5" name="Shape 141"/>
          <p:cNvPicPr preferRelativeResize="0"/>
          <p:nvPr/>
        </p:nvPicPr>
        <p:blipFill>
          <a:blip r:embed="rId4">
            <a:alphaModFix/>
          </a:blip>
          <a:stretch>
            <a:fillRect/>
          </a:stretch>
        </p:blipFill>
        <p:spPr>
          <a:xfrm>
            <a:off x="3307337" y="5159476"/>
            <a:ext cx="510898" cy="670986"/>
          </a:xfrm>
          <a:prstGeom prst="rect">
            <a:avLst/>
          </a:prstGeom>
          <a:noFill/>
          <a:ln>
            <a:noFill/>
          </a:ln>
        </p:spPr>
      </p:pic>
      <p:pic>
        <p:nvPicPr>
          <p:cNvPr id="6" name="Shape 141"/>
          <p:cNvPicPr preferRelativeResize="0"/>
          <p:nvPr/>
        </p:nvPicPr>
        <p:blipFill>
          <a:blip r:embed="rId4">
            <a:alphaModFix/>
          </a:blip>
          <a:stretch>
            <a:fillRect/>
          </a:stretch>
        </p:blipFill>
        <p:spPr>
          <a:xfrm>
            <a:off x="5243115" y="6080226"/>
            <a:ext cx="510898" cy="670986"/>
          </a:xfrm>
          <a:prstGeom prst="rect">
            <a:avLst/>
          </a:prstGeom>
          <a:noFill/>
          <a:ln>
            <a:noFill/>
          </a:ln>
        </p:spPr>
      </p:pic>
      <p:pic>
        <p:nvPicPr>
          <p:cNvPr id="7" name="Shape 141"/>
          <p:cNvPicPr preferRelativeResize="0"/>
          <p:nvPr/>
        </p:nvPicPr>
        <p:blipFill>
          <a:blip r:embed="rId4">
            <a:alphaModFix/>
          </a:blip>
          <a:stretch>
            <a:fillRect/>
          </a:stretch>
        </p:blipFill>
        <p:spPr>
          <a:xfrm>
            <a:off x="5823386" y="2359126"/>
            <a:ext cx="510898" cy="670986"/>
          </a:xfrm>
          <a:prstGeom prst="rect">
            <a:avLst/>
          </a:prstGeom>
          <a:noFill/>
          <a:ln>
            <a:noFill/>
          </a:ln>
        </p:spPr>
      </p:pic>
      <p:pic>
        <p:nvPicPr>
          <p:cNvPr id="8" name="Shape 141"/>
          <p:cNvPicPr preferRelativeResize="0"/>
          <p:nvPr/>
        </p:nvPicPr>
        <p:blipFill>
          <a:blip r:embed="rId4">
            <a:alphaModFix/>
          </a:blip>
          <a:stretch>
            <a:fillRect/>
          </a:stretch>
        </p:blipFill>
        <p:spPr>
          <a:xfrm>
            <a:off x="7328336" y="5455181"/>
            <a:ext cx="510898" cy="670986"/>
          </a:xfrm>
          <a:prstGeom prst="rect">
            <a:avLst/>
          </a:prstGeom>
          <a:noFill/>
          <a:ln>
            <a:noFill/>
          </a:ln>
        </p:spPr>
      </p:pic>
      <p:pic>
        <p:nvPicPr>
          <p:cNvPr id="9" name="Shape 141"/>
          <p:cNvPicPr preferRelativeResize="0"/>
          <p:nvPr/>
        </p:nvPicPr>
        <p:blipFill>
          <a:blip r:embed="rId4">
            <a:alphaModFix/>
          </a:blip>
          <a:stretch>
            <a:fillRect/>
          </a:stretch>
        </p:blipFill>
        <p:spPr>
          <a:xfrm>
            <a:off x="3051888" y="3928633"/>
            <a:ext cx="510898" cy="670986"/>
          </a:xfrm>
          <a:prstGeom prst="rect">
            <a:avLst/>
          </a:prstGeom>
          <a:noFill/>
          <a:ln>
            <a:noFill/>
          </a:ln>
        </p:spPr>
      </p:pic>
      <p:pic>
        <p:nvPicPr>
          <p:cNvPr id="10" name="Shape 141"/>
          <p:cNvPicPr preferRelativeResize="0"/>
          <p:nvPr/>
        </p:nvPicPr>
        <p:blipFill>
          <a:blip r:embed="rId4">
            <a:alphaModFix/>
          </a:blip>
          <a:stretch>
            <a:fillRect/>
          </a:stretch>
        </p:blipFill>
        <p:spPr>
          <a:xfrm>
            <a:off x="7328336" y="3456619"/>
            <a:ext cx="510898" cy="670986"/>
          </a:xfrm>
          <a:prstGeom prst="rect">
            <a:avLst/>
          </a:prstGeom>
          <a:noFill/>
          <a:ln>
            <a:noFill/>
          </a:ln>
        </p:spPr>
      </p:pic>
      <p:cxnSp>
        <p:nvCxnSpPr>
          <p:cNvPr id="12" name="Straight Arrow Connector 11"/>
          <p:cNvCxnSpPr>
            <a:stCxn id="7" idx="2"/>
            <a:endCxn id="6" idx="0"/>
          </p:cNvCxnSpPr>
          <p:nvPr/>
        </p:nvCxnSpPr>
        <p:spPr>
          <a:xfrm flipH="1">
            <a:off x="5498564" y="3030112"/>
            <a:ext cx="580271" cy="3050114"/>
          </a:xfrm>
          <a:prstGeom prst="straightConnector1">
            <a:avLst/>
          </a:prstGeom>
          <a:ln>
            <a:headEnd type="triangle"/>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10" idx="1"/>
            <a:endCxn id="9" idx="3"/>
          </p:cNvCxnSpPr>
          <p:nvPr/>
        </p:nvCxnSpPr>
        <p:spPr>
          <a:xfrm flipH="1">
            <a:off x="3562786" y="3792112"/>
            <a:ext cx="3765550" cy="472014"/>
          </a:xfrm>
          <a:prstGeom prst="straightConnector1">
            <a:avLst/>
          </a:prstGeom>
          <a:ln>
            <a:headEnd type="triangle"/>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10" idx="1"/>
            <a:endCxn id="7" idx="2"/>
          </p:cNvCxnSpPr>
          <p:nvPr/>
        </p:nvCxnSpPr>
        <p:spPr>
          <a:xfrm flipH="1" flipV="1">
            <a:off x="6078835" y="3030112"/>
            <a:ext cx="1249501" cy="762000"/>
          </a:xfrm>
          <a:prstGeom prst="straightConnector1">
            <a:avLst/>
          </a:prstGeom>
          <a:ln>
            <a:headEnd type="triangle"/>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10" idx="1"/>
            <a:endCxn id="8" idx="0"/>
          </p:cNvCxnSpPr>
          <p:nvPr/>
        </p:nvCxnSpPr>
        <p:spPr>
          <a:xfrm>
            <a:off x="7328336" y="3792112"/>
            <a:ext cx="255449" cy="1663069"/>
          </a:xfrm>
          <a:prstGeom prst="straightConnector1">
            <a:avLst/>
          </a:prstGeom>
          <a:ln>
            <a:headEnd type="triangle"/>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4" idx="3"/>
            <a:endCxn id="6" idx="0"/>
          </p:cNvCxnSpPr>
          <p:nvPr/>
        </p:nvCxnSpPr>
        <p:spPr>
          <a:xfrm>
            <a:off x="4351635" y="2894745"/>
            <a:ext cx="1146929" cy="3185481"/>
          </a:xfrm>
          <a:prstGeom prst="straightConnector1">
            <a:avLst/>
          </a:prstGeom>
          <a:ln>
            <a:headEnd type="triangle"/>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9" idx="3"/>
            <a:endCxn id="6" idx="0"/>
          </p:cNvCxnSpPr>
          <p:nvPr/>
        </p:nvCxnSpPr>
        <p:spPr>
          <a:xfrm>
            <a:off x="3562786" y="4264126"/>
            <a:ext cx="1935778" cy="1816100"/>
          </a:xfrm>
          <a:prstGeom prst="straightConnector1">
            <a:avLst/>
          </a:prstGeom>
          <a:ln>
            <a:headEnd type="triangle"/>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4" idx="3"/>
            <a:endCxn id="8" idx="0"/>
          </p:cNvCxnSpPr>
          <p:nvPr/>
        </p:nvCxnSpPr>
        <p:spPr>
          <a:xfrm>
            <a:off x="4351635" y="2894745"/>
            <a:ext cx="3232150" cy="2560436"/>
          </a:xfrm>
          <a:prstGeom prst="straightConnector1">
            <a:avLst/>
          </a:prstGeom>
          <a:ln>
            <a:headEnd type="triangle"/>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7" idx="2"/>
            <a:endCxn id="9" idx="3"/>
          </p:cNvCxnSpPr>
          <p:nvPr/>
        </p:nvCxnSpPr>
        <p:spPr>
          <a:xfrm flipH="1">
            <a:off x="3562786" y="3030112"/>
            <a:ext cx="2516049" cy="1234014"/>
          </a:xfrm>
          <a:prstGeom prst="straightConnector1">
            <a:avLst/>
          </a:prstGeom>
          <a:ln>
            <a:headEnd type="triangle"/>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8" idx="1"/>
            <a:endCxn id="7" idx="2"/>
          </p:cNvCxnSpPr>
          <p:nvPr/>
        </p:nvCxnSpPr>
        <p:spPr>
          <a:xfrm flipH="1" flipV="1">
            <a:off x="6078835" y="3030112"/>
            <a:ext cx="1249501" cy="2760562"/>
          </a:xfrm>
          <a:prstGeom prst="straightConnector1">
            <a:avLst/>
          </a:prstGeom>
          <a:ln>
            <a:headEnd type="triangle"/>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stCxn id="4" idx="3"/>
            <a:endCxn id="5" idx="3"/>
          </p:cNvCxnSpPr>
          <p:nvPr/>
        </p:nvCxnSpPr>
        <p:spPr>
          <a:xfrm flipH="1">
            <a:off x="3818235" y="2894745"/>
            <a:ext cx="533400" cy="2600224"/>
          </a:xfrm>
          <a:prstGeom prst="straightConnector1">
            <a:avLst/>
          </a:prstGeom>
          <a:ln>
            <a:headEnd type="triangle"/>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stCxn id="6" idx="0"/>
            <a:endCxn id="5" idx="3"/>
          </p:cNvCxnSpPr>
          <p:nvPr/>
        </p:nvCxnSpPr>
        <p:spPr>
          <a:xfrm flipH="1" flipV="1">
            <a:off x="3818235" y="5494969"/>
            <a:ext cx="1680329" cy="585257"/>
          </a:xfrm>
          <a:prstGeom prst="straightConnector1">
            <a:avLst/>
          </a:prstGeom>
          <a:ln>
            <a:headEnd type="triangle"/>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stCxn id="10" idx="1"/>
            <a:endCxn id="6" idx="0"/>
          </p:cNvCxnSpPr>
          <p:nvPr/>
        </p:nvCxnSpPr>
        <p:spPr>
          <a:xfrm flipH="1">
            <a:off x="5498564" y="3792112"/>
            <a:ext cx="1829772" cy="2288114"/>
          </a:xfrm>
          <a:prstGeom prst="straightConnector1">
            <a:avLst/>
          </a:prstGeom>
          <a:ln>
            <a:headEnd type="triangle"/>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a:stCxn id="9" idx="3"/>
            <a:endCxn id="8" idx="1"/>
          </p:cNvCxnSpPr>
          <p:nvPr/>
        </p:nvCxnSpPr>
        <p:spPr>
          <a:xfrm>
            <a:off x="3562786" y="4264126"/>
            <a:ext cx="3765550" cy="1526548"/>
          </a:xfrm>
          <a:prstGeom prst="straightConnector1">
            <a:avLst/>
          </a:prstGeom>
          <a:ln>
            <a:headEnd type="triangle"/>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a:stCxn id="8" idx="1"/>
            <a:endCxn id="6" idx="0"/>
          </p:cNvCxnSpPr>
          <p:nvPr/>
        </p:nvCxnSpPr>
        <p:spPr>
          <a:xfrm flipH="1">
            <a:off x="5498564" y="5790674"/>
            <a:ext cx="1829772" cy="289552"/>
          </a:xfrm>
          <a:prstGeom prst="straightConnector1">
            <a:avLst/>
          </a:prstGeom>
          <a:ln>
            <a:headEnd type="triangle"/>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a:stCxn id="4" idx="3"/>
            <a:endCxn id="9" idx="3"/>
          </p:cNvCxnSpPr>
          <p:nvPr/>
        </p:nvCxnSpPr>
        <p:spPr>
          <a:xfrm flipH="1">
            <a:off x="3562786" y="2894745"/>
            <a:ext cx="788849" cy="1369381"/>
          </a:xfrm>
          <a:prstGeom prst="straightConnector1">
            <a:avLst/>
          </a:prstGeom>
          <a:ln>
            <a:headEnd type="triangle"/>
            <a:tailEnd type="arrow"/>
          </a:ln>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a:stCxn id="9" idx="3"/>
            <a:endCxn id="5" idx="3"/>
          </p:cNvCxnSpPr>
          <p:nvPr/>
        </p:nvCxnSpPr>
        <p:spPr>
          <a:xfrm>
            <a:off x="3562786" y="4264126"/>
            <a:ext cx="255449" cy="1230843"/>
          </a:xfrm>
          <a:prstGeom prst="straightConnector1">
            <a:avLst/>
          </a:prstGeom>
          <a:ln>
            <a:headEnd type="triangle"/>
            <a:tailEnd type="arrow"/>
          </a:ln>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a:stCxn id="7" idx="2"/>
            <a:endCxn id="4" idx="3"/>
          </p:cNvCxnSpPr>
          <p:nvPr/>
        </p:nvCxnSpPr>
        <p:spPr>
          <a:xfrm flipH="1" flipV="1">
            <a:off x="4351635" y="2894745"/>
            <a:ext cx="1727200" cy="135367"/>
          </a:xfrm>
          <a:prstGeom prst="straightConnector1">
            <a:avLst/>
          </a:prstGeom>
          <a:ln>
            <a:headEnd type="triangle"/>
            <a:tailEnd type="arrow"/>
          </a:ln>
        </p:spPr>
        <p:style>
          <a:lnRef idx="2">
            <a:schemeClr val="accent1"/>
          </a:lnRef>
          <a:fillRef idx="0">
            <a:schemeClr val="accent1"/>
          </a:fillRef>
          <a:effectRef idx="1">
            <a:schemeClr val="accent1"/>
          </a:effectRef>
          <a:fontRef idx="minor">
            <a:schemeClr val="tx1"/>
          </a:fontRef>
        </p:style>
      </p:cxnSp>
    </p:spTree>
    <p:custDataLst>
      <p:tags r:id="rId1"/>
    </p:custDataLst>
    <p:extLst>
      <p:ext uri="{BB962C8B-B14F-4D97-AF65-F5344CB8AC3E}">
        <p14:creationId xmlns:p14="http://schemas.microsoft.com/office/powerpoint/2010/main" val="1476319494"/>
      </p:ext>
    </p:extLst>
  </p:cSld>
  <p:clrMapOvr>
    <a:masterClrMapping/>
  </p:clrMapOvr>
  <mc:AlternateContent xmlns:mc="http://schemas.openxmlformats.org/markup-compatibility/2006" xmlns:p14="http://schemas.microsoft.com/office/powerpoint/2010/main">
    <mc:Choice Requires="p14">
      <p:transition spd="slow" p14:dur="2000" advTm="28160"/>
    </mc:Choice>
    <mc:Fallback xmlns="">
      <p:transition xmlns:p14="http://schemas.microsoft.com/office/powerpoint/2010/main" spd="slow" advTm="28160"/>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 end="1"/>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Solution: </a:t>
            </a:r>
            <a:r>
              <a:rPr lang="en-US" dirty="0"/>
              <a:t>Use directory </a:t>
            </a:r>
            <a:r>
              <a:rPr lang="en-US" dirty="0" smtClean="0"/>
              <a:t>committee</a:t>
            </a:r>
            <a:endParaRPr lang="en-US" dirty="0"/>
          </a:p>
        </p:txBody>
      </p:sp>
      <p:sp>
        <p:nvSpPr>
          <p:cNvPr id="3" name="Content Placeholder 2"/>
          <p:cNvSpPr>
            <a:spLocks noGrp="1"/>
          </p:cNvSpPr>
          <p:nvPr>
            <p:ph idx="1"/>
          </p:nvPr>
        </p:nvSpPr>
        <p:spPr>
          <a:xfrm>
            <a:off x="165204" y="1362998"/>
            <a:ext cx="8807149" cy="4763169"/>
          </a:xfrm>
        </p:spPr>
        <p:txBody>
          <a:bodyPr/>
          <a:lstStyle/>
          <a:p>
            <a:r>
              <a:rPr lang="en-US" dirty="0" smtClean="0"/>
              <a:t>First </a:t>
            </a:r>
            <a:r>
              <a:rPr lang="en-US" dirty="0"/>
              <a:t>C identities become </a:t>
            </a:r>
            <a:r>
              <a:rPr lang="en-US" dirty="0" smtClean="0"/>
              <a:t>directory servers</a:t>
            </a:r>
            <a:endParaRPr lang="en-US" dirty="0"/>
          </a:p>
          <a:p>
            <a:pPr lvl="1"/>
            <a:r>
              <a:rPr lang="en-US" dirty="0"/>
              <a:t>Nodes can have different C directories</a:t>
            </a:r>
          </a:p>
          <a:p>
            <a:r>
              <a:rPr lang="en-US" dirty="0" smtClean="0"/>
              <a:t>Latter nodes send IDs to directories</a:t>
            </a:r>
          </a:p>
          <a:p>
            <a:r>
              <a:rPr lang="en-US" dirty="0" smtClean="0"/>
              <a:t>Directories send committee list to nodes</a:t>
            </a:r>
          </a:p>
          <a:p>
            <a:pPr lvl="1"/>
            <a:r>
              <a:rPr lang="en-US" dirty="0" smtClean="0"/>
              <a:t>Once each has &gt;= C members</a:t>
            </a:r>
          </a:p>
          <a:p>
            <a:r>
              <a:rPr lang="en-US" dirty="0" smtClean="0"/>
              <a:t>No. messages</a:t>
            </a:r>
          </a:p>
          <a:p>
            <a:pPr lvl="1"/>
            <a:r>
              <a:rPr lang="en-US" dirty="0" smtClean="0"/>
              <a:t>O(NC)</a:t>
            </a:r>
          </a:p>
          <a:p>
            <a:endParaRPr lang="en-US" dirty="0" smtClean="0"/>
          </a:p>
        </p:txBody>
      </p:sp>
      <p:pic>
        <p:nvPicPr>
          <p:cNvPr id="4" name="Shape 141"/>
          <p:cNvPicPr preferRelativeResize="0"/>
          <p:nvPr/>
        </p:nvPicPr>
        <p:blipFill>
          <a:blip r:embed="rId4">
            <a:alphaModFix/>
          </a:blip>
          <a:stretch>
            <a:fillRect/>
          </a:stretch>
        </p:blipFill>
        <p:spPr>
          <a:xfrm>
            <a:off x="4908709" y="3756136"/>
            <a:ext cx="510898" cy="670986"/>
          </a:xfrm>
          <a:prstGeom prst="rect">
            <a:avLst/>
          </a:prstGeom>
          <a:noFill/>
          <a:ln>
            <a:noFill/>
          </a:ln>
        </p:spPr>
      </p:pic>
      <p:pic>
        <p:nvPicPr>
          <p:cNvPr id="6" name="Shape 141"/>
          <p:cNvPicPr preferRelativeResize="0"/>
          <p:nvPr/>
        </p:nvPicPr>
        <p:blipFill>
          <a:blip r:embed="rId4">
            <a:alphaModFix/>
          </a:blip>
          <a:stretch>
            <a:fillRect/>
          </a:stretch>
        </p:blipFill>
        <p:spPr>
          <a:xfrm>
            <a:off x="5305861" y="5996720"/>
            <a:ext cx="510898" cy="670986"/>
          </a:xfrm>
          <a:prstGeom prst="rect">
            <a:avLst/>
          </a:prstGeom>
          <a:noFill/>
          <a:ln>
            <a:noFill/>
          </a:ln>
        </p:spPr>
      </p:pic>
      <p:pic>
        <p:nvPicPr>
          <p:cNvPr id="7" name="Shape 141"/>
          <p:cNvPicPr preferRelativeResize="0"/>
          <p:nvPr/>
        </p:nvPicPr>
        <p:blipFill>
          <a:blip r:embed="rId4">
            <a:alphaModFix/>
          </a:blip>
          <a:stretch>
            <a:fillRect/>
          </a:stretch>
        </p:blipFill>
        <p:spPr>
          <a:xfrm>
            <a:off x="7644546" y="3121126"/>
            <a:ext cx="510898" cy="670986"/>
          </a:xfrm>
          <a:prstGeom prst="rect">
            <a:avLst/>
          </a:prstGeom>
          <a:noFill/>
          <a:ln>
            <a:noFill/>
          </a:ln>
        </p:spPr>
      </p:pic>
      <p:pic>
        <p:nvPicPr>
          <p:cNvPr id="8" name="Shape 141"/>
          <p:cNvPicPr preferRelativeResize="0"/>
          <p:nvPr/>
        </p:nvPicPr>
        <p:blipFill>
          <a:blip r:embed="rId4">
            <a:alphaModFix/>
          </a:blip>
          <a:stretch>
            <a:fillRect/>
          </a:stretch>
        </p:blipFill>
        <p:spPr>
          <a:xfrm>
            <a:off x="7166688" y="5921476"/>
            <a:ext cx="510898" cy="670986"/>
          </a:xfrm>
          <a:prstGeom prst="rect">
            <a:avLst/>
          </a:prstGeom>
          <a:noFill/>
          <a:ln>
            <a:noFill/>
          </a:ln>
        </p:spPr>
      </p:pic>
      <p:pic>
        <p:nvPicPr>
          <p:cNvPr id="9" name="Shape 141"/>
          <p:cNvPicPr preferRelativeResize="0"/>
          <p:nvPr/>
        </p:nvPicPr>
        <p:blipFill>
          <a:blip r:embed="rId4">
            <a:alphaModFix/>
          </a:blip>
          <a:stretch>
            <a:fillRect/>
          </a:stretch>
        </p:blipFill>
        <p:spPr>
          <a:xfrm>
            <a:off x="4167485" y="5009657"/>
            <a:ext cx="510898" cy="670986"/>
          </a:xfrm>
          <a:prstGeom prst="rect">
            <a:avLst/>
          </a:prstGeom>
          <a:noFill/>
          <a:ln>
            <a:noFill/>
          </a:ln>
        </p:spPr>
      </p:pic>
      <p:pic>
        <p:nvPicPr>
          <p:cNvPr id="10" name="Shape 141"/>
          <p:cNvPicPr preferRelativeResize="0"/>
          <p:nvPr/>
        </p:nvPicPr>
        <p:blipFill>
          <a:blip r:embed="rId4">
            <a:alphaModFix/>
          </a:blip>
          <a:stretch>
            <a:fillRect/>
          </a:stretch>
        </p:blipFill>
        <p:spPr>
          <a:xfrm>
            <a:off x="8563847" y="4889605"/>
            <a:ext cx="510898" cy="670986"/>
          </a:xfrm>
          <a:prstGeom prst="rect">
            <a:avLst/>
          </a:prstGeom>
          <a:noFill/>
          <a:ln>
            <a:noFill/>
          </a:ln>
        </p:spPr>
      </p:pic>
      <p:sp>
        <p:nvSpPr>
          <p:cNvPr id="5" name="TextBox 4"/>
          <p:cNvSpPr txBox="1"/>
          <p:nvPr/>
        </p:nvSpPr>
        <p:spPr>
          <a:xfrm>
            <a:off x="7422137" y="2404403"/>
            <a:ext cx="1141710" cy="707886"/>
          </a:xfrm>
          <a:prstGeom prst="rect">
            <a:avLst/>
          </a:prstGeom>
          <a:noFill/>
          <a:ln>
            <a:solidFill>
              <a:schemeClr val="tx1"/>
            </a:solidFill>
            <a:prstDash val="solid"/>
          </a:ln>
        </p:spPr>
        <p:txBody>
          <a:bodyPr wrap="square" rtlCol="0">
            <a:spAutoFit/>
          </a:bodyPr>
          <a:lstStyle/>
          <a:p>
            <a:r>
              <a:rPr lang="en-US" sz="2000" dirty="0" smtClean="0"/>
              <a:t>Directory</a:t>
            </a:r>
          </a:p>
          <a:p>
            <a:r>
              <a:rPr lang="en-US" sz="2000" dirty="0" smtClean="0"/>
              <a:t>Server</a:t>
            </a:r>
            <a:endParaRPr lang="en-US" sz="2000" dirty="0"/>
          </a:p>
        </p:txBody>
      </p:sp>
      <p:sp>
        <p:nvSpPr>
          <p:cNvPr id="24" name="TextBox 23"/>
          <p:cNvSpPr txBox="1"/>
          <p:nvPr/>
        </p:nvSpPr>
        <p:spPr>
          <a:xfrm>
            <a:off x="7983614" y="4102801"/>
            <a:ext cx="1141710" cy="707886"/>
          </a:xfrm>
          <a:prstGeom prst="rect">
            <a:avLst/>
          </a:prstGeom>
          <a:noFill/>
          <a:ln>
            <a:solidFill>
              <a:schemeClr val="tx1"/>
            </a:solidFill>
            <a:prstDash val="solid"/>
          </a:ln>
        </p:spPr>
        <p:txBody>
          <a:bodyPr wrap="square" rtlCol="0">
            <a:spAutoFit/>
          </a:bodyPr>
          <a:lstStyle/>
          <a:p>
            <a:r>
              <a:rPr lang="en-US" sz="2000" dirty="0" smtClean="0"/>
              <a:t>Directory</a:t>
            </a:r>
          </a:p>
          <a:p>
            <a:r>
              <a:rPr lang="en-US" sz="2000" dirty="0" smtClean="0"/>
              <a:t>Server</a:t>
            </a:r>
            <a:endParaRPr lang="en-US" sz="2000" dirty="0"/>
          </a:p>
        </p:txBody>
      </p:sp>
      <p:sp>
        <p:nvSpPr>
          <p:cNvPr id="15" name="Oval 14"/>
          <p:cNvSpPr/>
          <p:nvPr/>
        </p:nvSpPr>
        <p:spPr>
          <a:xfrm>
            <a:off x="5419607" y="3762490"/>
            <a:ext cx="544542" cy="31068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ID</a:t>
            </a:r>
            <a:endParaRPr lang="en-US" dirty="0"/>
          </a:p>
        </p:txBody>
      </p:sp>
      <p:sp>
        <p:nvSpPr>
          <p:cNvPr id="25" name="Oval 24"/>
          <p:cNvSpPr/>
          <p:nvPr/>
        </p:nvSpPr>
        <p:spPr>
          <a:xfrm>
            <a:off x="5419607" y="3877542"/>
            <a:ext cx="544542" cy="31068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ID</a:t>
            </a:r>
            <a:endParaRPr lang="en-US" dirty="0"/>
          </a:p>
        </p:txBody>
      </p:sp>
      <p:sp>
        <p:nvSpPr>
          <p:cNvPr id="26" name="Oval 25"/>
          <p:cNvSpPr/>
          <p:nvPr/>
        </p:nvSpPr>
        <p:spPr>
          <a:xfrm>
            <a:off x="6877595" y="3475069"/>
            <a:ext cx="544542" cy="31068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ID</a:t>
            </a:r>
            <a:endParaRPr lang="en-US" dirty="0"/>
          </a:p>
        </p:txBody>
      </p:sp>
      <p:sp>
        <p:nvSpPr>
          <p:cNvPr id="27" name="Oval 26"/>
          <p:cNvSpPr/>
          <p:nvPr/>
        </p:nvSpPr>
        <p:spPr>
          <a:xfrm>
            <a:off x="7029995" y="3627469"/>
            <a:ext cx="544542" cy="31068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ID</a:t>
            </a:r>
            <a:endParaRPr lang="en-US" dirty="0"/>
          </a:p>
        </p:txBody>
      </p:sp>
      <p:sp>
        <p:nvSpPr>
          <p:cNvPr id="28" name="Oval 27"/>
          <p:cNvSpPr/>
          <p:nvPr/>
        </p:nvSpPr>
        <p:spPr>
          <a:xfrm>
            <a:off x="7182395" y="3779869"/>
            <a:ext cx="544542" cy="31068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ID</a:t>
            </a:r>
            <a:endParaRPr lang="en-US" dirty="0"/>
          </a:p>
        </p:txBody>
      </p:sp>
      <p:sp>
        <p:nvSpPr>
          <p:cNvPr id="29" name="Oval 28"/>
          <p:cNvSpPr/>
          <p:nvPr/>
        </p:nvSpPr>
        <p:spPr>
          <a:xfrm>
            <a:off x="7334795" y="3932269"/>
            <a:ext cx="544542" cy="31068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ID</a:t>
            </a:r>
            <a:endParaRPr lang="en-US" dirty="0"/>
          </a:p>
        </p:txBody>
      </p:sp>
      <p:sp>
        <p:nvSpPr>
          <p:cNvPr id="30" name="Oval 29"/>
          <p:cNvSpPr/>
          <p:nvPr/>
        </p:nvSpPr>
        <p:spPr>
          <a:xfrm>
            <a:off x="7334795" y="3932269"/>
            <a:ext cx="544542" cy="31068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ID</a:t>
            </a:r>
            <a:endParaRPr lang="en-US" dirty="0"/>
          </a:p>
        </p:txBody>
      </p:sp>
      <p:sp>
        <p:nvSpPr>
          <p:cNvPr id="31" name="Oval 30"/>
          <p:cNvSpPr/>
          <p:nvPr/>
        </p:nvSpPr>
        <p:spPr>
          <a:xfrm>
            <a:off x="7487195" y="4084669"/>
            <a:ext cx="544542" cy="31068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ID</a:t>
            </a:r>
            <a:endParaRPr lang="en-US" dirty="0"/>
          </a:p>
        </p:txBody>
      </p:sp>
      <p:sp>
        <p:nvSpPr>
          <p:cNvPr id="32" name="Oval 31"/>
          <p:cNvSpPr/>
          <p:nvPr/>
        </p:nvSpPr>
        <p:spPr>
          <a:xfrm>
            <a:off x="7487195" y="4084669"/>
            <a:ext cx="544542" cy="31068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ID</a:t>
            </a:r>
            <a:endParaRPr lang="en-US" dirty="0"/>
          </a:p>
        </p:txBody>
      </p:sp>
      <p:sp>
        <p:nvSpPr>
          <p:cNvPr id="33" name="Oval 32"/>
          <p:cNvSpPr/>
          <p:nvPr/>
        </p:nvSpPr>
        <p:spPr>
          <a:xfrm>
            <a:off x="7639595" y="4237069"/>
            <a:ext cx="544542" cy="31068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ID</a:t>
            </a:r>
            <a:endParaRPr lang="en-US" dirty="0"/>
          </a:p>
        </p:txBody>
      </p:sp>
    </p:spTree>
    <p:custDataLst>
      <p:tags r:id="rId1"/>
    </p:custDataLst>
    <p:extLst>
      <p:ext uri="{BB962C8B-B14F-4D97-AF65-F5344CB8AC3E}">
        <p14:creationId xmlns:p14="http://schemas.microsoft.com/office/powerpoint/2010/main" val="2057098378"/>
      </p:ext>
    </p:extLst>
  </p:cSld>
  <p:clrMapOvr>
    <a:masterClrMapping/>
  </p:clrMapOvr>
  <mc:AlternateContent xmlns:mc="http://schemas.openxmlformats.org/markup-compatibility/2006" xmlns:p14="http://schemas.microsoft.com/office/powerpoint/2010/main">
    <mc:Choice Requires="p14">
      <p:transition spd="slow" p14:dur="2000" advTm="71349"/>
    </mc:Choice>
    <mc:Fallback xmlns="">
      <p:transition xmlns:p14="http://schemas.microsoft.com/office/powerpoint/2010/main" spd="slow" advTm="71349"/>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1"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0" presetClass="path" presetSubtype="0" accel="50000" decel="50000" fill="hold" grpId="0" nodeType="clickEffect">
                                  <p:stCondLst>
                                    <p:cond delay="0"/>
                                  </p:stCondLst>
                                  <p:childTnLst>
                                    <p:animMotion origin="layout" path="M 0.034 0.02572 L 0.3626 0.19736 " pathEditMode="relative" ptsTypes="AA">
                                      <p:cBhvr>
                                        <p:cTn id="36" dur="500" fill="hold"/>
                                        <p:tgtEl>
                                          <p:spTgt spid="25"/>
                                        </p:tgtEl>
                                        <p:attrNameLst>
                                          <p:attrName>ppt_x</p:attrName>
                                          <p:attrName>ppt_y</p:attrName>
                                        </p:attrNameLst>
                                      </p:cBhvr>
                                    </p:animMotion>
                                  </p:childTnLst>
                                </p:cTn>
                              </p:par>
                              <p:par>
                                <p:cTn id="37" presetID="0" presetClass="path" presetSubtype="0" accel="50000" decel="50000" fill="hold" grpId="0" nodeType="withEffect">
                                  <p:stCondLst>
                                    <p:cond delay="0"/>
                                  </p:stCondLst>
                                  <p:childTnLst>
                                    <p:animMotion origin="layout" path="M 0.034 -0.02548 L 0.26249 -0.0227 " pathEditMode="relative" ptsTypes="AA">
                                      <p:cBhvr>
                                        <p:cTn id="38" dur="500" fill="hold"/>
                                        <p:tgtEl>
                                          <p:spTgt spid="15"/>
                                        </p:tgtEl>
                                        <p:attrNameLst>
                                          <p:attrName>ppt_x</p:attrName>
                                          <p:attrName>ppt_y</p:attrName>
                                        </p:attrNameLst>
                                      </p:cBhvr>
                                    </p:animMotion>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2" nodeType="clickEffect">
                                  <p:stCondLst>
                                    <p:cond delay="0"/>
                                  </p:stCondLst>
                                  <p:childTnLst>
                                    <p:set>
                                      <p:cBhvr>
                                        <p:cTn id="48" dur="1" fill="hold">
                                          <p:stCondLst>
                                            <p:cond delay="0"/>
                                          </p:stCondLst>
                                        </p:cTn>
                                        <p:tgtEl>
                                          <p:spTgt spid="15"/>
                                        </p:tgtEl>
                                        <p:attrNameLst>
                                          <p:attrName>style.visibility</p:attrName>
                                        </p:attrNameLst>
                                      </p:cBhvr>
                                      <p:to>
                                        <p:strVal val="hidden"/>
                                      </p:to>
                                    </p:set>
                                  </p:childTnLst>
                                </p:cTn>
                              </p:par>
                              <p:par>
                                <p:cTn id="49" presetID="1" presetClass="exit" presetSubtype="0" fill="hold" grpId="2" nodeType="withEffect">
                                  <p:stCondLst>
                                    <p:cond delay="0"/>
                                  </p:stCondLst>
                                  <p:childTnLst>
                                    <p:set>
                                      <p:cBhvr>
                                        <p:cTn id="50" dur="1" fill="hold">
                                          <p:stCondLst>
                                            <p:cond delay="0"/>
                                          </p:stCondLst>
                                        </p:cTn>
                                        <p:tgtEl>
                                          <p:spTgt spid="25"/>
                                        </p:tgtEl>
                                        <p:attrNameLst>
                                          <p:attrName>style.visibility</p:attrName>
                                        </p:attrNameLst>
                                      </p:cBhvr>
                                      <p:to>
                                        <p:strVal val="hidden"/>
                                      </p:to>
                                    </p:set>
                                  </p:childTnLst>
                                </p:cTn>
                              </p:par>
                              <p:par>
                                <p:cTn id="51" presetID="1" presetClass="entr" presetSubtype="0" fill="hold" grpId="0" nodeType="with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par>
                                <p:cTn id="59" presetID="0" presetClass="path" presetSubtype="0" accel="50000" decel="50000" fill="hold" grpId="1" nodeType="withEffect">
                                  <p:stCondLst>
                                    <p:cond delay="0"/>
                                  </p:stCondLst>
                                  <p:childTnLst>
                                    <p:animMotion origin="layout" path="M 0 0 L -0.21343 0.0968 " pathEditMode="relative" ptsTypes="AA">
                                      <p:cBhvr>
                                        <p:cTn id="60" dur="500" fill="hold"/>
                                        <p:tgtEl>
                                          <p:spTgt spid="27"/>
                                        </p:tgtEl>
                                        <p:attrNameLst>
                                          <p:attrName>ppt_x</p:attrName>
                                          <p:attrName>ppt_y</p:attrName>
                                        </p:attrNameLst>
                                      </p:cBhvr>
                                    </p:animMotion>
                                  </p:childTnLst>
                                </p:cTn>
                              </p:par>
                              <p:par>
                                <p:cTn id="61" presetID="0" presetClass="path" presetSubtype="0" accel="50000" decel="50000" fill="hold" grpId="1" nodeType="withEffect">
                                  <p:stCondLst>
                                    <p:cond delay="0"/>
                                  </p:stCondLst>
                                  <p:childTnLst>
                                    <p:animMotion origin="layout" path="M 0 0 L -0.21343 0.0968 " pathEditMode="relative" ptsTypes="AA">
                                      <p:cBhvr>
                                        <p:cTn id="62" dur="500" fill="hold"/>
                                        <p:tgtEl>
                                          <p:spTgt spid="26"/>
                                        </p:tgtEl>
                                        <p:attrNameLst>
                                          <p:attrName>ppt_x</p:attrName>
                                          <p:attrName>ppt_y</p:attrName>
                                        </p:attrNameLst>
                                      </p:cBhvr>
                                    </p:animMotion>
                                  </p:childTnLst>
                                </p:cTn>
                              </p:par>
                            </p:childTnLst>
                          </p:cTn>
                        </p:par>
                      </p:childTnLst>
                    </p:cTn>
                  </p:par>
                  <p:par>
                    <p:cTn id="63" fill="hold">
                      <p:stCondLst>
                        <p:cond delay="indefinite"/>
                      </p:stCondLst>
                      <p:childTnLst>
                        <p:par>
                          <p:cTn id="64" fill="hold">
                            <p:stCondLst>
                              <p:cond delay="0"/>
                            </p:stCondLst>
                            <p:childTnLst>
                              <p:par>
                                <p:cTn id="65" presetID="0" presetClass="path" presetSubtype="0" accel="50000" decel="50000" fill="hold" grpId="1" nodeType="clickEffect">
                                  <p:stCondLst>
                                    <p:cond delay="0"/>
                                  </p:stCondLst>
                                  <p:childTnLst>
                                    <p:animMotion origin="layout" path="M 3.33333E-6 2.22222E-6 L -0.03056 0.325 " pathEditMode="relative" rAng="0" ptsTypes="AA">
                                      <p:cBhvr>
                                        <p:cTn id="66" dur="500" fill="hold"/>
                                        <p:tgtEl>
                                          <p:spTgt spid="28"/>
                                        </p:tgtEl>
                                        <p:attrNameLst>
                                          <p:attrName>ppt_x</p:attrName>
                                          <p:attrName>ppt_y</p:attrName>
                                        </p:attrNameLst>
                                      </p:cBhvr>
                                      <p:rCtr x="-1528" y="16250"/>
                                    </p:animMotion>
                                  </p:childTnLst>
                                </p:cTn>
                              </p:par>
                              <p:par>
                                <p:cTn id="67" presetID="0" presetClass="path" presetSubtype="0" accel="50000" decel="50000" fill="hold" grpId="1" nodeType="withEffect">
                                  <p:stCondLst>
                                    <p:cond delay="0"/>
                                  </p:stCondLst>
                                  <p:childTnLst>
                                    <p:animMotion origin="layout" path="M 0 0 L -0.17561 0.25938 " pathEditMode="relative" ptsTypes="AA">
                                      <p:cBhvr>
                                        <p:cTn id="68" dur="500" fill="hold"/>
                                        <p:tgtEl>
                                          <p:spTgt spid="29"/>
                                        </p:tgtEl>
                                        <p:attrNameLst>
                                          <p:attrName>ppt_x</p:attrName>
                                          <p:attrName>ppt_y</p:attrName>
                                        </p:attrNameLst>
                                      </p:cBhvr>
                                    </p:animMotion>
                                  </p:childTnLst>
                                </p:cTn>
                              </p:par>
                              <p:par>
                                <p:cTn id="69" presetID="1" presetClass="entr" presetSubtype="0" fill="hold" grpId="0" nodeType="withEffect">
                                  <p:stCondLst>
                                    <p:cond delay="0"/>
                                  </p:stCondLst>
                                  <p:childTnLst>
                                    <p:set>
                                      <p:cBhvr>
                                        <p:cTn id="70" dur="1" fill="hold">
                                          <p:stCondLst>
                                            <p:cond delay="0"/>
                                          </p:stCondLst>
                                        </p:cTn>
                                        <p:tgtEl>
                                          <p:spTgt spid="3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1"/>
                                        </p:tgtEl>
                                        <p:attrNameLst>
                                          <p:attrName>style.visibility</p:attrName>
                                        </p:attrNameLst>
                                      </p:cBhvr>
                                      <p:to>
                                        <p:strVal val="visible"/>
                                      </p:to>
                                    </p:set>
                                  </p:childTnLst>
                                </p:cTn>
                              </p:par>
                              <p:par>
                                <p:cTn id="73" presetID="0" presetClass="path" presetSubtype="0" accel="50000" decel="50000" fill="hold" grpId="1" nodeType="withEffect">
                                  <p:stCondLst>
                                    <p:cond delay="0"/>
                                  </p:stCondLst>
                                  <p:childTnLst>
                                    <p:animMotion origin="layout" path="M -0.0026 -0.04331 L -0.32309 0.15053 " pathEditMode="relative" rAng="0" ptsTypes="AA">
                                      <p:cBhvr>
                                        <p:cTn id="74" dur="500" fill="hold"/>
                                        <p:tgtEl>
                                          <p:spTgt spid="30"/>
                                        </p:tgtEl>
                                        <p:attrNameLst>
                                          <p:attrName>ppt_x</p:attrName>
                                          <p:attrName>ppt_y</p:attrName>
                                        </p:attrNameLst>
                                      </p:cBhvr>
                                      <p:rCtr x="-16033" y="9680"/>
                                    </p:animMotion>
                                  </p:childTnLst>
                                </p:cTn>
                              </p:par>
                              <p:par>
                                <p:cTn id="75" presetID="0" presetClass="path" presetSubtype="0" accel="50000" decel="50000" fill="hold" grpId="1" nodeType="withEffect">
                                  <p:stCondLst>
                                    <p:cond delay="0"/>
                                  </p:stCondLst>
                                  <p:childTnLst>
                                    <p:animMotion origin="layout" path="M 0 0 L -0.17561 0.25938 " pathEditMode="relative" ptsTypes="AA">
                                      <p:cBhvr>
                                        <p:cTn id="76" dur="500" fill="hold"/>
                                        <p:tgtEl>
                                          <p:spTgt spid="31"/>
                                        </p:tgtEl>
                                        <p:attrNameLst>
                                          <p:attrName>ppt_x</p:attrName>
                                          <p:attrName>ppt_y</p:attrName>
                                        </p:attrNameLst>
                                      </p:cBhvr>
                                    </p:animMotion>
                                  </p:childTnLst>
                                </p:cTn>
                              </p:par>
                              <p:par>
                                <p:cTn id="77" presetID="1" presetClass="entr" presetSubtype="0" fill="hold" grpId="0" nodeType="withEffect">
                                  <p:stCondLst>
                                    <p:cond delay="0"/>
                                  </p:stCondLst>
                                  <p:childTnLst>
                                    <p:set>
                                      <p:cBhvr>
                                        <p:cTn id="78" dur="1" fill="hold">
                                          <p:stCondLst>
                                            <p:cond delay="0"/>
                                          </p:stCondLst>
                                        </p:cTn>
                                        <p:tgtEl>
                                          <p:spTgt spid="32"/>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3"/>
                                        </p:tgtEl>
                                        <p:attrNameLst>
                                          <p:attrName>style.visibility</p:attrName>
                                        </p:attrNameLst>
                                      </p:cBhvr>
                                      <p:to>
                                        <p:strVal val="visible"/>
                                      </p:to>
                                    </p:set>
                                  </p:childTnLst>
                                </p:cTn>
                              </p:par>
                              <p:par>
                                <p:cTn id="81" presetID="0" presetClass="path" presetSubtype="0" accel="50000" decel="50000" fill="hold" grpId="1" nodeType="withEffect">
                                  <p:stCondLst>
                                    <p:cond delay="0"/>
                                  </p:stCondLst>
                                  <p:childTnLst>
                                    <p:animMotion origin="layout" path="M -0.0026 -0.04331 L -0.32309 0.15053 " pathEditMode="relative" rAng="0" ptsTypes="AA">
                                      <p:cBhvr>
                                        <p:cTn id="82" dur="500" fill="hold"/>
                                        <p:tgtEl>
                                          <p:spTgt spid="32"/>
                                        </p:tgtEl>
                                        <p:attrNameLst>
                                          <p:attrName>ppt_x</p:attrName>
                                          <p:attrName>ppt_y</p:attrName>
                                        </p:attrNameLst>
                                      </p:cBhvr>
                                      <p:rCtr x="-16033" y="9680"/>
                                    </p:animMotion>
                                  </p:childTnLst>
                                </p:cTn>
                              </p:par>
                              <p:par>
                                <p:cTn id="83" presetID="0" presetClass="path" presetSubtype="0" accel="50000" decel="50000" fill="hold" grpId="1" nodeType="withEffect">
                                  <p:stCondLst>
                                    <p:cond delay="0"/>
                                  </p:stCondLst>
                                  <p:childTnLst>
                                    <p:animMotion origin="layout" path="M -4.16667E-6 7.40741E-7 L -0.03316 0.25856 " pathEditMode="relative" rAng="0" ptsTypes="AA">
                                      <p:cBhvr>
                                        <p:cTn id="84" dur="500" fill="hold"/>
                                        <p:tgtEl>
                                          <p:spTgt spid="33"/>
                                        </p:tgtEl>
                                        <p:attrNameLst>
                                          <p:attrName>ppt_x</p:attrName>
                                          <p:attrName>ppt_y</p:attrName>
                                        </p:attrNameLst>
                                      </p:cBhvr>
                                      <p:rCtr x="-1667" y="12917"/>
                                    </p:animMotion>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3">
                                            <p:txEl>
                                              <p:pRg st="5" end="5"/>
                                            </p:txEl>
                                          </p:spTgt>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4" grpId="0" animBg="1"/>
      <p:bldP spid="15" grpId="0" animBg="1"/>
      <p:bldP spid="15" grpId="1" animBg="1"/>
      <p:bldP spid="15" grpId="2" animBg="1"/>
      <p:bldP spid="25" grpId="0" animBg="1"/>
      <p:bldP spid="25" grpId="1" animBg="1"/>
      <p:bldP spid="25" grpId="2"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guarantees</a:t>
            </a:r>
            <a:endParaRPr lang="en-US" dirty="0"/>
          </a:p>
        </p:txBody>
      </p:sp>
      <p:sp>
        <p:nvSpPr>
          <p:cNvPr id="3" name="Content Placeholder 2"/>
          <p:cNvSpPr>
            <a:spLocks noGrp="1"/>
          </p:cNvSpPr>
          <p:nvPr>
            <p:ph idx="1"/>
          </p:nvPr>
        </p:nvSpPr>
        <p:spPr/>
        <p:txBody>
          <a:bodyPr/>
          <a:lstStyle/>
          <a:p>
            <a:r>
              <a:rPr lang="en-US" dirty="0" smtClean="0"/>
              <a:t>Honest nodes in the same committee know each other</a:t>
            </a:r>
          </a:p>
          <a:p>
            <a:pPr lvl="1"/>
            <a:r>
              <a:rPr lang="en-US" dirty="0" smtClean="0"/>
              <a:t>May include different malicious nodes</a:t>
            </a:r>
          </a:p>
          <a:p>
            <a:r>
              <a:rPr lang="en-US" dirty="0"/>
              <a:t>L</a:t>
            </a:r>
            <a:r>
              <a:rPr lang="en-US" dirty="0" smtClean="0"/>
              <a:t>ess than 1/3 malicious nodes</a:t>
            </a:r>
          </a:p>
          <a:p>
            <a:pPr lvl="1"/>
            <a:r>
              <a:rPr lang="en-US" dirty="0" smtClean="0"/>
              <a:t>In the union views of all committee members</a:t>
            </a:r>
            <a:endParaRPr lang="en-US" dirty="0"/>
          </a:p>
        </p:txBody>
      </p:sp>
    </p:spTree>
    <p:extLst>
      <p:ext uri="{BB962C8B-B14F-4D97-AF65-F5344CB8AC3E}">
        <p14:creationId xmlns:p14="http://schemas.microsoft.com/office/powerpoint/2010/main" val="4229404301"/>
      </p:ext>
    </p:extLst>
  </p:cSld>
  <p:clrMapOvr>
    <a:masterClrMapping/>
  </p:clrMapOvr>
  <mc:AlternateContent xmlns:mc="http://schemas.openxmlformats.org/markup-compatibility/2006" xmlns:p14="http://schemas.microsoft.com/office/powerpoint/2010/main">
    <mc:Choice Requires="p14">
      <p:transition spd="slow" p14:dur="2000" advTm="41987"/>
    </mc:Choice>
    <mc:Fallback xmlns="">
      <p:transition xmlns:p14="http://schemas.microsoft.com/office/powerpoint/2010/main" spd="slow" advTm="41987"/>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Step 3: Propose a block within a committee</a:t>
            </a:r>
            <a:endParaRPr lang="en-US" sz="3600" dirty="0"/>
          </a:p>
        </p:txBody>
      </p:sp>
      <p:sp>
        <p:nvSpPr>
          <p:cNvPr id="3" name="Content Placeholder 2"/>
          <p:cNvSpPr>
            <a:spLocks noGrp="1"/>
          </p:cNvSpPr>
          <p:nvPr>
            <p:ph idx="1"/>
          </p:nvPr>
        </p:nvSpPr>
        <p:spPr>
          <a:xfrm>
            <a:off x="165204" y="1362998"/>
            <a:ext cx="8406109" cy="2117942"/>
          </a:xfrm>
        </p:spPr>
        <p:txBody>
          <a:bodyPr>
            <a:normAutofit/>
          </a:bodyPr>
          <a:lstStyle/>
          <a:p>
            <a:r>
              <a:rPr lang="en-US" dirty="0" smtClean="0"/>
              <a:t>Run a classical Byzantine agreement protocol</a:t>
            </a:r>
          </a:p>
          <a:p>
            <a:pPr lvl="1"/>
            <a:r>
              <a:rPr lang="en-US" dirty="0" smtClean="0"/>
              <a:t>Members agree &amp; sign on one valid data block</a:t>
            </a:r>
          </a:p>
          <a:p>
            <a:pPr lvl="1"/>
            <a:r>
              <a:rPr lang="en-US" dirty="0" smtClean="0"/>
              <a:t>No. of messages ≈ O(C</a:t>
            </a:r>
            <a:r>
              <a:rPr lang="en-US" baseline="30000" dirty="0" smtClean="0"/>
              <a:t>2</a:t>
            </a:r>
            <a:r>
              <a:rPr lang="en-US" dirty="0" smtClean="0"/>
              <a:t>)</a:t>
            </a:r>
          </a:p>
          <a:p>
            <a:pPr lvl="1"/>
            <a:r>
              <a:rPr lang="en-US" dirty="0"/>
              <a:t>Valid data </a:t>
            </a:r>
            <a:r>
              <a:rPr lang="en-US" dirty="0" smtClean="0"/>
              <a:t>blocks </a:t>
            </a:r>
            <a:r>
              <a:rPr lang="en-US" dirty="0"/>
              <a:t>h</a:t>
            </a:r>
            <a:r>
              <a:rPr lang="en-US" dirty="0" smtClean="0"/>
              <a:t>ave 2C/3+1 signatures</a:t>
            </a:r>
          </a:p>
        </p:txBody>
      </p:sp>
      <p:sp>
        <p:nvSpPr>
          <p:cNvPr id="5" name="TextBox 4"/>
          <p:cNvSpPr txBox="1"/>
          <p:nvPr/>
        </p:nvSpPr>
        <p:spPr>
          <a:xfrm>
            <a:off x="1008463" y="4584861"/>
            <a:ext cx="1420411"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00001</a:t>
            </a:r>
            <a:r>
              <a:rPr lang="is-IS" dirty="0" smtClean="0"/>
              <a:t>…001</a:t>
            </a:r>
            <a:endParaRPr lang="en-US" dirty="0"/>
          </a:p>
        </p:txBody>
      </p:sp>
      <p:sp>
        <p:nvSpPr>
          <p:cNvPr id="6" name="TextBox 5"/>
          <p:cNvSpPr txBox="1"/>
          <p:nvPr/>
        </p:nvSpPr>
        <p:spPr>
          <a:xfrm>
            <a:off x="1024338" y="5078001"/>
            <a:ext cx="140453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00000</a:t>
            </a:r>
            <a:r>
              <a:rPr lang="is-IS" dirty="0" smtClean="0"/>
              <a:t>…101</a:t>
            </a:r>
            <a:endParaRPr lang="en-US" dirty="0"/>
          </a:p>
        </p:txBody>
      </p:sp>
      <p:sp>
        <p:nvSpPr>
          <p:cNvPr id="7" name="TextBox 6"/>
          <p:cNvSpPr txBox="1"/>
          <p:nvPr/>
        </p:nvSpPr>
        <p:spPr>
          <a:xfrm>
            <a:off x="4119966" y="4661383"/>
            <a:ext cx="130928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00000</a:t>
            </a:r>
            <a:r>
              <a:rPr lang="is-IS" dirty="0" smtClean="0"/>
              <a:t>…10</a:t>
            </a:r>
            <a:endParaRPr lang="en-US" dirty="0"/>
          </a:p>
        </p:txBody>
      </p:sp>
      <p:sp>
        <p:nvSpPr>
          <p:cNvPr id="8" name="TextBox 7"/>
          <p:cNvSpPr txBox="1"/>
          <p:nvPr/>
        </p:nvSpPr>
        <p:spPr>
          <a:xfrm>
            <a:off x="4119966" y="5155788"/>
            <a:ext cx="130928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00001</a:t>
            </a:r>
            <a:r>
              <a:rPr lang="is-IS" dirty="0" smtClean="0"/>
              <a:t>…1</a:t>
            </a:r>
            <a:r>
              <a:rPr lang="is-IS" dirty="0"/>
              <a:t>0</a:t>
            </a:r>
            <a:endParaRPr lang="en-US" dirty="0"/>
          </a:p>
        </p:txBody>
      </p:sp>
      <p:sp>
        <p:nvSpPr>
          <p:cNvPr id="9" name="TextBox 8"/>
          <p:cNvSpPr txBox="1"/>
          <p:nvPr/>
        </p:nvSpPr>
        <p:spPr>
          <a:xfrm>
            <a:off x="1008464" y="5540022"/>
            <a:ext cx="142040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is-IS" dirty="0" smtClean="0"/>
              <a:t>…</a:t>
            </a:r>
            <a:endParaRPr lang="en-US" dirty="0"/>
          </a:p>
        </p:txBody>
      </p:sp>
      <p:sp>
        <p:nvSpPr>
          <p:cNvPr id="10" name="TextBox 9"/>
          <p:cNvSpPr txBox="1"/>
          <p:nvPr/>
        </p:nvSpPr>
        <p:spPr>
          <a:xfrm>
            <a:off x="4119967" y="5628923"/>
            <a:ext cx="130928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is-IS" dirty="0" smtClean="0"/>
              <a:t>…</a:t>
            </a:r>
            <a:endParaRPr lang="en-US" dirty="0"/>
          </a:p>
        </p:txBody>
      </p:sp>
      <p:sp>
        <p:nvSpPr>
          <p:cNvPr id="11" name="Oval 10"/>
          <p:cNvSpPr/>
          <p:nvPr/>
        </p:nvSpPr>
        <p:spPr>
          <a:xfrm>
            <a:off x="3435897" y="4526447"/>
            <a:ext cx="2611035" cy="1632522"/>
          </a:xfrm>
          <a:prstGeom prst="ellipse">
            <a:avLst/>
          </a:prstGeom>
          <a:noFill/>
          <a:ln w="12700" cmpd="sng">
            <a:solidFill>
              <a:schemeClr val="tx1"/>
            </a:solidFill>
            <a:prstDash val="dash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294088" y="4420144"/>
            <a:ext cx="2767159" cy="1627974"/>
          </a:xfrm>
          <a:prstGeom prst="ellipse">
            <a:avLst/>
          </a:prstGeom>
          <a:noFill/>
          <a:ln w="12700" cmpd="sng">
            <a:solidFill>
              <a:schemeClr val="tx1"/>
            </a:solidFill>
            <a:prstDash val="dash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6993341" y="4660751"/>
            <a:ext cx="130928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00000</a:t>
            </a:r>
            <a:r>
              <a:rPr lang="is-IS" dirty="0" smtClean="0"/>
              <a:t>…11</a:t>
            </a:r>
            <a:endParaRPr lang="en-US" dirty="0"/>
          </a:p>
        </p:txBody>
      </p:sp>
      <p:sp>
        <p:nvSpPr>
          <p:cNvPr id="16" name="TextBox 15"/>
          <p:cNvSpPr txBox="1"/>
          <p:nvPr/>
        </p:nvSpPr>
        <p:spPr>
          <a:xfrm>
            <a:off x="6993341" y="5155156"/>
            <a:ext cx="130928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00001</a:t>
            </a:r>
            <a:r>
              <a:rPr lang="is-IS" dirty="0" smtClean="0"/>
              <a:t>…11</a:t>
            </a:r>
            <a:endParaRPr lang="en-US" dirty="0"/>
          </a:p>
        </p:txBody>
      </p:sp>
      <p:sp>
        <p:nvSpPr>
          <p:cNvPr id="17" name="TextBox 16"/>
          <p:cNvSpPr txBox="1"/>
          <p:nvPr/>
        </p:nvSpPr>
        <p:spPr>
          <a:xfrm>
            <a:off x="6993342" y="5628291"/>
            <a:ext cx="130928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is-IS" dirty="0" smtClean="0"/>
              <a:t>…</a:t>
            </a:r>
            <a:endParaRPr lang="en-US" dirty="0"/>
          </a:p>
        </p:txBody>
      </p:sp>
      <p:sp>
        <p:nvSpPr>
          <p:cNvPr id="18" name="Oval 17"/>
          <p:cNvSpPr/>
          <p:nvPr/>
        </p:nvSpPr>
        <p:spPr>
          <a:xfrm>
            <a:off x="6314482" y="4520771"/>
            <a:ext cx="2611035" cy="1632522"/>
          </a:xfrm>
          <a:prstGeom prst="ellipse">
            <a:avLst/>
          </a:prstGeom>
          <a:noFill/>
          <a:ln w="12700" cmpd="sng">
            <a:solidFill>
              <a:schemeClr val="tx1"/>
            </a:solidFill>
            <a:prstDash val="dash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6472048" y="3690465"/>
            <a:ext cx="2099266" cy="461665"/>
          </a:xfrm>
          <a:prstGeom prst="rect">
            <a:avLst/>
          </a:prstGeom>
          <a:solidFill>
            <a:srgbClr val="A6A6A6"/>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smtClean="0">
                <a:solidFill>
                  <a:srgbClr val="000000"/>
                </a:solidFill>
              </a:rPr>
              <a:t>TXs in Block 3</a:t>
            </a:r>
            <a:endParaRPr lang="en-US" sz="2400" dirty="0">
              <a:solidFill>
                <a:srgbClr val="000000"/>
              </a:solidFill>
            </a:endParaRPr>
          </a:p>
        </p:txBody>
      </p:sp>
      <p:pic>
        <p:nvPicPr>
          <p:cNvPr id="20" name="Picture 19" descr="sync.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61853" y="4483644"/>
            <a:ext cx="1625600" cy="1625600"/>
          </a:xfrm>
          <a:prstGeom prst="rect">
            <a:avLst/>
          </a:prstGeom>
        </p:spPr>
      </p:pic>
      <p:pic>
        <p:nvPicPr>
          <p:cNvPr id="21" name="Picture 20" descr="sync.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2648" y="4435523"/>
            <a:ext cx="1625600" cy="1625600"/>
          </a:xfrm>
          <a:prstGeom prst="rect">
            <a:avLst/>
          </a:prstGeom>
        </p:spPr>
      </p:pic>
      <p:pic>
        <p:nvPicPr>
          <p:cNvPr id="22" name="Picture 21" descr="sync.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8716" y="4549626"/>
            <a:ext cx="1625600" cy="1625600"/>
          </a:xfrm>
          <a:prstGeom prst="rect">
            <a:avLst/>
          </a:prstGeom>
        </p:spPr>
      </p:pic>
      <p:sp>
        <p:nvSpPr>
          <p:cNvPr id="23" name="TextBox 22"/>
          <p:cNvSpPr txBox="1"/>
          <p:nvPr/>
        </p:nvSpPr>
        <p:spPr>
          <a:xfrm>
            <a:off x="3660776" y="3695573"/>
            <a:ext cx="2099266" cy="461665"/>
          </a:xfrm>
          <a:prstGeom prst="rect">
            <a:avLst/>
          </a:prstGeom>
          <a:solidFill>
            <a:srgbClr val="A6A6A6"/>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solidFill>
                  <a:srgbClr val="000000"/>
                </a:solidFill>
              </a:rPr>
              <a:t>TXs in Block 2</a:t>
            </a:r>
            <a:endParaRPr lang="en-US" sz="2400" dirty="0">
              <a:solidFill>
                <a:srgbClr val="000000"/>
              </a:solidFill>
            </a:endParaRPr>
          </a:p>
        </p:txBody>
      </p:sp>
      <p:sp>
        <p:nvSpPr>
          <p:cNvPr id="24" name="TextBox 23"/>
          <p:cNvSpPr txBox="1"/>
          <p:nvPr/>
        </p:nvSpPr>
        <p:spPr>
          <a:xfrm>
            <a:off x="520700" y="3690465"/>
            <a:ext cx="2099266" cy="461665"/>
          </a:xfrm>
          <a:prstGeom prst="rect">
            <a:avLst/>
          </a:prstGeom>
          <a:solidFill>
            <a:schemeClr val="bg1">
              <a:lumMod val="6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solidFill>
                  <a:schemeClr val="tx1"/>
                </a:solidFill>
              </a:rPr>
              <a:t>TXs in Block 1</a:t>
            </a:r>
            <a:endParaRPr lang="en-US" sz="2400" dirty="0">
              <a:solidFill>
                <a:schemeClr val="tx1"/>
              </a:solidFill>
            </a:endParaRPr>
          </a:p>
        </p:txBody>
      </p:sp>
      <p:sp>
        <p:nvSpPr>
          <p:cNvPr id="25" name="TextBox 24"/>
          <p:cNvSpPr txBox="1"/>
          <p:nvPr/>
        </p:nvSpPr>
        <p:spPr>
          <a:xfrm>
            <a:off x="520700" y="3245740"/>
            <a:ext cx="2099266" cy="369332"/>
          </a:xfrm>
          <a:prstGeom prst="rect">
            <a:avLst/>
          </a:prstGeom>
          <a:solidFill>
            <a:srgbClr val="008000"/>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solidFill>
                  <a:srgbClr val="000000"/>
                </a:solidFill>
              </a:rPr>
              <a:t>Header 1</a:t>
            </a:r>
            <a:endParaRPr lang="en-US" dirty="0">
              <a:solidFill>
                <a:srgbClr val="000000"/>
              </a:solidFill>
            </a:endParaRPr>
          </a:p>
        </p:txBody>
      </p:sp>
      <p:sp>
        <p:nvSpPr>
          <p:cNvPr id="26" name="TextBox 25"/>
          <p:cNvSpPr txBox="1"/>
          <p:nvPr/>
        </p:nvSpPr>
        <p:spPr>
          <a:xfrm>
            <a:off x="3660776" y="3239545"/>
            <a:ext cx="2099266" cy="369332"/>
          </a:xfrm>
          <a:prstGeom prst="rect">
            <a:avLst/>
          </a:prstGeom>
          <a:solidFill>
            <a:srgbClr val="008000"/>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solidFill>
                  <a:srgbClr val="000000"/>
                </a:solidFill>
              </a:rPr>
              <a:t>Header </a:t>
            </a:r>
            <a:r>
              <a:rPr lang="en-US" dirty="0">
                <a:solidFill>
                  <a:srgbClr val="000000"/>
                </a:solidFill>
              </a:rPr>
              <a:t>2</a:t>
            </a:r>
          </a:p>
        </p:txBody>
      </p:sp>
      <p:sp>
        <p:nvSpPr>
          <p:cNvPr id="27" name="TextBox 26"/>
          <p:cNvSpPr txBox="1"/>
          <p:nvPr/>
        </p:nvSpPr>
        <p:spPr>
          <a:xfrm>
            <a:off x="6472047" y="3261420"/>
            <a:ext cx="2099265" cy="369332"/>
          </a:xfrm>
          <a:prstGeom prst="rect">
            <a:avLst/>
          </a:prstGeom>
          <a:solidFill>
            <a:srgbClr val="008000"/>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solidFill>
                  <a:srgbClr val="000000"/>
                </a:solidFill>
              </a:rPr>
              <a:t>Header </a:t>
            </a:r>
            <a:r>
              <a:rPr lang="en-US" dirty="0">
                <a:solidFill>
                  <a:srgbClr val="000000"/>
                </a:solidFill>
              </a:rPr>
              <a:t>3</a:t>
            </a:r>
          </a:p>
        </p:txBody>
      </p:sp>
      <p:sp>
        <p:nvSpPr>
          <p:cNvPr id="4" name="TextBox 3"/>
          <p:cNvSpPr txBox="1"/>
          <p:nvPr/>
        </p:nvSpPr>
        <p:spPr>
          <a:xfrm>
            <a:off x="1520734" y="6244097"/>
            <a:ext cx="5879125" cy="523220"/>
          </a:xfrm>
          <a:prstGeom prst="rect">
            <a:avLst/>
          </a:prstGeom>
          <a:solidFill>
            <a:srgbClr val="558ED5"/>
          </a:solidFill>
        </p:spPr>
        <p:txBody>
          <a:bodyPr wrap="square" rtlCol="0">
            <a:spAutoFit/>
          </a:bodyPr>
          <a:lstStyle/>
          <a:p>
            <a:pPr algn="ctr"/>
            <a:r>
              <a:rPr lang="en-US" sz="2800" dirty="0" smtClean="0"/>
              <a:t>How to reconcile all data blocks?</a:t>
            </a:r>
            <a:endParaRPr lang="en-US" sz="2800" dirty="0"/>
          </a:p>
        </p:txBody>
      </p:sp>
    </p:spTree>
    <p:custDataLst>
      <p:tags r:id="rId1"/>
    </p:custDataLst>
    <p:extLst>
      <p:ext uri="{BB962C8B-B14F-4D97-AF65-F5344CB8AC3E}">
        <p14:creationId xmlns:p14="http://schemas.microsoft.com/office/powerpoint/2010/main" val="2947272657"/>
      </p:ext>
    </p:extLst>
  </p:cSld>
  <p:clrMapOvr>
    <a:masterClrMapping/>
  </p:clrMapOvr>
  <mc:AlternateContent xmlns:mc="http://schemas.openxmlformats.org/markup-compatibility/2006" xmlns:p14="http://schemas.microsoft.com/office/powerpoint/2010/main">
    <mc:Choice Requires="p14">
      <p:transition spd="slow" p14:dur="2000" advTm="42580"/>
    </mc:Choice>
    <mc:Fallback xmlns="">
      <p:transition xmlns:p14="http://schemas.microsoft.com/office/powerpoint/2010/main" spd="slow" advTm="42580"/>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5" grpId="0" animBg="1"/>
      <p:bldP spid="16" grpId="0" animBg="1"/>
      <p:bldP spid="17" grpId="0" animBg="1"/>
      <p:bldP spid="18" grpId="0" animBg="1"/>
      <p:bldP spid="19" grpId="0" animBg="1"/>
      <p:bldP spid="23" grpId="0" animBg="1"/>
      <p:bldP spid="24" grpId="0" animBg="1"/>
      <p:bldP spid="25" grpId="0" animBg="1"/>
      <p:bldP spid="26" grpId="0" animBg="1"/>
      <p:bldP spid="27" grpId="0" animBg="1"/>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Straight Arrow Connector 33"/>
          <p:cNvCxnSpPr>
            <a:stCxn id="30" idx="0"/>
            <a:endCxn id="15" idx="4"/>
          </p:cNvCxnSpPr>
          <p:nvPr/>
        </p:nvCxnSpPr>
        <p:spPr>
          <a:xfrm flipH="1" flipV="1">
            <a:off x="4498933" y="2625324"/>
            <a:ext cx="3071558" cy="281980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 name="Title 1"/>
          <p:cNvSpPr>
            <a:spLocks noGrp="1"/>
          </p:cNvSpPr>
          <p:nvPr>
            <p:ph type="title"/>
          </p:nvPr>
        </p:nvSpPr>
        <p:spPr/>
        <p:txBody>
          <a:bodyPr>
            <a:normAutofit/>
          </a:bodyPr>
          <a:lstStyle/>
          <a:p>
            <a:r>
              <a:rPr lang="en-US" dirty="0" smtClean="0"/>
              <a:t>Step 4: Final committee unions all blocks</a:t>
            </a:r>
            <a:endParaRPr lang="en-US" dirty="0"/>
          </a:p>
        </p:txBody>
      </p:sp>
      <p:grpSp>
        <p:nvGrpSpPr>
          <p:cNvPr id="8" name="Group 7"/>
          <p:cNvGrpSpPr/>
          <p:nvPr/>
        </p:nvGrpSpPr>
        <p:grpSpPr>
          <a:xfrm>
            <a:off x="3333113" y="5492750"/>
            <a:ext cx="2336716" cy="1199083"/>
            <a:chOff x="3333113" y="5492750"/>
            <a:chExt cx="2336716" cy="1199083"/>
          </a:xfrm>
        </p:grpSpPr>
        <p:sp>
          <p:nvSpPr>
            <p:cNvPr id="6" name="TextBox 5"/>
            <p:cNvSpPr txBox="1"/>
            <p:nvPr/>
          </p:nvSpPr>
          <p:spPr>
            <a:xfrm>
              <a:off x="3865966" y="5673093"/>
              <a:ext cx="130928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00000</a:t>
              </a:r>
              <a:r>
                <a:rPr lang="is-IS" dirty="0" smtClean="0"/>
                <a:t>…</a:t>
              </a:r>
              <a:r>
                <a:rPr lang="is-IS" dirty="0" smtClean="0">
                  <a:solidFill>
                    <a:srgbClr val="0000FF"/>
                  </a:solidFill>
                </a:rPr>
                <a:t>10</a:t>
              </a:r>
              <a:endParaRPr lang="en-US" dirty="0">
                <a:solidFill>
                  <a:srgbClr val="0000FF"/>
                </a:solidFill>
              </a:endParaRPr>
            </a:p>
          </p:txBody>
        </p:sp>
        <p:sp>
          <p:nvSpPr>
            <p:cNvPr id="7" name="TextBox 6"/>
            <p:cNvSpPr txBox="1"/>
            <p:nvPr/>
          </p:nvSpPr>
          <p:spPr>
            <a:xfrm>
              <a:off x="3865966" y="6167498"/>
              <a:ext cx="130928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00001</a:t>
              </a:r>
              <a:r>
                <a:rPr lang="is-IS" dirty="0" smtClean="0"/>
                <a:t>…</a:t>
              </a:r>
              <a:r>
                <a:rPr lang="is-IS" dirty="0" smtClean="0">
                  <a:solidFill>
                    <a:srgbClr val="0000FF"/>
                  </a:solidFill>
                </a:rPr>
                <a:t>1</a:t>
              </a:r>
              <a:r>
                <a:rPr lang="is-IS" dirty="0">
                  <a:solidFill>
                    <a:srgbClr val="0000FF"/>
                  </a:solidFill>
                </a:rPr>
                <a:t>0</a:t>
              </a:r>
              <a:endParaRPr lang="en-US" dirty="0">
                <a:solidFill>
                  <a:srgbClr val="0000FF"/>
                </a:solidFill>
              </a:endParaRPr>
            </a:p>
          </p:txBody>
        </p:sp>
        <p:sp>
          <p:nvSpPr>
            <p:cNvPr id="10" name="Oval 9"/>
            <p:cNvSpPr/>
            <p:nvPr/>
          </p:nvSpPr>
          <p:spPr>
            <a:xfrm>
              <a:off x="3333113" y="5492750"/>
              <a:ext cx="2336716" cy="1199083"/>
            </a:xfrm>
            <a:prstGeom prst="ellipse">
              <a:avLst/>
            </a:prstGeom>
            <a:noFill/>
            <a:ln w="12700" cmpd="sng">
              <a:solidFill>
                <a:schemeClr val="tx1"/>
              </a:solidFill>
              <a:prstDash val="dash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 name="Group 2"/>
          <p:cNvGrpSpPr/>
          <p:nvPr/>
        </p:nvGrpSpPr>
        <p:grpSpPr>
          <a:xfrm>
            <a:off x="294088" y="5445125"/>
            <a:ext cx="2325287" cy="1249578"/>
            <a:chOff x="294088" y="5445125"/>
            <a:chExt cx="2325287" cy="1249578"/>
          </a:xfrm>
        </p:grpSpPr>
        <p:sp>
          <p:nvSpPr>
            <p:cNvPr id="4" name="TextBox 3"/>
            <p:cNvSpPr txBox="1"/>
            <p:nvPr/>
          </p:nvSpPr>
          <p:spPr>
            <a:xfrm>
              <a:off x="786213" y="5612446"/>
              <a:ext cx="1420411"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00001</a:t>
              </a:r>
              <a:r>
                <a:rPr lang="is-IS" dirty="0" smtClean="0"/>
                <a:t>…0</a:t>
              </a:r>
              <a:r>
                <a:rPr lang="is-IS" dirty="0" smtClean="0">
                  <a:solidFill>
                    <a:srgbClr val="FF0000"/>
                  </a:solidFill>
                </a:rPr>
                <a:t>00</a:t>
              </a:r>
              <a:endParaRPr lang="en-US" dirty="0">
                <a:solidFill>
                  <a:srgbClr val="FF0000"/>
                </a:solidFill>
              </a:endParaRPr>
            </a:p>
          </p:txBody>
        </p:sp>
        <p:sp>
          <p:nvSpPr>
            <p:cNvPr id="5" name="TextBox 4"/>
            <p:cNvSpPr txBox="1"/>
            <p:nvPr/>
          </p:nvSpPr>
          <p:spPr>
            <a:xfrm>
              <a:off x="802088" y="6105586"/>
              <a:ext cx="140453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00000</a:t>
              </a:r>
              <a:r>
                <a:rPr lang="is-IS" dirty="0" smtClean="0"/>
                <a:t>…1</a:t>
              </a:r>
              <a:r>
                <a:rPr lang="is-IS" dirty="0" smtClean="0">
                  <a:solidFill>
                    <a:srgbClr val="FF0000"/>
                  </a:solidFill>
                </a:rPr>
                <a:t>00</a:t>
              </a:r>
              <a:endParaRPr lang="en-US" dirty="0">
                <a:solidFill>
                  <a:srgbClr val="FF0000"/>
                </a:solidFill>
              </a:endParaRPr>
            </a:p>
          </p:txBody>
        </p:sp>
        <p:sp>
          <p:nvSpPr>
            <p:cNvPr id="11" name="Oval 10"/>
            <p:cNvSpPr/>
            <p:nvPr/>
          </p:nvSpPr>
          <p:spPr>
            <a:xfrm>
              <a:off x="294088" y="5445125"/>
              <a:ext cx="2325287" cy="1249578"/>
            </a:xfrm>
            <a:prstGeom prst="ellipse">
              <a:avLst/>
            </a:prstGeom>
            <a:noFill/>
            <a:ln w="12700" cmpd="sng">
              <a:solidFill>
                <a:schemeClr val="tx1"/>
              </a:solidFill>
              <a:prstDash val="dash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p:cNvGrpSpPr/>
          <p:nvPr/>
        </p:nvGrpSpPr>
        <p:grpSpPr>
          <a:xfrm>
            <a:off x="3467058" y="1380110"/>
            <a:ext cx="2063750" cy="1245214"/>
            <a:chOff x="3111500" y="2270125"/>
            <a:chExt cx="2063750" cy="1245214"/>
          </a:xfrm>
        </p:grpSpPr>
        <p:sp>
          <p:nvSpPr>
            <p:cNvPr id="12" name="TextBox 11"/>
            <p:cNvSpPr txBox="1"/>
            <p:nvPr/>
          </p:nvSpPr>
          <p:spPr>
            <a:xfrm>
              <a:off x="3505921" y="2401333"/>
              <a:ext cx="124578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00001</a:t>
              </a:r>
              <a:r>
                <a:rPr lang="is-IS" dirty="0"/>
                <a:t>…</a:t>
              </a:r>
              <a:r>
                <a:rPr lang="is-IS" b="1" dirty="0"/>
                <a:t>00</a:t>
              </a:r>
              <a:endParaRPr lang="en-US" b="1" dirty="0"/>
            </a:p>
          </p:txBody>
        </p:sp>
        <p:sp>
          <p:nvSpPr>
            <p:cNvPr id="13" name="TextBox 12"/>
            <p:cNvSpPr txBox="1"/>
            <p:nvPr/>
          </p:nvSpPr>
          <p:spPr>
            <a:xfrm>
              <a:off x="3521795" y="2894473"/>
              <a:ext cx="124578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00000</a:t>
              </a:r>
              <a:r>
                <a:rPr lang="is-IS" dirty="0" smtClean="0"/>
                <a:t>…</a:t>
              </a:r>
              <a:r>
                <a:rPr lang="is-IS" b="1" dirty="0" smtClean="0"/>
                <a:t>00</a:t>
              </a:r>
              <a:endParaRPr lang="en-US" b="1" dirty="0"/>
            </a:p>
          </p:txBody>
        </p:sp>
        <p:sp>
          <p:nvSpPr>
            <p:cNvPr id="15" name="Oval 14"/>
            <p:cNvSpPr/>
            <p:nvPr/>
          </p:nvSpPr>
          <p:spPr>
            <a:xfrm>
              <a:off x="3111500" y="2270125"/>
              <a:ext cx="2063750" cy="1245214"/>
            </a:xfrm>
            <a:prstGeom prst="ellipse">
              <a:avLst/>
            </a:prstGeom>
            <a:noFill/>
            <a:ln w="12700" cmpd="sng">
              <a:solidFill>
                <a:schemeClr val="tx1"/>
              </a:solidFill>
              <a:prstDash val="dash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17" name="Straight Arrow Connector 16"/>
          <p:cNvCxnSpPr>
            <a:stCxn id="11" idx="0"/>
            <a:endCxn id="15" idx="4"/>
          </p:cNvCxnSpPr>
          <p:nvPr/>
        </p:nvCxnSpPr>
        <p:spPr>
          <a:xfrm flipV="1">
            <a:off x="1456732" y="2625324"/>
            <a:ext cx="3042201" cy="281980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Straight Arrow Connector 17"/>
          <p:cNvCxnSpPr>
            <a:stCxn id="10" idx="0"/>
            <a:endCxn id="15" idx="4"/>
          </p:cNvCxnSpPr>
          <p:nvPr/>
        </p:nvCxnSpPr>
        <p:spPr>
          <a:xfrm flipH="1" flipV="1">
            <a:off x="4498933" y="2625324"/>
            <a:ext cx="2538" cy="286742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1" name="TextBox 20"/>
          <p:cNvSpPr txBox="1"/>
          <p:nvPr/>
        </p:nvSpPr>
        <p:spPr>
          <a:xfrm>
            <a:off x="758232" y="4338952"/>
            <a:ext cx="1397000" cy="369332"/>
          </a:xfrm>
          <a:prstGeom prst="rect">
            <a:avLst/>
          </a:prstGeom>
          <a:solidFill>
            <a:srgbClr val="008000"/>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solidFill>
                  <a:srgbClr val="000000"/>
                </a:solidFill>
              </a:rPr>
              <a:t>Header 1</a:t>
            </a:r>
            <a:endParaRPr lang="en-US" dirty="0">
              <a:solidFill>
                <a:srgbClr val="000000"/>
              </a:solidFill>
            </a:endParaRPr>
          </a:p>
        </p:txBody>
      </p:sp>
      <p:sp>
        <p:nvSpPr>
          <p:cNvPr id="26" name="TextBox 25"/>
          <p:cNvSpPr txBox="1"/>
          <p:nvPr/>
        </p:nvSpPr>
        <p:spPr>
          <a:xfrm>
            <a:off x="3741058" y="2617203"/>
            <a:ext cx="1520825" cy="400110"/>
          </a:xfrm>
          <a:prstGeom prst="rect">
            <a:avLst/>
          </a:prstGeom>
          <a:solidFill>
            <a:schemeClr val="accent5">
              <a:lumMod val="7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000" dirty="0">
                <a:solidFill>
                  <a:srgbClr val="000000"/>
                </a:solidFill>
              </a:rPr>
              <a:t>F</a:t>
            </a:r>
            <a:r>
              <a:rPr lang="en-US" sz="2000" dirty="0" smtClean="0">
                <a:solidFill>
                  <a:srgbClr val="000000"/>
                </a:solidFill>
              </a:rPr>
              <a:t>inal </a:t>
            </a:r>
            <a:r>
              <a:rPr lang="en-US" sz="2000" dirty="0">
                <a:solidFill>
                  <a:srgbClr val="000000"/>
                </a:solidFill>
              </a:rPr>
              <a:t>B</a:t>
            </a:r>
            <a:r>
              <a:rPr lang="en-US" sz="2000" dirty="0" smtClean="0">
                <a:solidFill>
                  <a:srgbClr val="000000"/>
                </a:solidFill>
              </a:rPr>
              <a:t>lock</a:t>
            </a:r>
            <a:endParaRPr lang="en-US" sz="2000" dirty="0">
              <a:solidFill>
                <a:srgbClr val="000000"/>
              </a:solidFill>
            </a:endParaRPr>
          </a:p>
        </p:txBody>
      </p:sp>
      <p:grpSp>
        <p:nvGrpSpPr>
          <p:cNvPr id="9" name="Group 8"/>
          <p:cNvGrpSpPr/>
          <p:nvPr/>
        </p:nvGrpSpPr>
        <p:grpSpPr>
          <a:xfrm>
            <a:off x="6520857" y="5445125"/>
            <a:ext cx="2099268" cy="1199084"/>
            <a:chOff x="6520857" y="5445125"/>
            <a:chExt cx="2099268" cy="1199084"/>
          </a:xfrm>
        </p:grpSpPr>
        <p:sp>
          <p:nvSpPr>
            <p:cNvPr id="27" name="TextBox 26"/>
            <p:cNvSpPr txBox="1"/>
            <p:nvPr/>
          </p:nvSpPr>
          <p:spPr>
            <a:xfrm>
              <a:off x="6993341" y="5577211"/>
              <a:ext cx="130928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00000</a:t>
              </a:r>
              <a:r>
                <a:rPr lang="is-IS" dirty="0" smtClean="0"/>
                <a:t>…</a:t>
              </a:r>
              <a:r>
                <a:rPr lang="is-IS" dirty="0">
                  <a:solidFill>
                    <a:schemeClr val="accent6">
                      <a:lumMod val="75000"/>
                    </a:schemeClr>
                  </a:solidFill>
                </a:rPr>
                <a:t>0</a:t>
              </a:r>
              <a:r>
                <a:rPr lang="is-IS" dirty="0" smtClean="0">
                  <a:solidFill>
                    <a:schemeClr val="accent6">
                      <a:lumMod val="75000"/>
                    </a:schemeClr>
                  </a:solidFill>
                </a:rPr>
                <a:t>1</a:t>
              </a:r>
              <a:endParaRPr lang="en-US" dirty="0">
                <a:solidFill>
                  <a:schemeClr val="accent6">
                    <a:lumMod val="75000"/>
                  </a:schemeClr>
                </a:solidFill>
              </a:endParaRPr>
            </a:p>
          </p:txBody>
        </p:sp>
        <p:sp>
          <p:nvSpPr>
            <p:cNvPr id="28" name="TextBox 27"/>
            <p:cNvSpPr txBox="1"/>
            <p:nvPr/>
          </p:nvSpPr>
          <p:spPr>
            <a:xfrm>
              <a:off x="6993341" y="6071616"/>
              <a:ext cx="130928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00001</a:t>
              </a:r>
              <a:r>
                <a:rPr lang="is-IS" dirty="0" smtClean="0"/>
                <a:t>…</a:t>
              </a:r>
              <a:r>
                <a:rPr lang="is-IS" dirty="0">
                  <a:solidFill>
                    <a:srgbClr val="E46C0A"/>
                  </a:solidFill>
                </a:rPr>
                <a:t>0</a:t>
              </a:r>
              <a:r>
                <a:rPr lang="is-IS" dirty="0" smtClean="0">
                  <a:solidFill>
                    <a:srgbClr val="E46C0A"/>
                  </a:solidFill>
                </a:rPr>
                <a:t>1</a:t>
              </a:r>
              <a:endParaRPr lang="en-US" dirty="0">
                <a:solidFill>
                  <a:srgbClr val="E46C0A"/>
                </a:solidFill>
              </a:endParaRPr>
            </a:p>
          </p:txBody>
        </p:sp>
        <p:sp>
          <p:nvSpPr>
            <p:cNvPr id="30" name="Oval 29"/>
            <p:cNvSpPr/>
            <p:nvPr/>
          </p:nvSpPr>
          <p:spPr>
            <a:xfrm>
              <a:off x="6520857" y="5445125"/>
              <a:ext cx="2099268" cy="1199084"/>
            </a:xfrm>
            <a:prstGeom prst="ellipse">
              <a:avLst/>
            </a:prstGeom>
            <a:noFill/>
            <a:ln w="12700" cmpd="sng">
              <a:solidFill>
                <a:schemeClr val="tx1"/>
              </a:solidFill>
              <a:prstDash val="dash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9" name="Picture 18" descr="sync.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88671" y="1184215"/>
            <a:ext cx="1625600" cy="1625600"/>
          </a:xfrm>
          <a:prstGeom prst="rect">
            <a:avLst/>
          </a:prstGeom>
        </p:spPr>
      </p:pic>
      <p:sp>
        <p:nvSpPr>
          <p:cNvPr id="23" name="TextBox 22"/>
          <p:cNvSpPr txBox="1"/>
          <p:nvPr/>
        </p:nvSpPr>
        <p:spPr>
          <a:xfrm>
            <a:off x="758232" y="4777102"/>
            <a:ext cx="1397000" cy="646331"/>
          </a:xfrm>
          <a:prstGeom prst="rect">
            <a:avLst/>
          </a:prstGeom>
          <a:solidFill>
            <a:srgbClr val="A6A6A6"/>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solidFill>
                  <a:srgbClr val="000000"/>
                </a:solidFill>
              </a:rPr>
              <a:t>TXs in Data Block 1</a:t>
            </a:r>
            <a:endParaRPr lang="en-US" dirty="0">
              <a:solidFill>
                <a:srgbClr val="000000"/>
              </a:solidFill>
            </a:endParaRPr>
          </a:p>
        </p:txBody>
      </p:sp>
      <p:sp>
        <p:nvSpPr>
          <p:cNvPr id="24" name="TextBox 23"/>
          <p:cNvSpPr txBox="1"/>
          <p:nvPr/>
        </p:nvSpPr>
        <p:spPr>
          <a:xfrm>
            <a:off x="3505921" y="4306686"/>
            <a:ext cx="1397000" cy="369332"/>
          </a:xfrm>
          <a:prstGeom prst="rect">
            <a:avLst/>
          </a:prstGeom>
          <a:solidFill>
            <a:srgbClr val="008000"/>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solidFill>
                  <a:srgbClr val="000000"/>
                </a:solidFill>
              </a:rPr>
              <a:t>Header </a:t>
            </a:r>
            <a:r>
              <a:rPr lang="en-US" dirty="0">
                <a:solidFill>
                  <a:srgbClr val="000000"/>
                </a:solidFill>
              </a:rPr>
              <a:t>2</a:t>
            </a:r>
          </a:p>
        </p:txBody>
      </p:sp>
      <p:sp>
        <p:nvSpPr>
          <p:cNvPr id="25" name="TextBox 24"/>
          <p:cNvSpPr txBox="1"/>
          <p:nvPr/>
        </p:nvSpPr>
        <p:spPr>
          <a:xfrm>
            <a:off x="3505921" y="4744836"/>
            <a:ext cx="1397000" cy="646331"/>
          </a:xfrm>
          <a:prstGeom prst="rect">
            <a:avLst/>
          </a:prstGeom>
          <a:solidFill>
            <a:srgbClr val="A6A6A6"/>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solidFill>
                  <a:srgbClr val="000000"/>
                </a:solidFill>
              </a:rPr>
              <a:t>TXs in Data Block 2</a:t>
            </a:r>
            <a:endParaRPr lang="en-US" dirty="0">
              <a:solidFill>
                <a:srgbClr val="000000"/>
              </a:solidFill>
            </a:endParaRPr>
          </a:p>
        </p:txBody>
      </p:sp>
      <p:sp>
        <p:nvSpPr>
          <p:cNvPr id="29" name="TextBox 28"/>
          <p:cNvSpPr txBox="1"/>
          <p:nvPr/>
        </p:nvSpPr>
        <p:spPr>
          <a:xfrm>
            <a:off x="6520857" y="4274420"/>
            <a:ext cx="1397000" cy="369332"/>
          </a:xfrm>
          <a:prstGeom prst="rect">
            <a:avLst/>
          </a:prstGeom>
          <a:solidFill>
            <a:srgbClr val="008000"/>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solidFill>
                  <a:srgbClr val="000000"/>
                </a:solidFill>
              </a:rPr>
              <a:t>Header </a:t>
            </a:r>
            <a:r>
              <a:rPr lang="en-US" dirty="0">
                <a:solidFill>
                  <a:srgbClr val="000000"/>
                </a:solidFill>
              </a:rPr>
              <a:t>3</a:t>
            </a:r>
          </a:p>
        </p:txBody>
      </p:sp>
      <p:sp>
        <p:nvSpPr>
          <p:cNvPr id="31" name="TextBox 30"/>
          <p:cNvSpPr txBox="1"/>
          <p:nvPr/>
        </p:nvSpPr>
        <p:spPr>
          <a:xfrm>
            <a:off x="6520857" y="4712570"/>
            <a:ext cx="1397000" cy="646331"/>
          </a:xfrm>
          <a:prstGeom prst="rect">
            <a:avLst/>
          </a:prstGeom>
          <a:solidFill>
            <a:srgbClr val="A6A6A6"/>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solidFill>
                  <a:srgbClr val="000000"/>
                </a:solidFill>
              </a:rPr>
              <a:t>TXs in Data Block 3</a:t>
            </a:r>
            <a:endParaRPr lang="en-US" dirty="0">
              <a:solidFill>
                <a:srgbClr val="000000"/>
              </a:solidFill>
            </a:endParaRPr>
          </a:p>
        </p:txBody>
      </p:sp>
      <p:sp>
        <p:nvSpPr>
          <p:cNvPr id="32" name="TextBox 31"/>
          <p:cNvSpPr txBox="1"/>
          <p:nvPr/>
        </p:nvSpPr>
        <p:spPr>
          <a:xfrm>
            <a:off x="3743367" y="2664457"/>
            <a:ext cx="1520825" cy="400110"/>
          </a:xfrm>
          <a:prstGeom prst="rect">
            <a:avLst/>
          </a:prstGeom>
          <a:solidFill>
            <a:schemeClr val="accent5">
              <a:lumMod val="7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000" dirty="0">
                <a:solidFill>
                  <a:srgbClr val="000000"/>
                </a:solidFill>
              </a:rPr>
              <a:t>F</a:t>
            </a:r>
            <a:r>
              <a:rPr lang="en-US" sz="2000" dirty="0" smtClean="0">
                <a:solidFill>
                  <a:srgbClr val="000000"/>
                </a:solidFill>
              </a:rPr>
              <a:t>inal </a:t>
            </a:r>
            <a:r>
              <a:rPr lang="en-US" sz="2000" dirty="0">
                <a:solidFill>
                  <a:srgbClr val="000000"/>
                </a:solidFill>
              </a:rPr>
              <a:t>B</a:t>
            </a:r>
            <a:r>
              <a:rPr lang="en-US" sz="2000" dirty="0" smtClean="0">
                <a:solidFill>
                  <a:srgbClr val="000000"/>
                </a:solidFill>
              </a:rPr>
              <a:t>lock</a:t>
            </a:r>
            <a:endParaRPr lang="en-US" sz="2000" dirty="0">
              <a:solidFill>
                <a:srgbClr val="000000"/>
              </a:solidFill>
            </a:endParaRPr>
          </a:p>
        </p:txBody>
      </p:sp>
      <p:sp>
        <p:nvSpPr>
          <p:cNvPr id="33" name="TextBox 32"/>
          <p:cNvSpPr txBox="1"/>
          <p:nvPr/>
        </p:nvSpPr>
        <p:spPr>
          <a:xfrm>
            <a:off x="3743367" y="2713085"/>
            <a:ext cx="1520825" cy="400110"/>
          </a:xfrm>
          <a:prstGeom prst="rect">
            <a:avLst/>
          </a:prstGeom>
          <a:solidFill>
            <a:schemeClr val="accent5">
              <a:lumMod val="7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000" dirty="0">
                <a:solidFill>
                  <a:srgbClr val="000000"/>
                </a:solidFill>
              </a:rPr>
              <a:t>F</a:t>
            </a:r>
            <a:r>
              <a:rPr lang="en-US" sz="2000" dirty="0" smtClean="0">
                <a:solidFill>
                  <a:srgbClr val="000000"/>
                </a:solidFill>
              </a:rPr>
              <a:t>inal </a:t>
            </a:r>
            <a:r>
              <a:rPr lang="en-US" sz="2000" dirty="0">
                <a:solidFill>
                  <a:srgbClr val="000000"/>
                </a:solidFill>
              </a:rPr>
              <a:t>B</a:t>
            </a:r>
            <a:r>
              <a:rPr lang="en-US" sz="2000" dirty="0" smtClean="0">
                <a:solidFill>
                  <a:srgbClr val="000000"/>
                </a:solidFill>
              </a:rPr>
              <a:t>lock</a:t>
            </a:r>
            <a:endParaRPr lang="en-US" sz="2000" dirty="0">
              <a:solidFill>
                <a:srgbClr val="000000"/>
              </a:solidFill>
            </a:endParaRPr>
          </a:p>
        </p:txBody>
      </p:sp>
      <p:sp>
        <p:nvSpPr>
          <p:cNvPr id="20" name="Rounded Rectangular Callout 19"/>
          <p:cNvSpPr/>
          <p:nvPr/>
        </p:nvSpPr>
        <p:spPr>
          <a:xfrm>
            <a:off x="7159625" y="2832857"/>
            <a:ext cx="1850379" cy="747665"/>
          </a:xfrm>
          <a:prstGeom prst="wedgeRoundRectCallout">
            <a:avLst>
              <a:gd name="adj1" fmla="val -37984"/>
              <a:gd name="adj2" fmla="val 126199"/>
              <a:gd name="adj3" fmla="val 16667"/>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000000"/>
                </a:solidFill>
              </a:rPr>
              <a:t>Only send block header</a:t>
            </a:r>
            <a:endParaRPr lang="en-US" sz="2000" dirty="0">
              <a:solidFill>
                <a:srgbClr val="000000"/>
              </a:solidFill>
            </a:endParaRPr>
          </a:p>
        </p:txBody>
      </p:sp>
      <p:sp>
        <p:nvSpPr>
          <p:cNvPr id="35" name="Rounded Rectangular Callout 34"/>
          <p:cNvSpPr/>
          <p:nvPr/>
        </p:nvSpPr>
        <p:spPr>
          <a:xfrm>
            <a:off x="127000" y="1380111"/>
            <a:ext cx="2492375" cy="837400"/>
          </a:xfrm>
          <a:prstGeom prst="wedgeRoundRectCallout">
            <a:avLst>
              <a:gd name="adj1" fmla="val 83713"/>
              <a:gd name="adj2" fmla="val 54690"/>
              <a:gd name="adj3" fmla="val 16667"/>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000000"/>
                </a:solidFill>
              </a:rPr>
              <a:t>Run </a:t>
            </a:r>
            <a:r>
              <a:rPr lang="en-US" sz="2000" dirty="0" smtClean="0">
                <a:solidFill>
                  <a:srgbClr val="000000"/>
                </a:solidFill>
              </a:rPr>
              <a:t>BFT protocol to </a:t>
            </a:r>
            <a:r>
              <a:rPr lang="en-US" sz="2000" dirty="0" smtClean="0">
                <a:solidFill>
                  <a:srgbClr val="000000"/>
                </a:solidFill>
              </a:rPr>
              <a:t>produce </a:t>
            </a:r>
            <a:r>
              <a:rPr lang="en-US" sz="2000" dirty="0" smtClean="0">
                <a:solidFill>
                  <a:srgbClr val="000000"/>
                </a:solidFill>
              </a:rPr>
              <a:t>Final </a:t>
            </a:r>
            <a:r>
              <a:rPr lang="en-US" sz="2000" dirty="0" smtClean="0">
                <a:solidFill>
                  <a:srgbClr val="000000"/>
                </a:solidFill>
              </a:rPr>
              <a:t>Block</a:t>
            </a:r>
            <a:endParaRPr lang="en-US" sz="2000" dirty="0">
              <a:solidFill>
                <a:srgbClr val="000000"/>
              </a:solidFill>
            </a:endParaRPr>
          </a:p>
        </p:txBody>
      </p:sp>
      <p:sp>
        <p:nvSpPr>
          <p:cNvPr id="36" name="Rounded Rectangular Callout 35"/>
          <p:cNvSpPr/>
          <p:nvPr/>
        </p:nvSpPr>
        <p:spPr>
          <a:xfrm>
            <a:off x="5913437" y="1383304"/>
            <a:ext cx="2492375" cy="837400"/>
          </a:xfrm>
          <a:prstGeom prst="wedgeRoundRectCallout">
            <a:avLst>
              <a:gd name="adj1" fmla="val -78707"/>
              <a:gd name="adj2" fmla="val 81230"/>
              <a:gd name="adj3" fmla="val 16667"/>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000000"/>
                </a:solidFill>
              </a:rPr>
              <a:t>Broadcast Final Block to everyone</a:t>
            </a:r>
            <a:endParaRPr lang="en-US" sz="2000" dirty="0">
              <a:solidFill>
                <a:srgbClr val="000000"/>
              </a:solidFill>
            </a:endParaRPr>
          </a:p>
        </p:txBody>
      </p:sp>
    </p:spTree>
    <p:custDataLst>
      <p:tags r:id="rId1"/>
    </p:custDataLst>
    <p:extLst>
      <p:ext uri="{BB962C8B-B14F-4D97-AF65-F5344CB8AC3E}">
        <p14:creationId xmlns:p14="http://schemas.microsoft.com/office/powerpoint/2010/main" val="1568830586"/>
      </p:ext>
    </p:extLst>
  </p:cSld>
  <p:clrMapOvr>
    <a:masterClrMapping/>
  </p:clrMapOvr>
  <mc:AlternateContent xmlns:mc="http://schemas.openxmlformats.org/markup-compatibility/2006" xmlns:p14="http://schemas.microsoft.com/office/powerpoint/2010/main">
    <mc:Choice Requires="p14">
      <p:transition spd="slow" p14:dur="2000" advTm="84718"/>
    </mc:Choice>
    <mc:Fallback xmlns="">
      <p:transition xmlns:p14="http://schemas.microsoft.com/office/powerpoint/2010/main" spd="slow" advTm="84718"/>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1" nodeType="clickEffect">
                                  <p:stCondLst>
                                    <p:cond delay="0"/>
                                  </p:stCondLst>
                                  <p:childTnLst>
                                    <p:animMotion origin="layout" path="M 5E-6 -7.40741E-7 L 0.25001 -0.23356 " pathEditMode="relative" rAng="0" ptsTypes="AA">
                                      <p:cBhvr>
                                        <p:cTn id="22" dur="2000" fill="hold"/>
                                        <p:tgtEl>
                                          <p:spTgt spid="21"/>
                                        </p:tgtEl>
                                        <p:attrNameLst>
                                          <p:attrName>ppt_x</p:attrName>
                                          <p:attrName>ppt_y</p:attrName>
                                        </p:attrNameLst>
                                      </p:cBhvr>
                                      <p:rCtr x="12500" y="-11690"/>
                                    </p:animMotion>
                                  </p:childTnLst>
                                </p:cTn>
                              </p:par>
                              <p:par>
                                <p:cTn id="23" presetID="0" presetClass="path" presetSubtype="0" accel="50000" decel="50000" fill="hold" grpId="1" nodeType="withEffect">
                                  <p:stCondLst>
                                    <p:cond delay="0"/>
                                  </p:stCondLst>
                                  <p:childTnLst>
                                    <p:animMotion origin="layout" path="M -2.22222E-6 -1.11111E-6 L 0.01736 -0.15972 " pathEditMode="relative" rAng="0" ptsTypes="AA">
                                      <p:cBhvr>
                                        <p:cTn id="24" dur="2000" fill="hold"/>
                                        <p:tgtEl>
                                          <p:spTgt spid="24"/>
                                        </p:tgtEl>
                                        <p:attrNameLst>
                                          <p:attrName>ppt_x</p:attrName>
                                          <p:attrName>ppt_y</p:attrName>
                                        </p:attrNameLst>
                                      </p:cBhvr>
                                      <p:rCtr x="868" y="-7986"/>
                                    </p:animMotion>
                                  </p:childTnLst>
                                </p:cTn>
                              </p:par>
                              <p:par>
                                <p:cTn id="25" presetID="0" presetClass="path" presetSubtype="0" accel="50000" decel="50000" fill="hold" grpId="1" nodeType="withEffect">
                                  <p:stCondLst>
                                    <p:cond delay="0"/>
                                  </p:stCondLst>
                                  <p:childTnLst>
                                    <p:animMotion origin="layout" path="M -3.33333E-6 -1.48148E-6 L -0.19097 -0.2243 " pathEditMode="relative" rAng="0" ptsTypes="AA">
                                      <p:cBhvr>
                                        <p:cTn id="26" dur="2000" fill="hold"/>
                                        <p:tgtEl>
                                          <p:spTgt spid="29"/>
                                        </p:tgtEl>
                                        <p:attrNameLst>
                                          <p:attrName>ppt_x</p:attrName>
                                          <p:attrName>ppt_y</p:attrName>
                                        </p:attrNameLst>
                                      </p:cBhvr>
                                      <p:rCtr x="-9549" y="-11227"/>
                                    </p:animMotion>
                                  </p:childTnLst>
                                </p:cTn>
                              </p:par>
                            </p:childTnLst>
                          </p:cTn>
                        </p:par>
                      </p:childTnLst>
                    </p:cTn>
                  </p:par>
                  <p:par>
                    <p:cTn id="27" fill="hold">
                      <p:stCondLst>
                        <p:cond delay="indefinite"/>
                      </p:stCondLst>
                      <p:childTnLst>
                        <p:par>
                          <p:cTn id="28" fill="hold">
                            <p:stCondLst>
                              <p:cond delay="0"/>
                            </p:stCondLst>
                            <p:childTnLst>
                              <p:par>
                                <p:cTn id="29" presetID="3" presetClass="exit" presetSubtype="10" fill="hold" grpId="2" nodeType="clickEffect">
                                  <p:stCondLst>
                                    <p:cond delay="0"/>
                                  </p:stCondLst>
                                  <p:childTnLst>
                                    <p:animEffect transition="out" filter="blinds(horizontal)">
                                      <p:cBhvr>
                                        <p:cTn id="30" dur="500"/>
                                        <p:tgtEl>
                                          <p:spTgt spid="21"/>
                                        </p:tgtEl>
                                      </p:cBhvr>
                                    </p:animEffect>
                                    <p:set>
                                      <p:cBhvr>
                                        <p:cTn id="31" dur="1" fill="hold">
                                          <p:stCondLst>
                                            <p:cond delay="499"/>
                                          </p:stCondLst>
                                        </p:cTn>
                                        <p:tgtEl>
                                          <p:spTgt spid="21"/>
                                        </p:tgtEl>
                                        <p:attrNameLst>
                                          <p:attrName>style.visibility</p:attrName>
                                        </p:attrNameLst>
                                      </p:cBhvr>
                                      <p:to>
                                        <p:strVal val="hidden"/>
                                      </p:to>
                                    </p:set>
                                  </p:childTnLst>
                                </p:cTn>
                              </p:par>
                              <p:par>
                                <p:cTn id="32" presetID="3" presetClass="exit" presetSubtype="10" fill="hold" grpId="2" nodeType="withEffect">
                                  <p:stCondLst>
                                    <p:cond delay="0"/>
                                  </p:stCondLst>
                                  <p:childTnLst>
                                    <p:animEffect transition="out" filter="blinds(horizontal)">
                                      <p:cBhvr>
                                        <p:cTn id="33" dur="500"/>
                                        <p:tgtEl>
                                          <p:spTgt spid="24"/>
                                        </p:tgtEl>
                                      </p:cBhvr>
                                    </p:animEffect>
                                    <p:set>
                                      <p:cBhvr>
                                        <p:cTn id="34" dur="1" fill="hold">
                                          <p:stCondLst>
                                            <p:cond delay="499"/>
                                          </p:stCondLst>
                                        </p:cTn>
                                        <p:tgtEl>
                                          <p:spTgt spid="24"/>
                                        </p:tgtEl>
                                        <p:attrNameLst>
                                          <p:attrName>style.visibility</p:attrName>
                                        </p:attrNameLst>
                                      </p:cBhvr>
                                      <p:to>
                                        <p:strVal val="hidden"/>
                                      </p:to>
                                    </p:set>
                                  </p:childTnLst>
                                </p:cTn>
                              </p:par>
                              <p:par>
                                <p:cTn id="35" presetID="3" presetClass="exit" presetSubtype="10" fill="hold" grpId="2" nodeType="withEffect">
                                  <p:stCondLst>
                                    <p:cond delay="0"/>
                                  </p:stCondLst>
                                  <p:childTnLst>
                                    <p:animEffect transition="out" filter="blinds(horizontal)">
                                      <p:cBhvr>
                                        <p:cTn id="36" dur="500"/>
                                        <p:tgtEl>
                                          <p:spTgt spid="29"/>
                                        </p:tgtEl>
                                      </p:cBhvr>
                                    </p:animEffect>
                                    <p:set>
                                      <p:cBhvr>
                                        <p:cTn id="37" dur="1" fill="hold">
                                          <p:stCondLst>
                                            <p:cond delay="499"/>
                                          </p:stCondLst>
                                        </p:cTn>
                                        <p:tgtEl>
                                          <p:spTgt spid="29"/>
                                        </p:tgtEl>
                                        <p:attrNameLst>
                                          <p:attrName>style.visibility</p:attrName>
                                        </p:attrNameLst>
                                      </p:cBhvr>
                                      <p:to>
                                        <p:strVal val="hidden"/>
                                      </p:to>
                                    </p:set>
                                  </p:childTnLst>
                                </p:cTn>
                              </p:par>
                              <p:par>
                                <p:cTn id="38" presetID="1" presetClass="entr" presetSubtype="0" fill="hold" nodeType="withEffect">
                                  <p:stCondLst>
                                    <p:cond delay="0"/>
                                  </p:stCondLst>
                                  <p:childTnLst>
                                    <p:set>
                                      <p:cBhvr>
                                        <p:cTn id="39" dur="1" fill="hold">
                                          <p:stCondLst>
                                            <p:cond delay="0"/>
                                          </p:stCondLst>
                                        </p:cTn>
                                        <p:tgtEl>
                                          <p:spTgt spid="19"/>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35"/>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26"/>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32"/>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33"/>
                                        </p:tgtEl>
                                        <p:attrNameLst>
                                          <p:attrName>style.visibility</p:attrName>
                                        </p:attrNameLst>
                                      </p:cBhvr>
                                      <p:to>
                                        <p:strVal val="visible"/>
                                      </p:to>
                                    </p:set>
                                  </p:childTnLst>
                                </p:cTn>
                              </p:par>
                              <p:par>
                                <p:cTn id="52" presetID="0" presetClass="path" presetSubtype="0" accel="50000" decel="50000" fill="hold" grpId="1" nodeType="withEffect">
                                  <p:stCondLst>
                                    <p:cond delay="0"/>
                                  </p:stCondLst>
                                  <p:childTnLst>
                                    <p:animMotion origin="layout" path="M -0.00018 -0.00486 L 0.29705 0.22546 " pathEditMode="relative" rAng="0" ptsTypes="AA">
                                      <p:cBhvr>
                                        <p:cTn id="53" dur="500" fill="hold"/>
                                        <p:tgtEl>
                                          <p:spTgt spid="33"/>
                                        </p:tgtEl>
                                        <p:attrNameLst>
                                          <p:attrName>ppt_x</p:attrName>
                                          <p:attrName>ppt_y</p:attrName>
                                        </p:attrNameLst>
                                      </p:cBhvr>
                                      <p:rCtr x="14861" y="11505"/>
                                    </p:animMotion>
                                  </p:childTnLst>
                                </p:cTn>
                              </p:par>
                              <p:par>
                                <p:cTn id="54" presetID="42" presetClass="path" presetSubtype="0" accel="50000" decel="50000" fill="hold" grpId="1" nodeType="withEffect">
                                  <p:stCondLst>
                                    <p:cond delay="0"/>
                                  </p:stCondLst>
                                  <p:childTnLst>
                                    <p:animMotion origin="layout" path="M -0.00886 0.03055 L -0.03281 0.23727 " pathEditMode="relative" rAng="0" ptsTypes="AA">
                                      <p:cBhvr>
                                        <p:cTn id="55" dur="500" fill="hold"/>
                                        <p:tgtEl>
                                          <p:spTgt spid="32"/>
                                        </p:tgtEl>
                                        <p:attrNameLst>
                                          <p:attrName>ppt_x</p:attrName>
                                          <p:attrName>ppt_y</p:attrName>
                                        </p:attrNameLst>
                                      </p:cBhvr>
                                      <p:rCtr x="-1198" y="10324"/>
                                    </p:animMotion>
                                  </p:childTnLst>
                                </p:cTn>
                              </p:par>
                              <p:par>
                                <p:cTn id="56" presetID="0" presetClass="path" presetSubtype="0" accel="50000" decel="50000" fill="hold" grpId="1" nodeType="withEffect">
                                  <p:stCondLst>
                                    <p:cond delay="0"/>
                                  </p:stCondLst>
                                  <p:childTnLst>
                                    <p:animMotion origin="layout" path="M -1.11111E-6 0.00903 L -0.33298 0.24861 " pathEditMode="relative" rAng="0" ptsTypes="AA">
                                      <p:cBhvr>
                                        <p:cTn id="57" dur="500" fill="hold"/>
                                        <p:tgtEl>
                                          <p:spTgt spid="26"/>
                                        </p:tgtEl>
                                        <p:attrNameLst>
                                          <p:attrName>ppt_x</p:attrName>
                                          <p:attrName>ppt_y</p:attrName>
                                        </p:attrNameLst>
                                      </p:cBhvr>
                                      <p:rCtr x="-16649" y="11968"/>
                                    </p:animMotion>
                                  </p:childTnLst>
                                </p:cTn>
                              </p:par>
                              <p:par>
                                <p:cTn id="58" presetID="1" presetClass="entr" presetSubtype="0" fill="hold" grpId="0" nodeType="withEffect">
                                  <p:stCondLst>
                                    <p:cond delay="0"/>
                                  </p:stCondLst>
                                  <p:childTnLst>
                                    <p:set>
                                      <p:cBhvr>
                                        <p:cTn id="59"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1" animBg="1"/>
      <p:bldP spid="21" grpId="2" animBg="1"/>
      <p:bldP spid="26" grpId="0" animBg="1"/>
      <p:bldP spid="26" grpId="1" animBg="1"/>
      <p:bldP spid="24" grpId="1" animBg="1"/>
      <p:bldP spid="24" grpId="2" animBg="1"/>
      <p:bldP spid="29" grpId="1" animBg="1"/>
      <p:bldP spid="29" grpId="2" animBg="1"/>
      <p:bldP spid="32" grpId="0" animBg="1"/>
      <p:bldP spid="32" grpId="1" animBg="1"/>
      <p:bldP spid="33" grpId="0" animBg="1"/>
      <p:bldP spid="33" grpId="1" animBg="1"/>
      <p:bldP spid="20" grpId="0" animBg="1"/>
      <p:bldP spid="35" grpId="0" animBg="1"/>
      <p:bldP spid="3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Blockchains</a:t>
            </a:r>
            <a:endParaRPr lang="en-US" dirty="0"/>
          </a:p>
        </p:txBody>
      </p:sp>
      <p:sp>
        <p:nvSpPr>
          <p:cNvPr id="41" name="Content Placeholder 40"/>
          <p:cNvSpPr>
            <a:spLocks noGrp="1"/>
          </p:cNvSpPr>
          <p:nvPr>
            <p:ph idx="1"/>
          </p:nvPr>
        </p:nvSpPr>
        <p:spPr/>
        <p:txBody>
          <a:bodyPr/>
          <a:lstStyle/>
          <a:p>
            <a:r>
              <a:rPr lang="en-US" dirty="0"/>
              <a:t>Satoshi </a:t>
            </a:r>
            <a:r>
              <a:rPr lang="en-US" dirty="0" err="1"/>
              <a:t>Nakamoto</a:t>
            </a:r>
            <a:r>
              <a:rPr lang="en-US" dirty="0"/>
              <a:t>, </a:t>
            </a:r>
            <a:r>
              <a:rPr lang="en-US" dirty="0" smtClean="0"/>
              <a:t>2009</a:t>
            </a:r>
          </a:p>
          <a:p>
            <a:pPr lvl="1"/>
            <a:r>
              <a:rPr lang="en-US" dirty="0" smtClean="0"/>
              <a:t>Public database</a:t>
            </a:r>
          </a:p>
          <a:p>
            <a:pPr lvl="1"/>
            <a:r>
              <a:rPr lang="en-US" dirty="0"/>
              <a:t>S</a:t>
            </a:r>
            <a:r>
              <a:rPr lang="en-US" dirty="0" smtClean="0"/>
              <a:t>hared &amp; maintained between network participants</a:t>
            </a:r>
            <a:endParaRPr lang="en-US" dirty="0"/>
          </a:p>
          <a:p>
            <a:endParaRPr lang="en-US" dirty="0" smtClean="0"/>
          </a:p>
          <a:p>
            <a:pPr marL="0" indent="0">
              <a:buNone/>
            </a:pPr>
            <a:endParaRPr lang="en-US" dirty="0"/>
          </a:p>
          <a:p>
            <a:r>
              <a:rPr lang="en-US" dirty="0" smtClean="0"/>
              <a:t>Blockchain agreement protocol</a:t>
            </a:r>
          </a:p>
          <a:p>
            <a:pPr lvl="1"/>
            <a:r>
              <a:rPr lang="en-US" dirty="0" smtClean="0"/>
              <a:t>Periodically agree on a new block of data</a:t>
            </a:r>
          </a:p>
        </p:txBody>
      </p:sp>
      <p:pic>
        <p:nvPicPr>
          <p:cNvPr id="80" name="Picture 79" descr="ethereum.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89174" y="2846010"/>
            <a:ext cx="3402102" cy="854595"/>
          </a:xfrm>
          <a:prstGeom prst="rect">
            <a:avLst/>
          </a:prstGeom>
        </p:spPr>
      </p:pic>
      <p:pic>
        <p:nvPicPr>
          <p:cNvPr id="81" name="Picture 80" descr="bitcoin.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2950" y="2712036"/>
            <a:ext cx="2416175" cy="1208088"/>
          </a:xfrm>
          <a:prstGeom prst="rect">
            <a:avLst/>
          </a:prstGeom>
        </p:spPr>
      </p:pic>
      <p:grpSp>
        <p:nvGrpSpPr>
          <p:cNvPr id="20" name="Group 19"/>
          <p:cNvGrpSpPr/>
          <p:nvPr/>
        </p:nvGrpSpPr>
        <p:grpSpPr>
          <a:xfrm>
            <a:off x="3159125" y="5057317"/>
            <a:ext cx="5319512" cy="828134"/>
            <a:chOff x="3284408" y="5263488"/>
            <a:chExt cx="5319512" cy="828134"/>
          </a:xfrm>
        </p:grpSpPr>
        <p:sp>
          <p:nvSpPr>
            <p:cNvPr id="13" name="Shape 157"/>
            <p:cNvSpPr/>
            <p:nvPr/>
          </p:nvSpPr>
          <p:spPr>
            <a:xfrm>
              <a:off x="3920741" y="5263646"/>
              <a:ext cx="1186827" cy="827976"/>
            </a:xfrm>
            <a:prstGeom prst="roundRect">
              <a:avLst>
                <a:gd name="adj" fmla="val 16667"/>
              </a:avLst>
            </a:prstGeom>
            <a:solidFill>
              <a:schemeClr val="accent3"/>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b="1" dirty="0">
                  <a:solidFill>
                    <a:schemeClr val="lt1"/>
                  </a:solidFill>
                </a:rPr>
                <a:t>Block </a:t>
              </a:r>
              <a:r>
                <a:rPr lang="en-US" b="1" dirty="0" err="1">
                  <a:solidFill>
                    <a:schemeClr val="lt1"/>
                  </a:solidFill>
                </a:rPr>
                <a:t>3</a:t>
              </a:r>
              <a:endParaRPr lang="en" b="1" baseline="-25000" dirty="0">
                <a:solidFill>
                  <a:schemeClr val="lt1"/>
                </a:solidFill>
              </a:endParaRPr>
            </a:p>
          </p:txBody>
        </p:sp>
        <p:sp>
          <p:nvSpPr>
            <p:cNvPr id="15" name="Shape 158"/>
            <p:cNvSpPr/>
            <p:nvPr/>
          </p:nvSpPr>
          <p:spPr>
            <a:xfrm>
              <a:off x="5714094" y="5263646"/>
              <a:ext cx="1186827" cy="827976"/>
            </a:xfrm>
            <a:prstGeom prst="roundRect">
              <a:avLst>
                <a:gd name="adj" fmla="val 16667"/>
              </a:avLst>
            </a:prstGeom>
            <a:solidFill>
              <a:schemeClr val="accent3"/>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b="1" dirty="0">
                  <a:solidFill>
                    <a:schemeClr val="lt1"/>
                  </a:solidFill>
                </a:rPr>
                <a:t>Block </a:t>
              </a:r>
              <a:r>
                <a:rPr lang="en-US" b="1" dirty="0" err="1" smtClean="0">
                  <a:solidFill>
                    <a:schemeClr val="lt1"/>
                  </a:solidFill>
                </a:rPr>
                <a:t>2</a:t>
              </a:r>
              <a:endParaRPr lang="en" b="1" baseline="-25000" dirty="0">
                <a:solidFill>
                  <a:schemeClr val="lt1"/>
                </a:solidFill>
              </a:endParaRPr>
            </a:p>
          </p:txBody>
        </p:sp>
        <p:sp>
          <p:nvSpPr>
            <p:cNvPr id="16" name="Shape 159"/>
            <p:cNvSpPr/>
            <p:nvPr/>
          </p:nvSpPr>
          <p:spPr>
            <a:xfrm>
              <a:off x="7417093" y="5263488"/>
              <a:ext cx="1186827" cy="827976"/>
            </a:xfrm>
            <a:prstGeom prst="roundRect">
              <a:avLst>
                <a:gd name="adj" fmla="val 16667"/>
              </a:avLst>
            </a:prstGeom>
            <a:solidFill>
              <a:schemeClr val="accent3"/>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b="1" dirty="0">
                  <a:solidFill>
                    <a:schemeClr val="lt1"/>
                  </a:solidFill>
                </a:rPr>
                <a:t>Block </a:t>
              </a:r>
              <a:r>
                <a:rPr lang="en-US" b="1" dirty="0">
                  <a:solidFill>
                    <a:schemeClr val="lt1"/>
                  </a:solidFill>
                </a:rPr>
                <a:t>1</a:t>
              </a:r>
              <a:endParaRPr lang="en" b="1" baseline="-25000" dirty="0">
                <a:solidFill>
                  <a:schemeClr val="lt1"/>
                </a:solidFill>
              </a:endParaRPr>
            </a:p>
          </p:txBody>
        </p:sp>
        <p:cxnSp>
          <p:nvCxnSpPr>
            <p:cNvPr id="4" name="Straight Arrow Connector 3"/>
            <p:cNvCxnSpPr>
              <a:stCxn id="15" idx="3"/>
              <a:endCxn id="16" idx="1"/>
            </p:cNvCxnSpPr>
            <p:nvPr/>
          </p:nvCxnSpPr>
          <p:spPr>
            <a:xfrm flipV="1">
              <a:off x="6900921" y="5677476"/>
              <a:ext cx="516172" cy="15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5" name="Straight Arrow Connector 24"/>
            <p:cNvCxnSpPr>
              <a:stCxn id="13" idx="3"/>
              <a:endCxn id="15" idx="1"/>
            </p:cNvCxnSpPr>
            <p:nvPr/>
          </p:nvCxnSpPr>
          <p:spPr>
            <a:xfrm>
              <a:off x="5107568" y="5677634"/>
              <a:ext cx="606526"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8" name="Straight Arrow Connector 27"/>
            <p:cNvCxnSpPr>
              <a:stCxn id="19" idx="3"/>
              <a:endCxn id="13" idx="1"/>
            </p:cNvCxnSpPr>
            <p:nvPr/>
          </p:nvCxnSpPr>
          <p:spPr>
            <a:xfrm>
              <a:off x="3284408" y="5677634"/>
              <a:ext cx="636333"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
        <p:nvSpPr>
          <p:cNvPr id="19" name="Shape 157"/>
          <p:cNvSpPr/>
          <p:nvPr/>
        </p:nvSpPr>
        <p:spPr>
          <a:xfrm>
            <a:off x="1972298" y="5057475"/>
            <a:ext cx="1186827" cy="827976"/>
          </a:xfrm>
          <a:prstGeom prst="roundRect">
            <a:avLst>
              <a:gd name="adj" fmla="val 16667"/>
            </a:avLst>
          </a:prstGeom>
          <a:solidFill>
            <a:schemeClr val="accent3"/>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b="1" dirty="0">
                <a:solidFill>
                  <a:schemeClr val="lt1"/>
                </a:solidFill>
              </a:rPr>
              <a:t>Block </a:t>
            </a:r>
            <a:r>
              <a:rPr lang="en-US" b="1" dirty="0" err="1">
                <a:solidFill>
                  <a:schemeClr val="lt1"/>
                </a:solidFill>
              </a:rPr>
              <a:t>4</a:t>
            </a:r>
            <a:endParaRPr lang="en" b="1" baseline="-25000" dirty="0">
              <a:solidFill>
                <a:schemeClr val="lt1"/>
              </a:solidFill>
            </a:endParaRPr>
          </a:p>
        </p:txBody>
      </p:sp>
      <p:cxnSp>
        <p:nvCxnSpPr>
          <p:cNvPr id="21" name="Straight Arrow Connector 20"/>
          <p:cNvCxnSpPr>
            <a:endCxn id="19" idx="1"/>
          </p:cNvCxnSpPr>
          <p:nvPr/>
        </p:nvCxnSpPr>
        <p:spPr>
          <a:xfrm>
            <a:off x="1335965" y="5471463"/>
            <a:ext cx="636333"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ustDataLst>
      <p:tags r:id="rId1"/>
    </p:custDataLst>
    <p:extLst>
      <p:ext uri="{BB962C8B-B14F-4D97-AF65-F5344CB8AC3E}">
        <p14:creationId xmlns:p14="http://schemas.microsoft.com/office/powerpoint/2010/main" val="2553922182"/>
      </p:ext>
    </p:extLst>
  </p:cSld>
  <p:clrMapOvr>
    <a:masterClrMapping/>
  </p:clrMapOvr>
  <mc:AlternateContent xmlns:mc="http://schemas.openxmlformats.org/markup-compatibility/2006" xmlns:p14="http://schemas.microsoft.com/office/powerpoint/2010/main">
    <mc:Choice Requires="p14">
      <p:transition spd="slow" p14:dur="2000" advTm="95410"/>
    </mc:Choice>
    <mc:Fallback xmlns="">
      <p:transition xmlns:p14="http://schemas.microsoft.com/office/powerpoint/2010/main" spd="slow" advTm="95410"/>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1">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about Data Blocks?</a:t>
            </a:r>
            <a:endParaRPr lang="en-US" dirty="0"/>
          </a:p>
        </p:txBody>
      </p:sp>
      <p:sp>
        <p:nvSpPr>
          <p:cNvPr id="3" name="Content Placeholder 2"/>
          <p:cNvSpPr>
            <a:spLocks noGrp="1"/>
          </p:cNvSpPr>
          <p:nvPr>
            <p:ph idx="1"/>
          </p:nvPr>
        </p:nvSpPr>
        <p:spPr/>
        <p:txBody>
          <a:bodyPr/>
          <a:lstStyle/>
          <a:p>
            <a:r>
              <a:rPr lang="en-US" dirty="0" smtClean="0"/>
              <a:t>Depends on the applications</a:t>
            </a:r>
          </a:p>
        </p:txBody>
      </p:sp>
      <p:cxnSp>
        <p:nvCxnSpPr>
          <p:cNvPr id="5" name="Straight Connector 4"/>
          <p:cNvCxnSpPr/>
          <p:nvPr/>
        </p:nvCxnSpPr>
        <p:spPr>
          <a:xfrm>
            <a:off x="4981529" y="2047875"/>
            <a:ext cx="0" cy="4524375"/>
          </a:xfrm>
          <a:prstGeom prst="line">
            <a:avLst/>
          </a:prstGeom>
        </p:spPr>
        <p:style>
          <a:lnRef idx="2">
            <a:schemeClr val="dk1"/>
          </a:lnRef>
          <a:fillRef idx="0">
            <a:schemeClr val="dk1"/>
          </a:fillRef>
          <a:effectRef idx="1">
            <a:schemeClr val="dk1"/>
          </a:effectRef>
          <a:fontRef idx="minor">
            <a:schemeClr val="tx1"/>
          </a:fontRef>
        </p:style>
      </p:cxnSp>
      <p:sp>
        <p:nvSpPr>
          <p:cNvPr id="7" name="TextBox 6"/>
          <p:cNvSpPr txBox="1"/>
          <p:nvPr/>
        </p:nvSpPr>
        <p:spPr>
          <a:xfrm>
            <a:off x="2413000" y="2047875"/>
            <a:ext cx="1778000" cy="523220"/>
          </a:xfrm>
          <a:prstGeom prst="rect">
            <a:avLst/>
          </a:prstGeom>
          <a:noFill/>
        </p:spPr>
        <p:txBody>
          <a:bodyPr wrap="square" rtlCol="0">
            <a:spAutoFit/>
          </a:bodyPr>
          <a:lstStyle/>
          <a:p>
            <a:r>
              <a:rPr lang="en-US" sz="2800" dirty="0" smtClean="0"/>
              <a:t>Broadcast</a:t>
            </a:r>
            <a:endParaRPr lang="en-US" sz="2800" dirty="0"/>
          </a:p>
        </p:txBody>
      </p:sp>
      <p:sp>
        <p:nvSpPr>
          <p:cNvPr id="8" name="TextBox 7"/>
          <p:cNvSpPr txBox="1"/>
          <p:nvPr/>
        </p:nvSpPr>
        <p:spPr>
          <a:xfrm>
            <a:off x="5137150" y="2047875"/>
            <a:ext cx="2952750" cy="523220"/>
          </a:xfrm>
          <a:prstGeom prst="rect">
            <a:avLst/>
          </a:prstGeom>
          <a:noFill/>
        </p:spPr>
        <p:txBody>
          <a:bodyPr wrap="square" rtlCol="0">
            <a:spAutoFit/>
          </a:bodyPr>
          <a:lstStyle/>
          <a:p>
            <a:r>
              <a:rPr lang="en-US" sz="2800" dirty="0" smtClean="0"/>
              <a:t>Don’t Broadcast</a:t>
            </a:r>
            <a:endParaRPr lang="en-US" sz="2800" dirty="0"/>
          </a:p>
        </p:txBody>
      </p:sp>
      <p:cxnSp>
        <p:nvCxnSpPr>
          <p:cNvPr id="10" name="Straight Connector 9"/>
          <p:cNvCxnSpPr/>
          <p:nvPr/>
        </p:nvCxnSpPr>
        <p:spPr>
          <a:xfrm>
            <a:off x="165204" y="2571095"/>
            <a:ext cx="8105671" cy="0"/>
          </a:xfrm>
          <a:prstGeom prst="line">
            <a:avLst/>
          </a:prstGeom>
        </p:spPr>
        <p:style>
          <a:lnRef idx="2">
            <a:schemeClr val="dk1"/>
          </a:lnRef>
          <a:fillRef idx="0">
            <a:schemeClr val="dk1"/>
          </a:fillRef>
          <a:effectRef idx="1">
            <a:schemeClr val="dk1"/>
          </a:effectRef>
          <a:fontRef idx="minor">
            <a:schemeClr val="tx1"/>
          </a:fontRef>
        </p:style>
      </p:cxnSp>
      <p:sp>
        <p:nvSpPr>
          <p:cNvPr id="12" name="TextBox 11"/>
          <p:cNvSpPr txBox="1"/>
          <p:nvPr/>
        </p:nvSpPr>
        <p:spPr>
          <a:xfrm>
            <a:off x="1993900" y="2778125"/>
            <a:ext cx="3048000" cy="1200328"/>
          </a:xfrm>
          <a:prstGeom prst="rect">
            <a:avLst/>
          </a:prstGeom>
          <a:noFill/>
        </p:spPr>
        <p:txBody>
          <a:bodyPr wrap="square" rtlCol="0">
            <a:spAutoFit/>
          </a:bodyPr>
          <a:lstStyle/>
          <a:p>
            <a:r>
              <a:rPr lang="en-US" sz="2400" dirty="0" smtClean="0"/>
              <a:t>Verifying TX requires entire history of the </a:t>
            </a:r>
            <a:r>
              <a:rPr lang="en-US" sz="2400" dirty="0" err="1" smtClean="0"/>
              <a:t>blockchain</a:t>
            </a:r>
            <a:endParaRPr lang="en-US" sz="2400" dirty="0"/>
          </a:p>
        </p:txBody>
      </p:sp>
      <p:sp>
        <p:nvSpPr>
          <p:cNvPr id="13" name="TextBox 12"/>
          <p:cNvSpPr txBox="1"/>
          <p:nvPr/>
        </p:nvSpPr>
        <p:spPr>
          <a:xfrm>
            <a:off x="5168900" y="2787650"/>
            <a:ext cx="3048000" cy="1200328"/>
          </a:xfrm>
          <a:prstGeom prst="rect">
            <a:avLst/>
          </a:prstGeom>
          <a:noFill/>
        </p:spPr>
        <p:txBody>
          <a:bodyPr wrap="square" rtlCol="0">
            <a:spAutoFit/>
          </a:bodyPr>
          <a:lstStyle/>
          <a:p>
            <a:r>
              <a:rPr lang="en-US" sz="2400" dirty="0" smtClean="0"/>
              <a:t>Verifying TX is independent of history of the  </a:t>
            </a:r>
            <a:r>
              <a:rPr lang="en-US" sz="2400" dirty="0" err="1" smtClean="0"/>
              <a:t>blockchain</a:t>
            </a:r>
            <a:endParaRPr lang="en-US" sz="2400" dirty="0"/>
          </a:p>
        </p:txBody>
      </p:sp>
      <p:cxnSp>
        <p:nvCxnSpPr>
          <p:cNvPr id="15" name="Straight Connector 14"/>
          <p:cNvCxnSpPr/>
          <p:nvPr/>
        </p:nvCxnSpPr>
        <p:spPr>
          <a:xfrm>
            <a:off x="1666875" y="2047875"/>
            <a:ext cx="0" cy="4524375"/>
          </a:xfrm>
          <a:prstGeom prst="line">
            <a:avLst/>
          </a:prstGeom>
        </p:spPr>
        <p:style>
          <a:lnRef idx="2">
            <a:schemeClr val="dk1"/>
          </a:lnRef>
          <a:fillRef idx="0">
            <a:schemeClr val="dk1"/>
          </a:fillRef>
          <a:effectRef idx="1">
            <a:schemeClr val="dk1"/>
          </a:effectRef>
          <a:fontRef idx="minor">
            <a:schemeClr val="tx1"/>
          </a:fontRef>
        </p:style>
      </p:cxnSp>
      <p:sp>
        <p:nvSpPr>
          <p:cNvPr id="17" name="TextBox 16"/>
          <p:cNvSpPr txBox="1"/>
          <p:nvPr/>
        </p:nvSpPr>
        <p:spPr>
          <a:xfrm>
            <a:off x="365125" y="3073400"/>
            <a:ext cx="1190626" cy="523220"/>
          </a:xfrm>
          <a:prstGeom prst="rect">
            <a:avLst/>
          </a:prstGeom>
          <a:noFill/>
        </p:spPr>
        <p:txBody>
          <a:bodyPr wrap="square" rtlCol="0">
            <a:spAutoFit/>
          </a:bodyPr>
          <a:lstStyle/>
          <a:p>
            <a:r>
              <a:rPr lang="en-US" sz="2800" dirty="0" smtClean="0"/>
              <a:t>When</a:t>
            </a:r>
            <a:endParaRPr lang="en-US" sz="2800" dirty="0"/>
          </a:p>
        </p:txBody>
      </p:sp>
      <p:cxnSp>
        <p:nvCxnSpPr>
          <p:cNvPr id="18" name="Straight Connector 17"/>
          <p:cNvCxnSpPr/>
          <p:nvPr/>
        </p:nvCxnSpPr>
        <p:spPr>
          <a:xfrm>
            <a:off x="165204" y="4152245"/>
            <a:ext cx="8105671" cy="0"/>
          </a:xfrm>
          <a:prstGeom prst="line">
            <a:avLst/>
          </a:prstGeom>
        </p:spPr>
        <p:style>
          <a:lnRef idx="2">
            <a:schemeClr val="dk1"/>
          </a:lnRef>
          <a:fillRef idx="0">
            <a:schemeClr val="dk1"/>
          </a:fillRef>
          <a:effectRef idx="1">
            <a:schemeClr val="dk1"/>
          </a:effectRef>
          <a:fontRef idx="minor">
            <a:schemeClr val="tx1"/>
          </a:fontRef>
        </p:style>
      </p:cxnSp>
      <p:sp>
        <p:nvSpPr>
          <p:cNvPr id="19" name="TextBox 18"/>
          <p:cNvSpPr txBox="1"/>
          <p:nvPr/>
        </p:nvSpPr>
        <p:spPr>
          <a:xfrm>
            <a:off x="165204" y="4337705"/>
            <a:ext cx="1501671" cy="523220"/>
          </a:xfrm>
          <a:prstGeom prst="rect">
            <a:avLst/>
          </a:prstGeom>
          <a:noFill/>
        </p:spPr>
        <p:txBody>
          <a:bodyPr wrap="square" rtlCol="0">
            <a:spAutoFit/>
          </a:bodyPr>
          <a:lstStyle/>
          <a:p>
            <a:r>
              <a:rPr lang="en-US" sz="2800" dirty="0" smtClean="0"/>
              <a:t>Example</a:t>
            </a:r>
            <a:endParaRPr lang="en-US" sz="2800" dirty="0"/>
          </a:p>
        </p:txBody>
      </p:sp>
      <p:pic>
        <p:nvPicPr>
          <p:cNvPr id="20" name="Picture 19" descr="bitcoi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93900" y="4194830"/>
            <a:ext cx="1554457" cy="777229"/>
          </a:xfrm>
          <a:prstGeom prst="rect">
            <a:avLst/>
          </a:prstGeom>
        </p:spPr>
      </p:pic>
      <p:pic>
        <p:nvPicPr>
          <p:cNvPr id="21" name="Picture 20" descr="ethereum.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93900" y="4861581"/>
            <a:ext cx="2404579" cy="604021"/>
          </a:xfrm>
          <a:prstGeom prst="rect">
            <a:avLst/>
          </a:prstGeom>
        </p:spPr>
      </p:pic>
      <p:sp>
        <p:nvSpPr>
          <p:cNvPr id="23" name="TextBox 22"/>
          <p:cNvSpPr txBox="1"/>
          <p:nvPr/>
        </p:nvSpPr>
        <p:spPr>
          <a:xfrm>
            <a:off x="5137150" y="4551136"/>
            <a:ext cx="3340100" cy="400110"/>
          </a:xfrm>
          <a:prstGeom prst="rect">
            <a:avLst/>
          </a:prstGeom>
          <a:noFill/>
        </p:spPr>
        <p:txBody>
          <a:bodyPr wrap="square" rtlCol="0">
            <a:spAutoFit/>
          </a:bodyPr>
          <a:lstStyle/>
          <a:p>
            <a:r>
              <a:rPr lang="en-US" sz="2000" dirty="0" smtClean="0"/>
              <a:t>Proof of Publication Chains</a:t>
            </a:r>
            <a:endParaRPr lang="en-US" sz="2000" dirty="0"/>
          </a:p>
        </p:txBody>
      </p:sp>
      <p:sp>
        <p:nvSpPr>
          <p:cNvPr id="27" name="Rectangular Callout 26"/>
          <p:cNvSpPr/>
          <p:nvPr/>
        </p:nvSpPr>
        <p:spPr>
          <a:xfrm>
            <a:off x="2555875" y="5746749"/>
            <a:ext cx="2127250" cy="968375"/>
          </a:xfrm>
          <a:prstGeom prst="wedgeRectCallout">
            <a:avLst>
              <a:gd name="adj1" fmla="val -32027"/>
              <a:gd name="adj2" fmla="val -69210"/>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000000"/>
                </a:solidFill>
              </a:rPr>
              <a:t>Don’t need to verify TXs again</a:t>
            </a:r>
            <a:endParaRPr lang="en-US" sz="2000" dirty="0">
              <a:solidFill>
                <a:srgbClr val="000000"/>
              </a:solidFill>
            </a:endParaRPr>
          </a:p>
        </p:txBody>
      </p:sp>
      <p:sp>
        <p:nvSpPr>
          <p:cNvPr id="22" name="TextBox 21"/>
          <p:cNvSpPr txBox="1"/>
          <p:nvPr/>
        </p:nvSpPr>
        <p:spPr>
          <a:xfrm>
            <a:off x="5285663" y="5050585"/>
            <a:ext cx="2416177" cy="707886"/>
          </a:xfrm>
          <a:prstGeom prst="rect">
            <a:avLst/>
          </a:prstGeom>
          <a:noFill/>
        </p:spPr>
        <p:txBody>
          <a:bodyPr wrap="square" rtlCol="0">
            <a:spAutoFit/>
          </a:bodyPr>
          <a:lstStyle/>
          <a:p>
            <a:r>
              <a:rPr lang="en-US" sz="2000" dirty="0" err="1" smtClean="0"/>
              <a:t>Elastico</a:t>
            </a:r>
            <a:r>
              <a:rPr lang="en-US" sz="2000" dirty="0" smtClean="0"/>
              <a:t>-based Cryptocurrency</a:t>
            </a:r>
            <a:endParaRPr lang="en-US" sz="2000" dirty="0"/>
          </a:p>
        </p:txBody>
      </p:sp>
    </p:spTree>
    <p:custDataLst>
      <p:tags r:id="rId1"/>
    </p:custDataLst>
    <p:extLst>
      <p:ext uri="{BB962C8B-B14F-4D97-AF65-F5344CB8AC3E}">
        <p14:creationId xmlns:p14="http://schemas.microsoft.com/office/powerpoint/2010/main" val="3219134912"/>
      </p:ext>
    </p:extLst>
  </p:cSld>
  <p:clrMapOvr>
    <a:masterClrMapping/>
  </p:clrMapOvr>
  <mc:AlternateContent xmlns:mc="http://schemas.openxmlformats.org/markup-compatibility/2006" xmlns:p14="http://schemas.microsoft.com/office/powerpoint/2010/main">
    <mc:Choice Requires="p14">
      <p:transition spd="slow" p14:dur="2000" advTm="112818"/>
    </mc:Choice>
    <mc:Fallback xmlns="">
      <p:transition xmlns:p14="http://schemas.microsoft.com/office/powerpoint/2010/main" spd="slow" advTm="112818"/>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2" grpId="0"/>
      <p:bldP spid="13" grpId="0"/>
      <p:bldP spid="17" grpId="0"/>
      <p:bldP spid="19" grpId="0"/>
      <p:bldP spid="23" grpId="0"/>
      <p:bldP spid="27" grpId="0" animBg="1"/>
      <p:bldP spid="2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Step 5: Generate epoch randomness</a:t>
            </a:r>
            <a:endParaRPr lang="en-US" dirty="0"/>
          </a:p>
        </p:txBody>
      </p:sp>
      <p:sp>
        <p:nvSpPr>
          <p:cNvPr id="3" name="Content Placeholder 2"/>
          <p:cNvSpPr>
            <a:spLocks noGrp="1"/>
          </p:cNvSpPr>
          <p:nvPr>
            <p:ph idx="1"/>
          </p:nvPr>
        </p:nvSpPr>
        <p:spPr>
          <a:xfrm>
            <a:off x="165204" y="1362996"/>
            <a:ext cx="8807149" cy="5271792"/>
          </a:xfrm>
        </p:spPr>
        <p:txBody>
          <a:bodyPr>
            <a:normAutofit/>
          </a:bodyPr>
          <a:lstStyle/>
          <a:p>
            <a:pPr marL="0" lvl="1" indent="0">
              <a:buNone/>
            </a:pPr>
            <a:r>
              <a:rPr lang="en-US" dirty="0"/>
              <a:t> </a:t>
            </a:r>
            <a:r>
              <a:rPr lang="en-US" dirty="0" smtClean="0"/>
              <a:t>              H </a:t>
            </a:r>
            <a:r>
              <a:rPr lang="en-US" dirty="0"/>
              <a:t>( </a:t>
            </a:r>
            <a:r>
              <a:rPr lang="en-US" dirty="0" err="1"/>
              <a:t>EpochRandomness</a:t>
            </a:r>
            <a:r>
              <a:rPr lang="en-US" dirty="0"/>
              <a:t>,    IP, </a:t>
            </a:r>
            <a:r>
              <a:rPr lang="en-US" dirty="0" err="1"/>
              <a:t>Pubkey</a:t>
            </a:r>
            <a:r>
              <a:rPr lang="en-US" dirty="0"/>
              <a:t>,  Nonce) &lt; </a:t>
            </a:r>
            <a:r>
              <a:rPr lang="en-US" dirty="0" smtClean="0"/>
              <a:t>D</a:t>
            </a:r>
          </a:p>
          <a:p>
            <a:r>
              <a:rPr lang="en-US" dirty="0" smtClean="0"/>
              <a:t>Goals</a:t>
            </a:r>
          </a:p>
          <a:p>
            <a:pPr lvl="1"/>
            <a:r>
              <a:rPr lang="en-US" dirty="0" smtClean="0"/>
              <a:t>Generate a fresh randomness for next epoch</a:t>
            </a:r>
          </a:p>
          <a:p>
            <a:pPr lvl="1"/>
            <a:r>
              <a:rPr lang="en-US" dirty="0" smtClean="0"/>
              <a:t>Adversary cannot control, predict or pre-compute H(.)</a:t>
            </a:r>
          </a:p>
          <a:p>
            <a:r>
              <a:rPr lang="en-US" dirty="0" smtClean="0"/>
              <a:t>Common approach: Use final block hash</a:t>
            </a:r>
          </a:p>
        </p:txBody>
      </p:sp>
      <p:sp>
        <p:nvSpPr>
          <p:cNvPr id="6" name="Rectangle 5"/>
          <p:cNvSpPr/>
          <p:nvPr/>
        </p:nvSpPr>
        <p:spPr>
          <a:xfrm>
            <a:off x="1666875" y="1369346"/>
            <a:ext cx="2476500" cy="555626"/>
          </a:xfrm>
          <a:prstGeom prst="rect">
            <a:avLst/>
          </a:prstGeom>
          <a:no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0" name="Group 9"/>
          <p:cNvGrpSpPr/>
          <p:nvPr/>
        </p:nvGrpSpPr>
        <p:grpSpPr>
          <a:xfrm>
            <a:off x="1598300" y="4271408"/>
            <a:ext cx="2420744" cy="1433666"/>
            <a:chOff x="3111500" y="2270125"/>
            <a:chExt cx="2063750" cy="1245214"/>
          </a:xfrm>
        </p:grpSpPr>
        <p:sp>
          <p:nvSpPr>
            <p:cNvPr id="11" name="TextBox 10"/>
            <p:cNvSpPr txBox="1"/>
            <p:nvPr/>
          </p:nvSpPr>
          <p:spPr>
            <a:xfrm>
              <a:off x="3505921" y="2401333"/>
              <a:ext cx="124578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00001</a:t>
              </a:r>
              <a:r>
                <a:rPr lang="is-IS" dirty="0"/>
                <a:t>…</a:t>
              </a:r>
              <a:r>
                <a:rPr lang="is-IS" b="1" dirty="0"/>
                <a:t>00</a:t>
              </a:r>
              <a:endParaRPr lang="en-US" b="1" dirty="0"/>
            </a:p>
          </p:txBody>
        </p:sp>
        <p:sp>
          <p:nvSpPr>
            <p:cNvPr id="12" name="TextBox 11"/>
            <p:cNvSpPr txBox="1"/>
            <p:nvPr/>
          </p:nvSpPr>
          <p:spPr>
            <a:xfrm>
              <a:off x="3521795" y="2894473"/>
              <a:ext cx="124578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00000</a:t>
              </a:r>
              <a:r>
                <a:rPr lang="is-IS" dirty="0" smtClean="0"/>
                <a:t>…</a:t>
              </a:r>
              <a:r>
                <a:rPr lang="is-IS" b="1" dirty="0" smtClean="0"/>
                <a:t>00</a:t>
              </a:r>
              <a:endParaRPr lang="en-US" b="1" dirty="0"/>
            </a:p>
          </p:txBody>
        </p:sp>
        <p:sp>
          <p:nvSpPr>
            <p:cNvPr id="13" name="Oval 12"/>
            <p:cNvSpPr/>
            <p:nvPr/>
          </p:nvSpPr>
          <p:spPr>
            <a:xfrm>
              <a:off x="3111500" y="2270125"/>
              <a:ext cx="2063750" cy="1245214"/>
            </a:xfrm>
            <a:prstGeom prst="ellipse">
              <a:avLst/>
            </a:prstGeom>
            <a:noFill/>
            <a:ln w="12700" cmpd="sng">
              <a:solidFill>
                <a:schemeClr val="tx1"/>
              </a:solidFill>
              <a:prstDash val="dash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4" name="TextBox 13"/>
          <p:cNvSpPr txBox="1"/>
          <p:nvPr/>
        </p:nvSpPr>
        <p:spPr>
          <a:xfrm>
            <a:off x="1906359" y="5875157"/>
            <a:ext cx="1783902" cy="400110"/>
          </a:xfrm>
          <a:prstGeom prst="rect">
            <a:avLst/>
          </a:prstGeom>
          <a:solidFill>
            <a:schemeClr val="accent5">
              <a:lumMod val="7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000" dirty="0">
                <a:solidFill>
                  <a:srgbClr val="000000"/>
                </a:solidFill>
              </a:rPr>
              <a:t>F</a:t>
            </a:r>
            <a:r>
              <a:rPr lang="en-US" sz="2000" dirty="0" smtClean="0">
                <a:solidFill>
                  <a:srgbClr val="000000"/>
                </a:solidFill>
              </a:rPr>
              <a:t>inal </a:t>
            </a:r>
            <a:r>
              <a:rPr lang="en-US" sz="2000" dirty="0">
                <a:solidFill>
                  <a:srgbClr val="000000"/>
                </a:solidFill>
              </a:rPr>
              <a:t>B</a:t>
            </a:r>
            <a:r>
              <a:rPr lang="en-US" sz="2000" dirty="0" smtClean="0">
                <a:solidFill>
                  <a:srgbClr val="000000"/>
                </a:solidFill>
              </a:rPr>
              <a:t>lock</a:t>
            </a:r>
            <a:endParaRPr lang="en-US" sz="2000" dirty="0">
              <a:solidFill>
                <a:srgbClr val="000000"/>
              </a:solidFill>
            </a:endParaRPr>
          </a:p>
        </p:txBody>
      </p:sp>
      <p:pic>
        <p:nvPicPr>
          <p:cNvPr id="15" name="Picture 14" descr="sync.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4459" y="4207908"/>
            <a:ext cx="1625600" cy="1625600"/>
          </a:xfrm>
          <a:prstGeom prst="rect">
            <a:avLst/>
          </a:prstGeom>
        </p:spPr>
      </p:pic>
      <p:sp>
        <p:nvSpPr>
          <p:cNvPr id="16" name="Rectangle 15"/>
          <p:cNvSpPr/>
          <p:nvPr/>
        </p:nvSpPr>
        <p:spPr>
          <a:xfrm>
            <a:off x="4540249" y="4271408"/>
            <a:ext cx="4175125" cy="1667249"/>
          </a:xfrm>
          <a:prstGeom prst="rect">
            <a:avLst/>
          </a:prstGeom>
          <a:solidFill>
            <a:schemeClr val="tx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marL="0" lvl="1" algn="ctr"/>
            <a:r>
              <a:rPr lang="en-US" sz="2800" dirty="0" smtClean="0">
                <a:solidFill>
                  <a:srgbClr val="000000"/>
                </a:solidFill>
              </a:rPr>
              <a:t>Problem: </a:t>
            </a:r>
            <a:r>
              <a:rPr lang="en-US" sz="2800" dirty="0">
                <a:solidFill>
                  <a:srgbClr val="000000"/>
                </a:solidFill>
              </a:rPr>
              <a:t>adversary can predict the </a:t>
            </a:r>
            <a:r>
              <a:rPr lang="en-US" sz="2800" dirty="0" smtClean="0">
                <a:solidFill>
                  <a:srgbClr val="000000"/>
                </a:solidFill>
              </a:rPr>
              <a:t>final block early!!</a:t>
            </a:r>
            <a:endParaRPr lang="en-US" sz="2800" dirty="0">
              <a:solidFill>
                <a:srgbClr val="000000"/>
              </a:solidFill>
            </a:endParaRPr>
          </a:p>
        </p:txBody>
      </p:sp>
    </p:spTree>
    <p:custDataLst>
      <p:tags r:id="rId1"/>
    </p:custDataLst>
    <p:extLst>
      <p:ext uri="{BB962C8B-B14F-4D97-AF65-F5344CB8AC3E}">
        <p14:creationId xmlns:p14="http://schemas.microsoft.com/office/powerpoint/2010/main" val="3565213894"/>
      </p:ext>
    </p:extLst>
  </p:cSld>
  <p:clrMapOvr>
    <a:masterClrMapping/>
  </p:clrMapOvr>
  <mc:AlternateContent xmlns:mc="http://schemas.openxmlformats.org/markup-compatibility/2006" xmlns:p14="http://schemas.microsoft.com/office/powerpoint/2010/main">
    <mc:Choice Requires="p14">
      <p:transition spd="slow" p14:dur="2000" advTm="82626"/>
    </mc:Choice>
    <mc:Fallback xmlns="">
      <p:transition xmlns:p14="http://schemas.microsoft.com/office/powerpoint/2010/main" spd="slow" advTm="82626"/>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4" grpId="0" animBg="1"/>
      <p:bldP spid="1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Solution: Generate Multiple Random Numbers </a:t>
            </a:r>
            <a:endParaRPr lang="en-US" dirty="0"/>
          </a:p>
        </p:txBody>
      </p:sp>
      <p:sp>
        <p:nvSpPr>
          <p:cNvPr id="3" name="Content Placeholder 2"/>
          <p:cNvSpPr>
            <a:spLocks noGrp="1"/>
          </p:cNvSpPr>
          <p:nvPr>
            <p:ph idx="1"/>
          </p:nvPr>
        </p:nvSpPr>
        <p:spPr>
          <a:xfrm>
            <a:off x="165204" y="1112118"/>
            <a:ext cx="8807149" cy="4763169"/>
          </a:xfrm>
        </p:spPr>
        <p:txBody>
          <a:bodyPr>
            <a:normAutofit/>
          </a:bodyPr>
          <a:lstStyle/>
          <a:p>
            <a:r>
              <a:rPr lang="en-US" dirty="0" smtClean="0"/>
              <a:t>Agreement on a single random number is hard!</a:t>
            </a:r>
          </a:p>
          <a:p>
            <a:r>
              <a:rPr lang="en-US" dirty="0" smtClean="0"/>
              <a:t>Our </a:t>
            </a:r>
            <a:r>
              <a:rPr lang="en-US" dirty="0"/>
              <a:t>approach</a:t>
            </a:r>
          </a:p>
          <a:p>
            <a:pPr lvl="1"/>
            <a:r>
              <a:rPr lang="en-US" dirty="0" smtClean="0"/>
              <a:t>Allow different random numbers picked by nodes</a:t>
            </a:r>
          </a:p>
          <a:p>
            <a:pPr lvl="1"/>
            <a:r>
              <a:rPr lang="en-US" dirty="0" smtClean="0"/>
              <a:t>Unbiased and verifiably random</a:t>
            </a:r>
          </a:p>
        </p:txBody>
      </p:sp>
      <p:graphicFrame>
        <p:nvGraphicFramePr>
          <p:cNvPr id="11" name="Diagram 10"/>
          <p:cNvGraphicFramePr/>
          <p:nvPr>
            <p:extLst>
              <p:ext uri="{D42A27DB-BD31-4B8C-83A1-F6EECF244321}">
                <p14:modId xmlns:p14="http://schemas.microsoft.com/office/powerpoint/2010/main" val="1020529344"/>
              </p:ext>
            </p:extLst>
          </p:nvPr>
        </p:nvGraphicFramePr>
        <p:xfrm>
          <a:off x="580074" y="3286610"/>
          <a:ext cx="7898611" cy="332395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2090001603"/>
      </p:ext>
    </p:extLst>
  </p:cSld>
  <p:clrMapOvr>
    <a:masterClrMapping/>
  </p:clrMapOvr>
  <mc:AlternateContent xmlns:mc="http://schemas.openxmlformats.org/markup-compatibility/2006" xmlns:p14="http://schemas.microsoft.com/office/powerpoint/2010/main">
    <mc:Choice Requires="p14">
      <p:transition spd="slow" p14:dur="2000" advTm="71939"/>
    </mc:Choice>
    <mc:Fallback xmlns="">
      <p:transition xmlns:p14="http://schemas.microsoft.com/office/powerpoint/2010/main" spd="slow" advTm="71939"/>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Guarantee</a:t>
            </a:r>
            <a:endParaRPr lang="en-US" dirty="0"/>
          </a:p>
        </p:txBody>
      </p:sp>
      <p:sp>
        <p:nvSpPr>
          <p:cNvPr id="3" name="Content Placeholder 2"/>
          <p:cNvSpPr>
            <a:spLocks noGrp="1"/>
          </p:cNvSpPr>
          <p:nvPr>
            <p:ph idx="1"/>
          </p:nvPr>
        </p:nvSpPr>
        <p:spPr/>
        <p:txBody>
          <a:bodyPr/>
          <a:lstStyle/>
          <a:p>
            <a:r>
              <a:rPr lang="en-US" dirty="0"/>
              <a:t>The randomness has bounded bias</a:t>
            </a:r>
          </a:p>
          <a:p>
            <a:pPr lvl="1"/>
            <a:r>
              <a:rPr lang="en-US" dirty="0" smtClean="0"/>
              <a:t>Adversary can control up to 1/3 of </a:t>
            </a:r>
            <a:r>
              <a:rPr lang="en-US" dirty="0" err="1"/>
              <a:t>R</a:t>
            </a:r>
            <a:r>
              <a:rPr lang="en-US" baseline="-25000" dirty="0" err="1"/>
              <a:t>i</a:t>
            </a:r>
            <a:endParaRPr lang="en-US" dirty="0" smtClean="0"/>
          </a:p>
          <a:p>
            <a:pPr lvl="1"/>
            <a:r>
              <a:rPr lang="en-US" dirty="0" smtClean="0"/>
              <a:t>Choose </a:t>
            </a:r>
            <a:r>
              <a:rPr lang="en-US" dirty="0"/>
              <a:t>the size of </a:t>
            </a:r>
            <a:r>
              <a:rPr lang="en-US" dirty="0" err="1"/>
              <a:t>R</a:t>
            </a:r>
            <a:r>
              <a:rPr lang="en-US" baseline="-25000" dirty="0" err="1"/>
              <a:t>i</a:t>
            </a:r>
            <a:r>
              <a:rPr lang="en-US" dirty="0"/>
              <a:t> </a:t>
            </a:r>
            <a:r>
              <a:rPr lang="en-US" dirty="0" smtClean="0"/>
              <a:t>properly</a:t>
            </a:r>
            <a:endParaRPr lang="en-US" dirty="0"/>
          </a:p>
          <a:p>
            <a:r>
              <a:rPr lang="en-US" dirty="0" smtClean="0"/>
              <a:t>Verifiable Randomness</a:t>
            </a:r>
            <a:endParaRPr lang="en-US" dirty="0"/>
          </a:p>
          <a:p>
            <a:pPr lvl="1"/>
            <a:r>
              <a:rPr lang="en-US" dirty="0" smtClean="0"/>
              <a:t>When send </a:t>
            </a:r>
            <a:r>
              <a:rPr lang="en-US" dirty="0" err="1" smtClean="0"/>
              <a:t>PoW</a:t>
            </a:r>
            <a:r>
              <a:rPr lang="en-US" dirty="0" smtClean="0"/>
              <a:t> solutions: say </a:t>
            </a:r>
            <a:r>
              <a:rPr lang="en-US" dirty="0"/>
              <a:t>which </a:t>
            </a:r>
            <a:r>
              <a:rPr lang="en-US" dirty="0" err="1"/>
              <a:t>R</a:t>
            </a:r>
            <a:r>
              <a:rPr lang="en-US" baseline="-25000" dirty="0" err="1"/>
              <a:t>i</a:t>
            </a:r>
            <a:r>
              <a:rPr lang="en-US" dirty="0"/>
              <a:t> </a:t>
            </a:r>
            <a:r>
              <a:rPr lang="en-US" dirty="0" smtClean="0"/>
              <a:t>are used</a:t>
            </a:r>
            <a:endParaRPr lang="en-US" dirty="0"/>
          </a:p>
          <a:p>
            <a:pPr lvl="1"/>
            <a:r>
              <a:rPr lang="en-US" dirty="0"/>
              <a:t>Others </a:t>
            </a:r>
            <a:r>
              <a:rPr lang="en-US" dirty="0" smtClean="0"/>
              <a:t>verify </a:t>
            </a:r>
            <a:r>
              <a:rPr lang="en-US" dirty="0"/>
              <a:t>if the randomness is correctly constructed</a:t>
            </a:r>
          </a:p>
          <a:p>
            <a:endParaRPr lang="en-US" dirty="0"/>
          </a:p>
        </p:txBody>
      </p:sp>
    </p:spTree>
    <p:extLst>
      <p:ext uri="{BB962C8B-B14F-4D97-AF65-F5344CB8AC3E}">
        <p14:creationId xmlns:p14="http://schemas.microsoft.com/office/powerpoint/2010/main" val="2309638878"/>
      </p:ext>
    </p:extLst>
  </p:cSld>
  <p:clrMapOvr>
    <a:masterClrMapping/>
  </p:clrMapOvr>
  <mc:AlternateContent xmlns:mc="http://schemas.openxmlformats.org/markup-compatibility/2006" xmlns:p14="http://schemas.microsoft.com/office/powerpoint/2010/main">
    <mc:Choice Requires="p14">
      <p:transition spd="slow" p14:dur="2000" advTm="62984"/>
    </mc:Choice>
    <mc:Fallback xmlns="">
      <p:transition xmlns:p14="http://schemas.microsoft.com/office/powerpoint/2010/main" spd="slow" advTm="62984"/>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US" dirty="0"/>
          </a:p>
        </p:txBody>
      </p:sp>
      <p:sp>
        <p:nvSpPr>
          <p:cNvPr id="3" name="Content Placeholder 2"/>
          <p:cNvSpPr>
            <a:spLocks noGrp="1"/>
          </p:cNvSpPr>
          <p:nvPr>
            <p:ph idx="1"/>
          </p:nvPr>
        </p:nvSpPr>
        <p:spPr/>
        <p:txBody>
          <a:bodyPr/>
          <a:lstStyle/>
          <a:p>
            <a:r>
              <a:rPr lang="en-US" dirty="0" smtClean="0"/>
              <a:t>Goals</a:t>
            </a:r>
          </a:p>
          <a:p>
            <a:pPr lvl="1"/>
            <a:r>
              <a:rPr lang="en-US" dirty="0" smtClean="0"/>
              <a:t>Scalability property of </a:t>
            </a:r>
            <a:r>
              <a:rPr lang="en-US" dirty="0" err="1" smtClean="0"/>
              <a:t>Elastico</a:t>
            </a:r>
            <a:endParaRPr lang="en-US" dirty="0" smtClean="0"/>
          </a:p>
          <a:p>
            <a:r>
              <a:rPr lang="en-US" dirty="0" smtClean="0"/>
              <a:t>Implementation</a:t>
            </a:r>
          </a:p>
          <a:p>
            <a:pPr lvl="1"/>
            <a:r>
              <a:rPr lang="en-US" dirty="0" smtClean="0"/>
              <a:t>4000 C++ </a:t>
            </a:r>
            <a:r>
              <a:rPr lang="en-US" dirty="0" err="1" smtClean="0"/>
              <a:t>LoC</a:t>
            </a:r>
            <a:r>
              <a:rPr lang="en-US" dirty="0" smtClean="0"/>
              <a:t>, on top of Bitcoin</a:t>
            </a:r>
          </a:p>
          <a:p>
            <a:pPr lvl="1"/>
            <a:r>
              <a:rPr lang="en-US" dirty="0" smtClean="0"/>
              <a:t>Reuse Bitcoin Network implementation</a:t>
            </a:r>
          </a:p>
          <a:p>
            <a:r>
              <a:rPr lang="en-US" dirty="0" smtClean="0"/>
              <a:t>Setup</a:t>
            </a:r>
          </a:p>
          <a:p>
            <a:pPr lvl="1"/>
            <a:r>
              <a:rPr lang="en-US" dirty="0" smtClean="0"/>
              <a:t>Running on Amazon EC2</a:t>
            </a:r>
          </a:p>
          <a:p>
            <a:pPr lvl="1"/>
            <a:r>
              <a:rPr lang="en-US" dirty="0" smtClean="0"/>
              <a:t>2 nodes per c4</a:t>
            </a:r>
            <a:r>
              <a:rPr lang="en-US" dirty="0"/>
              <a:t>.large EC2 instances </a:t>
            </a:r>
            <a:endParaRPr lang="en-US" dirty="0" smtClean="0"/>
          </a:p>
          <a:p>
            <a:pPr lvl="1"/>
            <a:r>
              <a:rPr lang="en-US" dirty="0" smtClean="0"/>
              <a:t>1600 nodes (800 instances) in Oregon </a:t>
            </a:r>
            <a:r>
              <a:rPr lang="en-US" dirty="0"/>
              <a:t>and </a:t>
            </a:r>
            <a:r>
              <a:rPr lang="en-US" dirty="0" smtClean="0"/>
              <a:t>California regions</a:t>
            </a:r>
          </a:p>
          <a:p>
            <a:pPr lvl="1"/>
            <a:endParaRPr lang="en-US" dirty="0" smtClean="0"/>
          </a:p>
          <a:p>
            <a:pPr lvl="1"/>
            <a:endParaRPr lang="en-US" dirty="0"/>
          </a:p>
        </p:txBody>
      </p:sp>
    </p:spTree>
    <p:extLst>
      <p:ext uri="{BB962C8B-B14F-4D97-AF65-F5344CB8AC3E}">
        <p14:creationId xmlns:p14="http://schemas.microsoft.com/office/powerpoint/2010/main" val="3007362294"/>
      </p:ext>
    </p:extLst>
  </p:cSld>
  <p:clrMapOvr>
    <a:masterClrMapping/>
  </p:clrMapOvr>
  <mc:AlternateContent xmlns:mc="http://schemas.openxmlformats.org/markup-compatibility/2006" xmlns:p14="http://schemas.microsoft.com/office/powerpoint/2010/main">
    <mc:Choice Requires="p14">
      <p:transition spd="slow" p14:dur="2000" advTm="51291"/>
    </mc:Choice>
    <mc:Fallback xmlns="">
      <p:transition xmlns:p14="http://schemas.microsoft.com/office/powerpoint/2010/main" spd="slow" advTm="51291"/>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Elastico</a:t>
            </a:r>
            <a:r>
              <a:rPr lang="en-US" dirty="0"/>
              <a:t>:</a:t>
            </a:r>
            <a:r>
              <a:rPr lang="en-US" dirty="0" smtClean="0"/>
              <a:t> </a:t>
            </a:r>
            <a:r>
              <a:rPr lang="en-US" dirty="0"/>
              <a:t>Scalability</a:t>
            </a:r>
          </a:p>
        </p:txBody>
      </p:sp>
      <p:sp>
        <p:nvSpPr>
          <p:cNvPr id="3" name="Content Placeholder 2"/>
          <p:cNvSpPr>
            <a:spLocks noGrp="1"/>
          </p:cNvSpPr>
          <p:nvPr>
            <p:ph idx="1"/>
          </p:nvPr>
        </p:nvSpPr>
        <p:spPr>
          <a:xfrm>
            <a:off x="165204" y="1060110"/>
            <a:ext cx="8807149" cy="5066058"/>
          </a:xfrm>
        </p:spPr>
        <p:txBody>
          <a:bodyPr/>
          <a:lstStyle/>
          <a:p>
            <a:r>
              <a:rPr lang="en-US" sz="2400" dirty="0" smtClean="0">
                <a:solidFill>
                  <a:schemeClr val="tx1"/>
                </a:solidFill>
              </a:rPr>
              <a:t>Committee size: C = 100</a:t>
            </a:r>
          </a:p>
          <a:p>
            <a:r>
              <a:rPr lang="en-US" sz="2400" dirty="0">
                <a:solidFill>
                  <a:schemeClr val="tx1"/>
                </a:solidFill>
              </a:rPr>
              <a:t>N</a:t>
            </a:r>
            <a:r>
              <a:rPr lang="en-US" sz="2400" dirty="0" smtClean="0">
                <a:solidFill>
                  <a:schemeClr val="tx1"/>
                </a:solidFill>
              </a:rPr>
              <a:t>etwork size: N = 100 - 1600</a:t>
            </a:r>
          </a:p>
          <a:p>
            <a:r>
              <a:rPr lang="en-US" sz="2400" dirty="0" smtClean="0">
                <a:solidFill>
                  <a:schemeClr val="tx1"/>
                </a:solidFill>
              </a:rPr>
              <a:t>Epoch time stays almost constant</a:t>
            </a:r>
          </a:p>
          <a:p>
            <a:r>
              <a:rPr lang="en-US" sz="2400" dirty="0" smtClean="0">
                <a:solidFill>
                  <a:schemeClr val="tx1"/>
                </a:solidFill>
              </a:rPr>
              <a:t>Near </a:t>
            </a:r>
            <a:r>
              <a:rPr lang="en-US" sz="2400" dirty="0">
                <a:solidFill>
                  <a:schemeClr val="tx1"/>
                </a:solidFill>
              </a:rPr>
              <a:t>linear scalability</a:t>
            </a:r>
          </a:p>
          <a:p>
            <a:pPr marL="0" indent="0">
              <a:buNone/>
            </a:pPr>
            <a:endParaRPr lang="en-US" dirty="0"/>
          </a:p>
        </p:txBody>
      </p:sp>
      <p:graphicFrame>
        <p:nvGraphicFramePr>
          <p:cNvPr id="5" name="Chart 4"/>
          <p:cNvGraphicFramePr>
            <a:graphicFrameLocks/>
          </p:cNvGraphicFramePr>
          <p:nvPr>
            <p:extLst>
              <p:ext uri="{D42A27DB-BD31-4B8C-83A1-F6EECF244321}">
                <p14:modId xmlns:p14="http://schemas.microsoft.com/office/powerpoint/2010/main" val="689510541"/>
              </p:ext>
            </p:extLst>
          </p:nvPr>
        </p:nvGraphicFramePr>
        <p:xfrm>
          <a:off x="0" y="2882430"/>
          <a:ext cx="5001014" cy="379254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p:cNvGraphicFramePr>
            <a:graphicFrameLocks/>
          </p:cNvGraphicFramePr>
          <p:nvPr>
            <p:extLst>
              <p:ext uri="{D42A27DB-BD31-4B8C-83A1-F6EECF244321}">
                <p14:modId xmlns:p14="http://schemas.microsoft.com/office/powerpoint/2010/main" val="3985484100"/>
              </p:ext>
            </p:extLst>
          </p:nvPr>
        </p:nvGraphicFramePr>
        <p:xfrm>
          <a:off x="5194300" y="2882430"/>
          <a:ext cx="3949700" cy="3792543"/>
        </p:xfrm>
        <a:graphic>
          <a:graphicData uri="http://schemas.openxmlformats.org/drawingml/2006/chart">
            <c:chart xmlns:c="http://schemas.openxmlformats.org/drawingml/2006/chart" xmlns:r="http://schemas.openxmlformats.org/officeDocument/2006/relationships" r:id="rId5"/>
          </a:graphicData>
        </a:graphic>
      </p:graphicFrame>
    </p:spTree>
    <p:custDataLst>
      <p:tags r:id="rId1"/>
    </p:custDataLst>
    <p:extLst>
      <p:ext uri="{BB962C8B-B14F-4D97-AF65-F5344CB8AC3E}">
        <p14:creationId xmlns:p14="http://schemas.microsoft.com/office/powerpoint/2010/main" val="2042000524"/>
      </p:ext>
    </p:extLst>
  </p:cSld>
  <p:clrMapOvr>
    <a:masterClrMapping/>
  </p:clrMapOvr>
  <mc:AlternateContent xmlns:mc="http://schemas.openxmlformats.org/markup-compatibility/2006" xmlns:p14="http://schemas.microsoft.com/office/powerpoint/2010/main">
    <mc:Choice Requires="p14">
      <p:transition spd="slow" p14:dur="2000" advTm="84878"/>
    </mc:Choice>
    <mc:Fallback xmlns="">
      <p:transition xmlns:p14="http://schemas.microsoft.com/office/powerpoint/2010/main" spd="slow" advTm="84878"/>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Graphic spid="7" grpId="0">
        <p:bldAsOne/>
      </p:bldGraphic>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Elastico</a:t>
            </a:r>
            <a:r>
              <a:rPr lang="en-US" dirty="0" smtClean="0"/>
              <a:t>: Bandwidth &amp; Messages</a:t>
            </a:r>
            <a:endParaRPr lang="en-US" dirty="0"/>
          </a:p>
        </p:txBody>
      </p:sp>
      <p:sp>
        <p:nvSpPr>
          <p:cNvPr id="3" name="Content Placeholder 2"/>
          <p:cNvSpPr>
            <a:spLocks noGrp="1"/>
          </p:cNvSpPr>
          <p:nvPr>
            <p:ph idx="1"/>
          </p:nvPr>
        </p:nvSpPr>
        <p:spPr>
          <a:xfrm>
            <a:off x="165204" y="1223034"/>
            <a:ext cx="8807149" cy="4903134"/>
          </a:xfrm>
        </p:spPr>
        <p:txBody>
          <a:bodyPr/>
          <a:lstStyle/>
          <a:p>
            <a:r>
              <a:rPr lang="en-US" dirty="0" smtClean="0"/>
              <a:t>Results</a:t>
            </a:r>
          </a:p>
          <a:p>
            <a:pPr lvl="1"/>
            <a:r>
              <a:rPr lang="en-US" dirty="0" smtClean="0"/>
              <a:t>Reduces slightly as more nodes in the network</a:t>
            </a:r>
          </a:p>
          <a:p>
            <a:pPr lvl="1"/>
            <a:r>
              <a:rPr lang="en-US" dirty="0" smtClean="0"/>
              <a:t>One committee runs as Data Committee and Final </a:t>
            </a:r>
            <a:r>
              <a:rPr lang="en-US" dirty="0"/>
              <a:t>C</a:t>
            </a:r>
            <a:r>
              <a:rPr lang="en-US" dirty="0" smtClean="0"/>
              <a:t>ommittee</a:t>
            </a:r>
            <a:endParaRPr lang="en-US" dirty="0"/>
          </a:p>
        </p:txBody>
      </p:sp>
      <p:graphicFrame>
        <p:nvGraphicFramePr>
          <p:cNvPr id="5" name="Chart 4"/>
          <p:cNvGraphicFramePr>
            <a:graphicFrameLocks/>
          </p:cNvGraphicFramePr>
          <p:nvPr>
            <p:extLst>
              <p:ext uri="{D42A27DB-BD31-4B8C-83A1-F6EECF244321}">
                <p14:modId xmlns:p14="http://schemas.microsoft.com/office/powerpoint/2010/main" val="2101968667"/>
              </p:ext>
            </p:extLst>
          </p:nvPr>
        </p:nvGraphicFramePr>
        <p:xfrm>
          <a:off x="1865643" y="2936547"/>
          <a:ext cx="6631653" cy="372741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61829940"/>
      </p:ext>
    </p:extLst>
  </p:cSld>
  <p:clrMapOvr>
    <a:masterClrMapping/>
  </p:clrMapOvr>
  <mc:AlternateContent xmlns:mc="http://schemas.openxmlformats.org/markup-compatibility/2006" xmlns:p14="http://schemas.microsoft.com/office/powerpoint/2010/main">
    <mc:Choice Requires="p14">
      <p:transition spd="slow" p14:dur="2000" advTm="39215"/>
    </mc:Choice>
    <mc:Fallback xmlns="">
      <p:transition xmlns:p14="http://schemas.microsoft.com/office/powerpoint/2010/main" spd="slow" advTm="39215"/>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err="1" smtClean="0"/>
              <a:t>Elastico</a:t>
            </a:r>
            <a:r>
              <a:rPr lang="en-US" dirty="0" smtClean="0"/>
              <a:t>: computationally scalable protocol</a:t>
            </a:r>
            <a:endParaRPr lang="en-US" dirty="0" smtClean="0"/>
          </a:p>
          <a:p>
            <a:pPr lvl="1"/>
            <a:r>
              <a:rPr lang="en-US" dirty="0" smtClean="0"/>
              <a:t>By </a:t>
            </a:r>
            <a:r>
              <a:rPr lang="en-US" dirty="0" err="1" smtClean="0"/>
              <a:t>sharding</a:t>
            </a:r>
            <a:r>
              <a:rPr lang="en-US" dirty="0" smtClean="0"/>
              <a:t> securely</a:t>
            </a:r>
          </a:p>
          <a:p>
            <a:pPr lvl="1"/>
            <a:r>
              <a:rPr lang="en-US" dirty="0" smtClean="0"/>
              <a:t>More </a:t>
            </a:r>
            <a:r>
              <a:rPr lang="en-US" dirty="0" smtClean="0"/>
              <a:t>computation power, higher transaction rate</a:t>
            </a:r>
          </a:p>
          <a:p>
            <a:r>
              <a:rPr lang="en-US" dirty="0" smtClean="0"/>
              <a:t>Evaluate in real network</a:t>
            </a:r>
          </a:p>
          <a:p>
            <a:pPr lvl="1"/>
            <a:r>
              <a:rPr lang="en-US" dirty="0" smtClean="0"/>
              <a:t>Up to 1600 nodes</a:t>
            </a:r>
            <a:endParaRPr lang="en-US" dirty="0"/>
          </a:p>
        </p:txBody>
      </p:sp>
      <p:grpSp>
        <p:nvGrpSpPr>
          <p:cNvPr id="4" name="Group 3"/>
          <p:cNvGrpSpPr/>
          <p:nvPr/>
        </p:nvGrpSpPr>
        <p:grpSpPr>
          <a:xfrm>
            <a:off x="2876034" y="3249263"/>
            <a:ext cx="6283079" cy="3672237"/>
            <a:chOff x="2381249" y="2746375"/>
            <a:chExt cx="6540127" cy="4175125"/>
          </a:xfrm>
        </p:grpSpPr>
        <p:graphicFrame>
          <p:nvGraphicFramePr>
            <p:cNvPr id="5" name="Content Placeholder 7"/>
            <p:cNvGraphicFramePr>
              <a:graphicFrameLocks/>
            </p:cNvGraphicFramePr>
            <p:nvPr>
              <p:extLst>
                <p:ext uri="{D42A27DB-BD31-4B8C-83A1-F6EECF244321}">
                  <p14:modId xmlns:p14="http://schemas.microsoft.com/office/powerpoint/2010/main" val="3353792045"/>
                </p:ext>
              </p:extLst>
            </p:nvPr>
          </p:nvGraphicFramePr>
          <p:xfrm>
            <a:off x="2381249" y="2746375"/>
            <a:ext cx="6365875" cy="4175125"/>
          </p:xfrm>
          <a:graphic>
            <a:graphicData uri="http://schemas.openxmlformats.org/drawingml/2006/chart">
              <c:chart xmlns:c="http://schemas.openxmlformats.org/drawingml/2006/chart" xmlns:r="http://schemas.openxmlformats.org/officeDocument/2006/relationships" r:id="rId3"/>
            </a:graphicData>
          </a:graphic>
        </p:graphicFrame>
        <p:grpSp>
          <p:nvGrpSpPr>
            <p:cNvPr id="6" name="Group 5"/>
            <p:cNvGrpSpPr/>
            <p:nvPr/>
          </p:nvGrpSpPr>
          <p:grpSpPr>
            <a:xfrm>
              <a:off x="3206269" y="3163989"/>
              <a:ext cx="5715107" cy="3004991"/>
              <a:chOff x="3238019" y="3163989"/>
              <a:chExt cx="5715107" cy="3004991"/>
            </a:xfrm>
          </p:grpSpPr>
          <p:sp>
            <p:nvSpPr>
              <p:cNvPr id="7" name="Oval 6"/>
              <p:cNvSpPr/>
              <p:nvPr/>
            </p:nvSpPr>
            <p:spPr>
              <a:xfrm>
                <a:off x="3238019" y="3209182"/>
                <a:ext cx="2151249" cy="914400"/>
              </a:xfrm>
              <a:prstGeom prst="ellipse">
                <a:avLst/>
              </a:prstGeom>
              <a:solidFill>
                <a:schemeClr val="accent2">
                  <a:lumMod val="60000"/>
                  <a:lumOff val="40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dirty="0"/>
                  <a:t>BFT</a:t>
                </a:r>
              </a:p>
              <a:p>
                <a:pPr algn="ctr"/>
                <a:r>
                  <a:rPr lang="en-US" sz="2400" dirty="0"/>
                  <a:t>Protocols</a:t>
                </a:r>
                <a:endParaRPr lang="en-SG" sz="2400" dirty="0"/>
              </a:p>
            </p:txBody>
          </p:sp>
          <p:sp>
            <p:nvSpPr>
              <p:cNvPr id="8" name="Oval 7"/>
              <p:cNvSpPr/>
              <p:nvPr/>
            </p:nvSpPr>
            <p:spPr>
              <a:xfrm>
                <a:off x="6575893" y="5254580"/>
                <a:ext cx="2377233" cy="914400"/>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err="1" smtClean="0"/>
                  <a:t>Nakamoto</a:t>
                </a:r>
                <a:r>
                  <a:rPr lang="en-US" sz="2400" dirty="0" smtClean="0"/>
                  <a:t> Consensus</a:t>
                </a:r>
                <a:endParaRPr lang="en-US" sz="2400" dirty="0"/>
              </a:p>
            </p:txBody>
          </p:sp>
          <p:sp>
            <p:nvSpPr>
              <p:cNvPr id="9" name="Oval 8"/>
              <p:cNvSpPr/>
              <p:nvPr/>
            </p:nvSpPr>
            <p:spPr>
              <a:xfrm>
                <a:off x="6575893" y="3163989"/>
                <a:ext cx="2171231" cy="914400"/>
              </a:xfrm>
              <a:prstGeom prst="ellipse">
                <a:avLst/>
              </a:prstGeom>
              <a:solidFill>
                <a:schemeClr val="accent1">
                  <a:lumMod val="75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200" dirty="0" err="1" smtClean="0">
                    <a:solidFill>
                      <a:schemeClr val="bg1"/>
                    </a:solidFill>
                  </a:rPr>
                  <a:t>Elastico</a:t>
                </a:r>
                <a:endParaRPr lang="en-US" sz="3200" dirty="0">
                  <a:solidFill>
                    <a:schemeClr val="bg1"/>
                  </a:solidFill>
                </a:endParaRPr>
              </a:p>
            </p:txBody>
          </p:sp>
          <p:pic>
            <p:nvPicPr>
              <p:cNvPr id="10" name="Picture 9" descr="ScalabilityImag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8019" y="4002814"/>
                <a:ext cx="3315181" cy="1975666"/>
              </a:xfrm>
              <a:prstGeom prst="rect">
                <a:avLst/>
              </a:prstGeom>
            </p:spPr>
          </p:pic>
        </p:grpSp>
      </p:grpSp>
    </p:spTree>
    <p:extLst>
      <p:ext uri="{BB962C8B-B14F-4D97-AF65-F5344CB8AC3E}">
        <p14:creationId xmlns:p14="http://schemas.microsoft.com/office/powerpoint/2010/main" val="2807299101"/>
      </p:ext>
    </p:extLst>
  </p:cSld>
  <p:clrMapOvr>
    <a:masterClrMapping/>
  </p:clrMapOvr>
  <mc:AlternateContent xmlns:mc="http://schemas.openxmlformats.org/markup-compatibility/2006" xmlns:p14="http://schemas.microsoft.com/office/powerpoint/2010/main">
    <mc:Choice Requires="p14">
      <p:transition spd="slow" p14:dur="2000" advTm="31881"/>
    </mc:Choice>
    <mc:Fallback xmlns="">
      <p:transition xmlns:p14="http://schemas.microsoft.com/office/powerpoint/2010/main" spd="slow" advTm="31881"/>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Q&amp;A</a:t>
            </a:r>
            <a:endParaRPr lang="en-US" dirty="0"/>
          </a:p>
        </p:txBody>
      </p:sp>
      <p:sp>
        <p:nvSpPr>
          <p:cNvPr id="3" name="Content Placeholder 2"/>
          <p:cNvSpPr>
            <a:spLocks noGrp="1"/>
          </p:cNvSpPr>
          <p:nvPr>
            <p:ph type="subTitle" idx="1"/>
          </p:nvPr>
        </p:nvSpPr>
        <p:spPr>
          <a:xfrm>
            <a:off x="1466273" y="3591988"/>
            <a:ext cx="6156036" cy="1393921"/>
          </a:xfrm>
        </p:spPr>
        <p:txBody>
          <a:bodyPr>
            <a:normAutofit/>
          </a:bodyPr>
          <a:lstStyle/>
          <a:p>
            <a:r>
              <a:rPr lang="en-US" dirty="0" err="1" smtClean="0"/>
              <a:t>Loi</a:t>
            </a:r>
            <a:r>
              <a:rPr lang="en-US" dirty="0" smtClean="0"/>
              <a:t> </a:t>
            </a:r>
            <a:r>
              <a:rPr lang="en-US" dirty="0" err="1" smtClean="0"/>
              <a:t>Luu</a:t>
            </a:r>
            <a:endParaRPr lang="en-US" dirty="0" smtClean="0"/>
          </a:p>
          <a:p>
            <a:r>
              <a:rPr lang="en-US" dirty="0" smtClean="0">
                <a:hlinkClick r:id="rId2"/>
              </a:rPr>
              <a:t>loiluu@comp.nus.edu.sg</a:t>
            </a:r>
            <a:endParaRPr lang="en-US" dirty="0" smtClean="0"/>
          </a:p>
          <a:p>
            <a:pPr marL="457200" lvl="1" indent="0">
              <a:buNone/>
            </a:pPr>
            <a:endParaRPr lang="en-US" dirty="0"/>
          </a:p>
        </p:txBody>
      </p:sp>
    </p:spTree>
    <p:extLst>
      <p:ext uri="{BB962C8B-B14F-4D97-AF65-F5344CB8AC3E}">
        <p14:creationId xmlns:p14="http://schemas.microsoft.com/office/powerpoint/2010/main" val="2243731321"/>
      </p:ext>
    </p:extLst>
  </p:cSld>
  <p:clrMapOvr>
    <a:masterClrMapping/>
  </p:clrMapOvr>
  <mc:AlternateContent xmlns:mc="http://schemas.openxmlformats.org/markup-compatibility/2006" xmlns:p14="http://schemas.microsoft.com/office/powerpoint/2010/main">
    <mc:Choice Requires="p14">
      <p:transition spd="slow" p14:dur="2000" advTm="6282"/>
    </mc:Choice>
    <mc:Fallback xmlns="">
      <p:transition xmlns:p14="http://schemas.microsoft.com/office/powerpoint/2010/main" spd="slow" advTm="6282"/>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Related work</a:t>
            </a:r>
            <a:endParaRPr lang="en-US" dirty="0"/>
          </a:p>
        </p:txBody>
      </p:sp>
      <p:sp>
        <p:nvSpPr>
          <p:cNvPr id="3" name="Content Placeholder 2"/>
          <p:cNvSpPr>
            <a:spLocks noGrp="1"/>
          </p:cNvSpPr>
          <p:nvPr>
            <p:ph idx="1"/>
          </p:nvPr>
        </p:nvSpPr>
        <p:spPr/>
        <p:txBody>
          <a:bodyPr>
            <a:normAutofit/>
          </a:bodyPr>
          <a:lstStyle/>
          <a:p>
            <a:r>
              <a:rPr lang="en-US" dirty="0" err="1" smtClean="0"/>
              <a:t>Bitcoin</a:t>
            </a:r>
            <a:r>
              <a:rPr lang="en-US" dirty="0" smtClean="0"/>
              <a:t>-NG &amp; Ghost</a:t>
            </a:r>
          </a:p>
          <a:p>
            <a:pPr lvl="1">
              <a:buFont typeface="Wingdings" charset="2"/>
              <a:buChar char="ü"/>
            </a:pPr>
            <a:r>
              <a:rPr lang="en-US" dirty="0" smtClean="0"/>
              <a:t>Allow more blocks</a:t>
            </a:r>
          </a:p>
          <a:p>
            <a:pPr lvl="1">
              <a:buFont typeface="Lucida Grande"/>
              <a:buChar char="x"/>
            </a:pPr>
            <a:r>
              <a:rPr lang="en-US" dirty="0" smtClean="0"/>
              <a:t>Does not separate consensus plane and data plane</a:t>
            </a:r>
          </a:p>
          <a:p>
            <a:r>
              <a:rPr lang="en-US" dirty="0" smtClean="0"/>
              <a:t>Lighting network</a:t>
            </a:r>
          </a:p>
          <a:p>
            <a:pPr lvl="1">
              <a:buFont typeface="Wingdings" charset="2"/>
              <a:buChar char="ü"/>
            </a:pPr>
            <a:r>
              <a:rPr lang="en-US" dirty="0" smtClean="0"/>
              <a:t>Allows more micro transactions</a:t>
            </a:r>
          </a:p>
          <a:p>
            <a:pPr lvl="1">
              <a:buFont typeface="Lucida Grande"/>
              <a:buChar char="x"/>
            </a:pPr>
            <a:r>
              <a:rPr lang="en-US" dirty="0" smtClean="0"/>
              <a:t>Does not solve scalability problem</a:t>
            </a:r>
          </a:p>
          <a:p>
            <a:r>
              <a:rPr lang="en-US" dirty="0" err="1" smtClean="0"/>
              <a:t>Sidechains</a:t>
            </a:r>
            <a:endParaRPr lang="en-US" dirty="0" smtClean="0"/>
          </a:p>
          <a:p>
            <a:pPr lvl="1">
              <a:buFont typeface="Wingdings" charset="2"/>
              <a:buChar char="ü"/>
            </a:pPr>
            <a:r>
              <a:rPr lang="en-US" dirty="0" smtClean="0"/>
              <a:t>Good for experimenting new </a:t>
            </a:r>
            <a:r>
              <a:rPr lang="en-US" dirty="0" err="1" smtClean="0"/>
              <a:t>blockchains</a:t>
            </a:r>
            <a:endParaRPr lang="en-US" dirty="0" smtClean="0"/>
          </a:p>
          <a:p>
            <a:pPr lvl="1">
              <a:buFont typeface="Lucida Grande"/>
              <a:buChar char="x"/>
            </a:pPr>
            <a:r>
              <a:rPr lang="en-US" dirty="0" smtClean="0"/>
              <a:t>Does not make </a:t>
            </a:r>
            <a:r>
              <a:rPr lang="en-US" dirty="0" err="1" smtClean="0"/>
              <a:t>Bitcoin</a:t>
            </a:r>
            <a:r>
              <a:rPr lang="en-US" dirty="0" smtClean="0"/>
              <a:t> scalable</a:t>
            </a:r>
          </a:p>
          <a:p>
            <a:pPr marL="457200" lvl="1" indent="0">
              <a:buNone/>
            </a:pPr>
            <a:endParaRPr lang="en-US" dirty="0"/>
          </a:p>
        </p:txBody>
      </p:sp>
    </p:spTree>
    <p:extLst>
      <p:ext uri="{BB962C8B-B14F-4D97-AF65-F5344CB8AC3E}">
        <p14:creationId xmlns:p14="http://schemas.microsoft.com/office/powerpoint/2010/main" val="397731712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Blockchain Agreement Problem</a:t>
            </a:r>
            <a:endParaRPr lang="en-US" dirty="0"/>
          </a:p>
        </p:txBody>
      </p:sp>
      <p:sp>
        <p:nvSpPr>
          <p:cNvPr id="3" name="Content Placeholder 2"/>
          <p:cNvSpPr>
            <a:spLocks noGrp="1"/>
          </p:cNvSpPr>
          <p:nvPr>
            <p:ph idx="1"/>
          </p:nvPr>
        </p:nvSpPr>
        <p:spPr>
          <a:xfrm>
            <a:off x="165203" y="1362998"/>
            <a:ext cx="6260097" cy="4763169"/>
          </a:xfrm>
        </p:spPr>
        <p:txBody>
          <a:bodyPr>
            <a:normAutofit/>
          </a:bodyPr>
          <a:lstStyle/>
          <a:p>
            <a:r>
              <a:rPr lang="en-US" dirty="0" smtClean="0"/>
              <a:t>Set of N computational nodes</a:t>
            </a:r>
          </a:p>
          <a:p>
            <a:pPr lvl="1"/>
            <a:r>
              <a:rPr lang="en-US" dirty="0" smtClean="0"/>
              <a:t>No inherent identity</a:t>
            </a:r>
          </a:p>
          <a:p>
            <a:pPr lvl="1"/>
            <a:r>
              <a:rPr lang="en-US" dirty="0" smtClean="0"/>
              <a:t>No PKI</a:t>
            </a:r>
          </a:p>
          <a:p>
            <a:r>
              <a:rPr lang="en-US" dirty="0"/>
              <a:t>A</a:t>
            </a:r>
            <a:r>
              <a:rPr lang="en-US" dirty="0" smtClean="0"/>
              <a:t>gree on a block</a:t>
            </a:r>
          </a:p>
          <a:p>
            <a:pPr lvl="1"/>
            <a:r>
              <a:rPr lang="en-US" dirty="0" smtClean="0"/>
              <a:t>Includes a set of new transactions (or data)</a:t>
            </a:r>
          </a:p>
          <a:p>
            <a:r>
              <a:rPr lang="en-US" dirty="0" smtClean="0"/>
              <a:t>Two properties</a:t>
            </a:r>
          </a:p>
          <a:p>
            <a:pPr lvl="1"/>
            <a:r>
              <a:rPr lang="en-US" dirty="0" smtClean="0"/>
              <a:t>Agreement</a:t>
            </a:r>
          </a:p>
          <a:p>
            <a:pPr lvl="1"/>
            <a:r>
              <a:rPr lang="en-US" dirty="0" smtClean="0"/>
              <a:t>Validity: </a:t>
            </a:r>
            <a:r>
              <a:rPr lang="en-US" dirty="0"/>
              <a:t>a</a:t>
            </a:r>
            <a:r>
              <a:rPr lang="en-US" dirty="0" smtClean="0"/>
              <a:t>ll transactions satisfy some validity conditions</a:t>
            </a:r>
            <a:endParaRPr lang="en-US" dirty="0"/>
          </a:p>
        </p:txBody>
      </p:sp>
      <p:grpSp>
        <p:nvGrpSpPr>
          <p:cNvPr id="17" name="Group 16"/>
          <p:cNvGrpSpPr/>
          <p:nvPr/>
        </p:nvGrpSpPr>
        <p:grpSpPr>
          <a:xfrm>
            <a:off x="5713630" y="3648108"/>
            <a:ext cx="3359627" cy="2911037"/>
            <a:chOff x="5049582" y="3648108"/>
            <a:chExt cx="3359627" cy="2911037"/>
          </a:xfrm>
        </p:grpSpPr>
        <p:pic>
          <p:nvPicPr>
            <p:cNvPr id="35" name="Shape 141"/>
            <p:cNvPicPr preferRelativeResize="0"/>
            <p:nvPr/>
          </p:nvPicPr>
          <p:blipFill>
            <a:blip r:embed="rId3">
              <a:alphaModFix/>
            </a:blip>
            <a:stretch>
              <a:fillRect/>
            </a:stretch>
          </p:blipFill>
          <p:spPr>
            <a:xfrm>
              <a:off x="7108100" y="3648108"/>
              <a:ext cx="510898" cy="670986"/>
            </a:xfrm>
            <a:prstGeom prst="rect">
              <a:avLst/>
            </a:prstGeom>
            <a:noFill/>
            <a:ln>
              <a:noFill/>
            </a:ln>
          </p:spPr>
        </p:pic>
        <p:pic>
          <p:nvPicPr>
            <p:cNvPr id="36" name="Shape 141"/>
            <p:cNvPicPr preferRelativeResize="0"/>
            <p:nvPr/>
          </p:nvPicPr>
          <p:blipFill>
            <a:blip r:embed="rId3">
              <a:alphaModFix/>
            </a:blip>
            <a:stretch>
              <a:fillRect/>
            </a:stretch>
          </p:blipFill>
          <p:spPr>
            <a:xfrm>
              <a:off x="7898311" y="4707618"/>
              <a:ext cx="510898" cy="670986"/>
            </a:xfrm>
            <a:prstGeom prst="rect">
              <a:avLst/>
            </a:prstGeom>
            <a:noFill/>
            <a:ln>
              <a:noFill/>
            </a:ln>
          </p:spPr>
        </p:pic>
        <p:pic>
          <p:nvPicPr>
            <p:cNvPr id="37" name="Shape 141"/>
            <p:cNvPicPr preferRelativeResize="0"/>
            <p:nvPr/>
          </p:nvPicPr>
          <p:blipFill>
            <a:blip r:embed="rId3">
              <a:alphaModFix/>
            </a:blip>
            <a:stretch>
              <a:fillRect/>
            </a:stretch>
          </p:blipFill>
          <p:spPr>
            <a:xfrm>
              <a:off x="5049582" y="4517120"/>
              <a:ext cx="510898" cy="670986"/>
            </a:xfrm>
            <a:prstGeom prst="rect">
              <a:avLst/>
            </a:prstGeom>
            <a:noFill/>
            <a:ln>
              <a:noFill/>
            </a:ln>
          </p:spPr>
        </p:pic>
        <p:pic>
          <p:nvPicPr>
            <p:cNvPr id="38" name="Shape 141"/>
            <p:cNvPicPr preferRelativeResize="0"/>
            <p:nvPr/>
          </p:nvPicPr>
          <p:blipFill>
            <a:blip r:embed="rId3">
              <a:alphaModFix/>
            </a:blip>
            <a:stretch>
              <a:fillRect/>
            </a:stretch>
          </p:blipFill>
          <p:spPr>
            <a:xfrm>
              <a:off x="7642862" y="5659020"/>
              <a:ext cx="510898" cy="670986"/>
            </a:xfrm>
            <a:prstGeom prst="rect">
              <a:avLst/>
            </a:prstGeom>
            <a:noFill/>
            <a:ln>
              <a:noFill/>
            </a:ln>
          </p:spPr>
        </p:pic>
        <p:pic>
          <p:nvPicPr>
            <p:cNvPr id="41" name="Shape 141"/>
            <p:cNvPicPr preferRelativeResize="0"/>
            <p:nvPr/>
          </p:nvPicPr>
          <p:blipFill>
            <a:blip r:embed="rId3">
              <a:alphaModFix/>
            </a:blip>
            <a:stretch>
              <a:fillRect/>
            </a:stretch>
          </p:blipFill>
          <p:spPr>
            <a:xfrm>
              <a:off x="6681335" y="5888159"/>
              <a:ext cx="510898" cy="670986"/>
            </a:xfrm>
            <a:prstGeom prst="rect">
              <a:avLst/>
            </a:prstGeom>
            <a:noFill/>
            <a:ln>
              <a:noFill/>
            </a:ln>
          </p:spPr>
        </p:pic>
        <p:pic>
          <p:nvPicPr>
            <p:cNvPr id="42" name="Shape 141"/>
            <p:cNvPicPr preferRelativeResize="0"/>
            <p:nvPr/>
          </p:nvPicPr>
          <p:blipFill>
            <a:blip r:embed="rId3">
              <a:alphaModFix/>
            </a:blip>
            <a:stretch>
              <a:fillRect/>
            </a:stretch>
          </p:blipFill>
          <p:spPr>
            <a:xfrm>
              <a:off x="5391475" y="5552666"/>
              <a:ext cx="510898" cy="670986"/>
            </a:xfrm>
            <a:prstGeom prst="rect">
              <a:avLst/>
            </a:prstGeom>
            <a:noFill/>
            <a:ln>
              <a:noFill/>
            </a:ln>
          </p:spPr>
        </p:pic>
        <p:pic>
          <p:nvPicPr>
            <p:cNvPr id="43" name="Shape 141"/>
            <p:cNvPicPr preferRelativeResize="0"/>
            <p:nvPr/>
          </p:nvPicPr>
          <p:blipFill>
            <a:blip r:embed="rId3">
              <a:alphaModFix/>
            </a:blip>
            <a:stretch>
              <a:fillRect/>
            </a:stretch>
          </p:blipFill>
          <p:spPr>
            <a:xfrm>
              <a:off x="5880915" y="3648108"/>
              <a:ext cx="510898" cy="670986"/>
            </a:xfrm>
            <a:prstGeom prst="rect">
              <a:avLst/>
            </a:prstGeom>
            <a:noFill/>
            <a:ln>
              <a:noFill/>
            </a:ln>
          </p:spPr>
        </p:pic>
      </p:grpSp>
      <p:pic>
        <p:nvPicPr>
          <p:cNvPr id="49" name="Picture 48" descr="sync.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60375" y="4319094"/>
            <a:ext cx="1625600" cy="1625600"/>
          </a:xfrm>
          <a:prstGeom prst="rect">
            <a:avLst/>
          </a:prstGeom>
        </p:spPr>
      </p:pic>
      <p:grpSp>
        <p:nvGrpSpPr>
          <p:cNvPr id="51" name="Group 50"/>
          <p:cNvGrpSpPr/>
          <p:nvPr/>
        </p:nvGrpSpPr>
        <p:grpSpPr>
          <a:xfrm>
            <a:off x="3986581" y="1897011"/>
            <a:ext cx="5090633" cy="827976"/>
            <a:chOff x="2609019" y="5258283"/>
            <a:chExt cx="5994901" cy="833339"/>
          </a:xfrm>
        </p:grpSpPr>
        <p:sp>
          <p:nvSpPr>
            <p:cNvPr id="52" name="Shape 157"/>
            <p:cNvSpPr/>
            <p:nvPr/>
          </p:nvSpPr>
          <p:spPr>
            <a:xfrm>
              <a:off x="3427025" y="5258283"/>
              <a:ext cx="1186827" cy="827976"/>
            </a:xfrm>
            <a:prstGeom prst="roundRect">
              <a:avLst>
                <a:gd name="adj" fmla="val 16667"/>
              </a:avLst>
            </a:prstGeom>
            <a:solidFill>
              <a:schemeClr val="accent3"/>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b="1" dirty="0">
                  <a:solidFill>
                    <a:schemeClr val="lt1"/>
                  </a:solidFill>
                </a:rPr>
                <a:t>Block </a:t>
              </a:r>
              <a:r>
                <a:rPr lang="en-US" b="1" dirty="0" err="1">
                  <a:solidFill>
                    <a:schemeClr val="lt1"/>
                  </a:solidFill>
                </a:rPr>
                <a:t>3</a:t>
              </a:r>
              <a:endParaRPr lang="en" b="1" baseline="-25000" dirty="0">
                <a:solidFill>
                  <a:schemeClr val="lt1"/>
                </a:solidFill>
              </a:endParaRPr>
            </a:p>
          </p:txBody>
        </p:sp>
        <p:sp>
          <p:nvSpPr>
            <p:cNvPr id="54" name="Shape 158"/>
            <p:cNvSpPr/>
            <p:nvPr/>
          </p:nvSpPr>
          <p:spPr>
            <a:xfrm>
              <a:off x="5431858" y="5263646"/>
              <a:ext cx="1186827" cy="827976"/>
            </a:xfrm>
            <a:prstGeom prst="roundRect">
              <a:avLst>
                <a:gd name="adj" fmla="val 16667"/>
              </a:avLst>
            </a:prstGeom>
            <a:solidFill>
              <a:schemeClr val="accent3"/>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b="1" dirty="0">
                  <a:solidFill>
                    <a:schemeClr val="lt1"/>
                  </a:solidFill>
                </a:rPr>
                <a:t>Block </a:t>
              </a:r>
              <a:r>
                <a:rPr lang="en-US" b="1" dirty="0" err="1" smtClean="0">
                  <a:solidFill>
                    <a:schemeClr val="lt1"/>
                  </a:solidFill>
                </a:rPr>
                <a:t>2</a:t>
              </a:r>
              <a:endParaRPr lang="en" b="1" baseline="-25000" dirty="0">
                <a:solidFill>
                  <a:schemeClr val="lt1"/>
                </a:solidFill>
              </a:endParaRPr>
            </a:p>
          </p:txBody>
        </p:sp>
        <p:sp>
          <p:nvSpPr>
            <p:cNvPr id="55" name="Shape 159"/>
            <p:cNvSpPr/>
            <p:nvPr/>
          </p:nvSpPr>
          <p:spPr>
            <a:xfrm>
              <a:off x="7417093" y="5263488"/>
              <a:ext cx="1186827" cy="827976"/>
            </a:xfrm>
            <a:prstGeom prst="roundRect">
              <a:avLst>
                <a:gd name="adj" fmla="val 16667"/>
              </a:avLst>
            </a:prstGeom>
            <a:solidFill>
              <a:schemeClr val="accent3"/>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b="1" dirty="0">
                  <a:solidFill>
                    <a:schemeClr val="lt1"/>
                  </a:solidFill>
                </a:rPr>
                <a:t>Block </a:t>
              </a:r>
              <a:r>
                <a:rPr lang="en-US" b="1" dirty="0">
                  <a:solidFill>
                    <a:schemeClr val="lt1"/>
                  </a:solidFill>
                </a:rPr>
                <a:t>1</a:t>
              </a:r>
              <a:endParaRPr lang="en" b="1" baseline="-25000" dirty="0">
                <a:solidFill>
                  <a:schemeClr val="lt1"/>
                </a:solidFill>
              </a:endParaRPr>
            </a:p>
          </p:txBody>
        </p:sp>
        <p:cxnSp>
          <p:nvCxnSpPr>
            <p:cNvPr id="56" name="Straight Arrow Connector 55"/>
            <p:cNvCxnSpPr>
              <a:stCxn id="54" idx="3"/>
              <a:endCxn id="55" idx="1"/>
            </p:cNvCxnSpPr>
            <p:nvPr/>
          </p:nvCxnSpPr>
          <p:spPr>
            <a:xfrm flipV="1">
              <a:off x="6618685" y="5677476"/>
              <a:ext cx="798408" cy="15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7" name="Straight Arrow Connector 56"/>
            <p:cNvCxnSpPr>
              <a:stCxn id="52" idx="3"/>
              <a:endCxn id="54" idx="1"/>
            </p:cNvCxnSpPr>
            <p:nvPr/>
          </p:nvCxnSpPr>
          <p:spPr>
            <a:xfrm>
              <a:off x="4613852" y="5672271"/>
              <a:ext cx="818006" cy="536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8" name="Straight Arrow Connector 57"/>
            <p:cNvCxnSpPr>
              <a:endCxn id="52" idx="1"/>
            </p:cNvCxnSpPr>
            <p:nvPr/>
          </p:nvCxnSpPr>
          <p:spPr>
            <a:xfrm flipV="1">
              <a:off x="2609019" y="5672271"/>
              <a:ext cx="818006" cy="536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2546573201"/>
      </p:ext>
    </p:extLst>
  </p:cSld>
  <p:clrMapOvr>
    <a:masterClrMapping/>
  </p:clrMapOvr>
  <mc:AlternateContent xmlns:mc="http://schemas.openxmlformats.org/markup-compatibility/2006" xmlns:p14="http://schemas.microsoft.com/office/powerpoint/2010/main">
    <mc:Choice Requires="p14">
      <p:transition spd="slow" p14:dur="2000" advTm="103829"/>
    </mc:Choice>
    <mc:Fallback xmlns="">
      <p:transition xmlns:p14="http://schemas.microsoft.com/office/powerpoint/2010/main" spd="slow" advTm="103829"/>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51695" y="274640"/>
            <a:ext cx="8809360" cy="785469"/>
          </a:xfrm>
        </p:spPr>
        <p:txBody>
          <a:bodyPr>
            <a:normAutofit/>
          </a:bodyPr>
          <a:lstStyle/>
          <a:p>
            <a:r>
              <a:rPr lang="en-US" dirty="0"/>
              <a:t>Size of a </a:t>
            </a:r>
            <a:r>
              <a:rPr lang="en-US" dirty="0" smtClean="0"/>
              <a:t>committee C</a:t>
            </a:r>
            <a:endParaRPr lang="en-US" dirty="0"/>
          </a:p>
        </p:txBody>
      </p:sp>
      <p:sp>
        <p:nvSpPr>
          <p:cNvPr id="3" name="Content Placeholder 2"/>
          <p:cNvSpPr>
            <a:spLocks noGrp="1"/>
          </p:cNvSpPr>
          <p:nvPr>
            <p:ph idx="1"/>
          </p:nvPr>
        </p:nvSpPr>
        <p:spPr/>
        <p:txBody>
          <a:bodyPr>
            <a:normAutofit/>
          </a:bodyPr>
          <a:lstStyle/>
          <a:p>
            <a:r>
              <a:rPr lang="en-US" dirty="0" smtClean="0"/>
              <a:t>Security guarantee decides C</a:t>
            </a:r>
          </a:p>
          <a:p>
            <a:pPr lvl="1"/>
            <a:r>
              <a:rPr lang="en-US" dirty="0" err="1" smtClean="0"/>
              <a:t>Pr</a:t>
            </a:r>
            <a:r>
              <a:rPr lang="en-US" dirty="0"/>
              <a:t>[</a:t>
            </a:r>
            <a:r>
              <a:rPr lang="en-US" dirty="0" smtClean="0"/>
              <a:t>1/3 malicious] reduces exponentially with C</a:t>
            </a:r>
            <a:endParaRPr lang="en-US" dirty="0"/>
          </a:p>
          <a:p>
            <a:pPr lvl="2"/>
            <a:r>
              <a:rPr lang="en-US" dirty="0" smtClean="0"/>
              <a:t>C </a:t>
            </a:r>
            <a:r>
              <a:rPr lang="en-US" dirty="0"/>
              <a:t>= </a:t>
            </a:r>
            <a:r>
              <a:rPr lang="en-US" dirty="0" smtClean="0"/>
              <a:t>600</a:t>
            </a:r>
            <a:r>
              <a:rPr lang="en-US" dirty="0"/>
              <a:t>, </a:t>
            </a:r>
            <a:r>
              <a:rPr lang="en-US" dirty="0" err="1"/>
              <a:t>Pr</a:t>
            </a:r>
            <a:r>
              <a:rPr lang="en-US" dirty="0"/>
              <a:t>[1/3 </a:t>
            </a:r>
            <a:r>
              <a:rPr lang="en-US" dirty="0" smtClean="0"/>
              <a:t>malicious] </a:t>
            </a:r>
            <a:r>
              <a:rPr lang="en-US" dirty="0"/>
              <a:t>≈ 10</a:t>
            </a:r>
            <a:r>
              <a:rPr lang="en-US" baseline="30000" dirty="0" smtClean="0"/>
              <a:t>-6</a:t>
            </a:r>
            <a:endParaRPr lang="en-US" dirty="0"/>
          </a:p>
          <a:p>
            <a:pPr lvl="2"/>
            <a:r>
              <a:rPr lang="en-US" dirty="0" smtClean="0"/>
              <a:t>C </a:t>
            </a:r>
            <a:r>
              <a:rPr lang="en-US" dirty="0"/>
              <a:t>= 100, </a:t>
            </a:r>
            <a:r>
              <a:rPr lang="en-US" dirty="0" err="1"/>
              <a:t>Pr</a:t>
            </a:r>
            <a:r>
              <a:rPr lang="en-US" dirty="0"/>
              <a:t>[1/3 </a:t>
            </a:r>
            <a:r>
              <a:rPr lang="en-US" dirty="0" smtClean="0"/>
              <a:t>malicious] </a:t>
            </a:r>
            <a:r>
              <a:rPr lang="en-US" dirty="0"/>
              <a:t>≈ </a:t>
            </a:r>
            <a:r>
              <a:rPr lang="en-US" b="1" dirty="0" smtClean="0">
                <a:solidFill>
                  <a:srgbClr val="FF0000"/>
                </a:solidFill>
              </a:rPr>
              <a:t>0.004</a:t>
            </a:r>
          </a:p>
          <a:p>
            <a:pPr lvl="1"/>
            <a:r>
              <a:rPr lang="en-US" dirty="0"/>
              <a:t>Practical value of C:  &lt; 100</a:t>
            </a:r>
          </a:p>
          <a:p>
            <a:pPr lvl="1"/>
            <a:r>
              <a:rPr lang="en-US" dirty="0"/>
              <a:t>C also depends on </a:t>
            </a:r>
            <a:r>
              <a:rPr lang="en-US" dirty="0" smtClean="0"/>
              <a:t>f</a:t>
            </a:r>
          </a:p>
          <a:p>
            <a:pPr lvl="2"/>
            <a:r>
              <a:rPr lang="en-US" dirty="0"/>
              <a:t>f</a:t>
            </a:r>
            <a:r>
              <a:rPr lang="en-US" dirty="0" smtClean="0"/>
              <a:t> = N/4 to achieve practical value for C</a:t>
            </a:r>
          </a:p>
        </p:txBody>
      </p:sp>
    </p:spTree>
    <p:extLst>
      <p:ext uri="{BB962C8B-B14F-4D97-AF65-F5344CB8AC3E}">
        <p14:creationId xmlns:p14="http://schemas.microsoft.com/office/powerpoint/2010/main" val="27191637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Step 3: TX sets in data blocks are disjoint</a:t>
            </a:r>
          </a:p>
        </p:txBody>
      </p:sp>
      <p:sp>
        <p:nvSpPr>
          <p:cNvPr id="3" name="Content Placeholder 2"/>
          <p:cNvSpPr>
            <a:spLocks noGrp="1"/>
          </p:cNvSpPr>
          <p:nvPr>
            <p:ph idx="1"/>
          </p:nvPr>
        </p:nvSpPr>
        <p:spPr/>
        <p:txBody>
          <a:bodyPr/>
          <a:lstStyle/>
          <a:p>
            <a:r>
              <a:rPr lang="en-US" dirty="0" smtClean="0"/>
              <a:t>Shard by TX’s ID</a:t>
            </a:r>
          </a:p>
          <a:p>
            <a:pPr lvl="1"/>
            <a:r>
              <a:rPr lang="en-US" dirty="0" smtClean="0"/>
              <a:t>In cryptocurrency: by TXs’ inputs</a:t>
            </a:r>
          </a:p>
        </p:txBody>
      </p:sp>
      <p:graphicFrame>
        <p:nvGraphicFramePr>
          <p:cNvPr id="4" name="Table 3"/>
          <p:cNvGraphicFramePr>
            <a:graphicFrameLocks noGrp="1"/>
          </p:cNvGraphicFramePr>
          <p:nvPr>
            <p:extLst>
              <p:ext uri="{D42A27DB-BD31-4B8C-83A1-F6EECF244321}">
                <p14:modId xmlns:p14="http://schemas.microsoft.com/office/powerpoint/2010/main" val="965110277"/>
              </p:ext>
            </p:extLst>
          </p:nvPr>
        </p:nvGraphicFramePr>
        <p:xfrm>
          <a:off x="196955" y="3794117"/>
          <a:ext cx="1962046" cy="2133600"/>
        </p:xfrm>
        <a:graphic>
          <a:graphicData uri="http://schemas.openxmlformats.org/drawingml/2006/table">
            <a:tbl>
              <a:tblPr firstRow="1" bandRow="1">
                <a:tableStyleId>{B301B821-A1FF-4177-AEE7-76D212191A09}</a:tableStyleId>
              </a:tblPr>
              <a:tblGrid>
                <a:gridCol w="612670"/>
                <a:gridCol w="1349376"/>
              </a:tblGrid>
              <a:tr h="403227">
                <a:tc>
                  <a:txBody>
                    <a:bodyPr/>
                    <a:lstStyle/>
                    <a:p>
                      <a:r>
                        <a:rPr lang="en-US" sz="2000" dirty="0" smtClean="0"/>
                        <a:t>No.</a:t>
                      </a:r>
                      <a:endParaRPr lang="en-US" sz="2000" dirty="0"/>
                    </a:p>
                  </a:txBody>
                  <a:tcPr marT="60960" marB="60960"/>
                </a:tc>
                <a:tc>
                  <a:txBody>
                    <a:bodyPr/>
                    <a:lstStyle/>
                    <a:p>
                      <a:r>
                        <a:rPr lang="en-US" sz="2000" dirty="0" smtClean="0"/>
                        <a:t>TX ID</a:t>
                      </a:r>
                      <a:endParaRPr lang="en-US" sz="2000" dirty="0"/>
                    </a:p>
                  </a:txBody>
                  <a:tcPr marT="60960" marB="60960"/>
                </a:tc>
              </a:tr>
              <a:tr h="403227">
                <a:tc>
                  <a:txBody>
                    <a:bodyPr/>
                    <a:lstStyle/>
                    <a:p>
                      <a:r>
                        <a:rPr lang="en-US" sz="2000" dirty="0" smtClean="0"/>
                        <a:t>1</a:t>
                      </a:r>
                      <a:endParaRPr lang="en-US" sz="2000" dirty="0"/>
                    </a:p>
                  </a:txBody>
                  <a:tcPr marT="60960" marB="60960"/>
                </a:tc>
                <a:tc>
                  <a:txBody>
                    <a:bodyPr/>
                    <a:lstStyle/>
                    <a:p>
                      <a:r>
                        <a:rPr lang="en-US" sz="2000" b="1" dirty="0" smtClean="0"/>
                        <a:t>00</a:t>
                      </a:r>
                      <a:r>
                        <a:rPr lang="en-US" sz="2000" dirty="0" smtClean="0"/>
                        <a:t>01001..</a:t>
                      </a:r>
                      <a:endParaRPr lang="en-US" sz="2000" dirty="0"/>
                    </a:p>
                  </a:txBody>
                  <a:tcPr marT="60960" marB="60960"/>
                </a:tc>
              </a:tr>
              <a:tr h="403227">
                <a:tc>
                  <a:txBody>
                    <a:bodyPr/>
                    <a:lstStyle/>
                    <a:p>
                      <a:r>
                        <a:rPr lang="en-US" sz="2000" dirty="0" smtClean="0"/>
                        <a:t>2</a:t>
                      </a:r>
                      <a:endParaRPr lang="en-US" sz="2000" dirty="0"/>
                    </a:p>
                  </a:txBody>
                  <a:tcPr marT="60960" marB="60960"/>
                </a:tc>
                <a:tc>
                  <a:txBody>
                    <a:bodyPr/>
                    <a:lstStyle/>
                    <a:p>
                      <a:r>
                        <a:rPr lang="en-US" sz="2000" b="1" dirty="0" smtClean="0"/>
                        <a:t>00</a:t>
                      </a:r>
                      <a:r>
                        <a:rPr lang="en-US" sz="2000" dirty="0" smtClean="0"/>
                        <a:t>11010..</a:t>
                      </a:r>
                      <a:endParaRPr lang="en-US" sz="2000" dirty="0"/>
                    </a:p>
                  </a:txBody>
                  <a:tcPr marT="60960" marB="60960"/>
                </a:tc>
              </a:tr>
              <a:tr h="403227">
                <a:tc>
                  <a:txBody>
                    <a:bodyPr/>
                    <a:lstStyle/>
                    <a:p>
                      <a:r>
                        <a:rPr lang="en-US" sz="2000" dirty="0" smtClean="0"/>
                        <a:t>3</a:t>
                      </a:r>
                      <a:endParaRPr lang="en-US" sz="2000" dirty="0"/>
                    </a:p>
                  </a:txBody>
                  <a:tcPr marT="60960" marB="60960"/>
                </a:tc>
                <a:tc>
                  <a:txBody>
                    <a:bodyPr/>
                    <a:lstStyle/>
                    <a:p>
                      <a:r>
                        <a:rPr lang="en-US" sz="2000" b="1" dirty="0" smtClean="0"/>
                        <a:t>00</a:t>
                      </a:r>
                      <a:r>
                        <a:rPr lang="en-US" sz="2000" dirty="0" smtClean="0"/>
                        <a:t>11010</a:t>
                      </a:r>
                      <a:r>
                        <a:rPr lang="is-IS" sz="2000" dirty="0" smtClean="0"/>
                        <a:t>…</a:t>
                      </a:r>
                      <a:endParaRPr lang="en-US" sz="2000" dirty="0"/>
                    </a:p>
                  </a:txBody>
                  <a:tcPr marT="60960" marB="60960"/>
                </a:tc>
              </a:tr>
              <a:tr h="403227">
                <a:tc>
                  <a:txBody>
                    <a:bodyPr/>
                    <a:lstStyle/>
                    <a:p>
                      <a:r>
                        <a:rPr lang="en-US" sz="2000" dirty="0" smtClean="0"/>
                        <a:t>4</a:t>
                      </a:r>
                      <a:endParaRPr lang="en-US" sz="2000" dirty="0"/>
                    </a:p>
                  </a:txBody>
                  <a:tcPr marT="60960" marB="60960"/>
                </a:tc>
                <a:tc>
                  <a:txBody>
                    <a:bodyPr/>
                    <a:lstStyle/>
                    <a:p>
                      <a:r>
                        <a:rPr lang="en-US" sz="2000" b="1" dirty="0" smtClean="0"/>
                        <a:t>00</a:t>
                      </a:r>
                      <a:r>
                        <a:rPr lang="en-US" sz="2000" dirty="0" smtClean="0"/>
                        <a:t>01010</a:t>
                      </a:r>
                      <a:r>
                        <a:rPr lang="is-IS" sz="2000" dirty="0" smtClean="0"/>
                        <a:t>…</a:t>
                      </a:r>
                      <a:endParaRPr lang="en-US" sz="2000" dirty="0"/>
                    </a:p>
                  </a:txBody>
                  <a:tcPr marT="60960" marB="60960"/>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184625484"/>
              </p:ext>
            </p:extLst>
          </p:nvPr>
        </p:nvGraphicFramePr>
        <p:xfrm>
          <a:off x="2438401" y="3787767"/>
          <a:ext cx="1962046" cy="2133600"/>
        </p:xfrm>
        <a:graphic>
          <a:graphicData uri="http://schemas.openxmlformats.org/drawingml/2006/table">
            <a:tbl>
              <a:tblPr firstRow="1" bandRow="1">
                <a:tableStyleId>{B301B821-A1FF-4177-AEE7-76D212191A09}</a:tableStyleId>
              </a:tblPr>
              <a:tblGrid>
                <a:gridCol w="612670"/>
                <a:gridCol w="1349376"/>
              </a:tblGrid>
              <a:tr h="403227">
                <a:tc>
                  <a:txBody>
                    <a:bodyPr/>
                    <a:lstStyle/>
                    <a:p>
                      <a:r>
                        <a:rPr lang="en-US" sz="2000" dirty="0" smtClean="0"/>
                        <a:t>No.</a:t>
                      </a:r>
                      <a:endParaRPr lang="en-US" sz="2000" dirty="0"/>
                    </a:p>
                  </a:txBody>
                  <a:tcPr marT="60960" marB="60960"/>
                </a:tc>
                <a:tc>
                  <a:txBody>
                    <a:bodyPr/>
                    <a:lstStyle/>
                    <a:p>
                      <a:r>
                        <a:rPr lang="en-US" sz="2000" dirty="0" smtClean="0"/>
                        <a:t>TX ID</a:t>
                      </a:r>
                      <a:endParaRPr lang="en-US" sz="2000" dirty="0"/>
                    </a:p>
                  </a:txBody>
                  <a:tcPr marT="60960" marB="60960"/>
                </a:tc>
              </a:tr>
              <a:tr h="403227">
                <a:tc>
                  <a:txBody>
                    <a:bodyPr/>
                    <a:lstStyle/>
                    <a:p>
                      <a:r>
                        <a:rPr lang="en-US" sz="2000" dirty="0" smtClean="0"/>
                        <a:t>1</a:t>
                      </a:r>
                      <a:endParaRPr lang="en-US" sz="2000" dirty="0"/>
                    </a:p>
                  </a:txBody>
                  <a:tcPr marT="60960" marB="60960"/>
                </a:tc>
                <a:tc>
                  <a:txBody>
                    <a:bodyPr/>
                    <a:lstStyle/>
                    <a:p>
                      <a:r>
                        <a:rPr lang="en-US" sz="2000" b="1" dirty="0" smtClean="0">
                          <a:solidFill>
                            <a:schemeClr val="tx1"/>
                          </a:solidFill>
                        </a:rPr>
                        <a:t>01</a:t>
                      </a:r>
                      <a:r>
                        <a:rPr lang="en-US" sz="2000" dirty="0" smtClean="0"/>
                        <a:t>01001..</a:t>
                      </a:r>
                      <a:endParaRPr lang="en-US" sz="2000" dirty="0"/>
                    </a:p>
                  </a:txBody>
                  <a:tcPr marT="60960" marB="60960"/>
                </a:tc>
              </a:tr>
              <a:tr h="403227">
                <a:tc>
                  <a:txBody>
                    <a:bodyPr/>
                    <a:lstStyle/>
                    <a:p>
                      <a:r>
                        <a:rPr lang="en-US" sz="2000" dirty="0" smtClean="0"/>
                        <a:t>2</a:t>
                      </a:r>
                      <a:endParaRPr lang="en-US" sz="2000" dirty="0"/>
                    </a:p>
                  </a:txBody>
                  <a:tcPr marT="60960" marB="60960"/>
                </a:tc>
                <a:tc>
                  <a:txBody>
                    <a:bodyPr/>
                    <a:lstStyle/>
                    <a:p>
                      <a:r>
                        <a:rPr lang="en-US" sz="2000" b="1" dirty="0" smtClean="0">
                          <a:solidFill>
                            <a:schemeClr val="tx1"/>
                          </a:solidFill>
                        </a:rPr>
                        <a:t>01</a:t>
                      </a:r>
                      <a:r>
                        <a:rPr lang="en-US" sz="2000" dirty="0" smtClean="0"/>
                        <a:t>11010..</a:t>
                      </a:r>
                      <a:endParaRPr lang="en-US" sz="2000" dirty="0"/>
                    </a:p>
                  </a:txBody>
                  <a:tcPr marT="60960" marB="60960"/>
                </a:tc>
              </a:tr>
              <a:tr h="403227">
                <a:tc>
                  <a:txBody>
                    <a:bodyPr/>
                    <a:lstStyle/>
                    <a:p>
                      <a:r>
                        <a:rPr lang="en-US" sz="2000" dirty="0" smtClean="0"/>
                        <a:t>3</a:t>
                      </a:r>
                      <a:endParaRPr lang="en-US" sz="2000" dirty="0"/>
                    </a:p>
                  </a:txBody>
                  <a:tcPr marT="60960" marB="60960"/>
                </a:tc>
                <a:tc>
                  <a:txBody>
                    <a:bodyPr/>
                    <a:lstStyle/>
                    <a:p>
                      <a:r>
                        <a:rPr lang="en-US" sz="2000" b="1" dirty="0" smtClean="0">
                          <a:solidFill>
                            <a:schemeClr val="tx1"/>
                          </a:solidFill>
                        </a:rPr>
                        <a:t>01</a:t>
                      </a:r>
                      <a:r>
                        <a:rPr lang="en-US" sz="2000" dirty="0" smtClean="0"/>
                        <a:t>11010</a:t>
                      </a:r>
                      <a:r>
                        <a:rPr lang="is-IS" sz="2000" dirty="0" smtClean="0"/>
                        <a:t>…</a:t>
                      </a:r>
                      <a:endParaRPr lang="en-US" sz="2000" dirty="0"/>
                    </a:p>
                  </a:txBody>
                  <a:tcPr marT="60960" marB="60960"/>
                </a:tc>
              </a:tr>
              <a:tr h="403227">
                <a:tc>
                  <a:txBody>
                    <a:bodyPr/>
                    <a:lstStyle/>
                    <a:p>
                      <a:r>
                        <a:rPr lang="en-US" sz="2000" dirty="0" smtClean="0"/>
                        <a:t>4</a:t>
                      </a:r>
                      <a:endParaRPr lang="en-US" sz="2000" dirty="0"/>
                    </a:p>
                  </a:txBody>
                  <a:tcPr marT="60960" marB="60960"/>
                </a:tc>
                <a:tc>
                  <a:txBody>
                    <a:bodyPr/>
                    <a:lstStyle/>
                    <a:p>
                      <a:r>
                        <a:rPr lang="en-US" sz="2000" b="1" dirty="0" smtClean="0">
                          <a:solidFill>
                            <a:schemeClr val="tx1"/>
                          </a:solidFill>
                        </a:rPr>
                        <a:t>01</a:t>
                      </a:r>
                      <a:r>
                        <a:rPr lang="en-US" sz="2000" dirty="0" smtClean="0"/>
                        <a:t>01010</a:t>
                      </a:r>
                      <a:r>
                        <a:rPr lang="is-IS" sz="2000" dirty="0" smtClean="0"/>
                        <a:t>…</a:t>
                      </a:r>
                      <a:endParaRPr lang="en-US" sz="2000" dirty="0"/>
                    </a:p>
                  </a:txBody>
                  <a:tcPr marT="60960" marB="60960"/>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294450653"/>
              </p:ext>
            </p:extLst>
          </p:nvPr>
        </p:nvGraphicFramePr>
        <p:xfrm>
          <a:off x="4622905" y="3787767"/>
          <a:ext cx="1962046" cy="2133600"/>
        </p:xfrm>
        <a:graphic>
          <a:graphicData uri="http://schemas.openxmlformats.org/drawingml/2006/table">
            <a:tbl>
              <a:tblPr firstRow="1" bandRow="1">
                <a:tableStyleId>{B301B821-A1FF-4177-AEE7-76D212191A09}</a:tableStyleId>
              </a:tblPr>
              <a:tblGrid>
                <a:gridCol w="612670"/>
                <a:gridCol w="1349376"/>
              </a:tblGrid>
              <a:tr h="403227">
                <a:tc>
                  <a:txBody>
                    <a:bodyPr/>
                    <a:lstStyle/>
                    <a:p>
                      <a:r>
                        <a:rPr lang="en-US" sz="2000" dirty="0" smtClean="0"/>
                        <a:t>No.</a:t>
                      </a:r>
                      <a:endParaRPr lang="en-US" sz="2000" dirty="0"/>
                    </a:p>
                  </a:txBody>
                  <a:tcPr marT="60960" marB="60960"/>
                </a:tc>
                <a:tc>
                  <a:txBody>
                    <a:bodyPr/>
                    <a:lstStyle/>
                    <a:p>
                      <a:r>
                        <a:rPr lang="en-US" sz="2000" dirty="0" smtClean="0"/>
                        <a:t>TX ID</a:t>
                      </a:r>
                      <a:endParaRPr lang="en-US" sz="2000" dirty="0"/>
                    </a:p>
                  </a:txBody>
                  <a:tcPr marT="60960" marB="60960"/>
                </a:tc>
              </a:tr>
              <a:tr h="403227">
                <a:tc>
                  <a:txBody>
                    <a:bodyPr/>
                    <a:lstStyle/>
                    <a:p>
                      <a:r>
                        <a:rPr lang="en-US" sz="2000" dirty="0" smtClean="0"/>
                        <a:t>1</a:t>
                      </a:r>
                      <a:endParaRPr lang="en-US" sz="2000" dirty="0"/>
                    </a:p>
                  </a:txBody>
                  <a:tcPr marT="60960" marB="60960"/>
                </a:tc>
                <a:tc>
                  <a:txBody>
                    <a:bodyPr/>
                    <a:lstStyle/>
                    <a:p>
                      <a:r>
                        <a:rPr lang="en-US" sz="2000" b="1" dirty="0" smtClean="0"/>
                        <a:t>10</a:t>
                      </a:r>
                      <a:r>
                        <a:rPr lang="en-US" sz="2000" dirty="0" smtClean="0"/>
                        <a:t>01001..</a:t>
                      </a:r>
                      <a:endParaRPr lang="en-US" sz="2000" dirty="0"/>
                    </a:p>
                  </a:txBody>
                  <a:tcPr marT="60960" marB="60960"/>
                </a:tc>
              </a:tr>
              <a:tr h="403227">
                <a:tc>
                  <a:txBody>
                    <a:bodyPr/>
                    <a:lstStyle/>
                    <a:p>
                      <a:r>
                        <a:rPr lang="en-US" sz="2000" dirty="0" smtClean="0"/>
                        <a:t>2</a:t>
                      </a:r>
                      <a:endParaRPr lang="en-US" sz="2000" dirty="0"/>
                    </a:p>
                  </a:txBody>
                  <a:tcPr marT="60960" marB="60960"/>
                </a:tc>
                <a:tc>
                  <a:txBody>
                    <a:bodyPr/>
                    <a:lstStyle/>
                    <a:p>
                      <a:r>
                        <a:rPr lang="en-US" sz="2000" b="1" dirty="0" smtClean="0"/>
                        <a:t>10</a:t>
                      </a:r>
                      <a:r>
                        <a:rPr lang="en-US" sz="2000" dirty="0" smtClean="0"/>
                        <a:t>11010..</a:t>
                      </a:r>
                      <a:endParaRPr lang="en-US" sz="2000" dirty="0"/>
                    </a:p>
                  </a:txBody>
                  <a:tcPr marT="60960" marB="60960"/>
                </a:tc>
              </a:tr>
              <a:tr h="403227">
                <a:tc>
                  <a:txBody>
                    <a:bodyPr/>
                    <a:lstStyle/>
                    <a:p>
                      <a:r>
                        <a:rPr lang="en-US" sz="2000" dirty="0" smtClean="0"/>
                        <a:t>3</a:t>
                      </a:r>
                      <a:endParaRPr lang="en-US" sz="2000" dirty="0"/>
                    </a:p>
                  </a:txBody>
                  <a:tcPr marT="60960" marB="60960"/>
                </a:tc>
                <a:tc>
                  <a:txBody>
                    <a:bodyPr/>
                    <a:lstStyle/>
                    <a:p>
                      <a:r>
                        <a:rPr lang="en-US" sz="2000" b="1" dirty="0" smtClean="0"/>
                        <a:t>10</a:t>
                      </a:r>
                      <a:r>
                        <a:rPr lang="en-US" sz="2000" dirty="0" smtClean="0"/>
                        <a:t>11010</a:t>
                      </a:r>
                      <a:r>
                        <a:rPr lang="is-IS" sz="2000" dirty="0" smtClean="0"/>
                        <a:t>…</a:t>
                      </a:r>
                      <a:endParaRPr lang="en-US" sz="2000" dirty="0"/>
                    </a:p>
                  </a:txBody>
                  <a:tcPr marT="60960" marB="60960"/>
                </a:tc>
              </a:tr>
              <a:tr h="403227">
                <a:tc>
                  <a:txBody>
                    <a:bodyPr/>
                    <a:lstStyle/>
                    <a:p>
                      <a:r>
                        <a:rPr lang="en-US" sz="2000" dirty="0" smtClean="0"/>
                        <a:t>4</a:t>
                      </a:r>
                      <a:endParaRPr lang="en-US" sz="2000" dirty="0"/>
                    </a:p>
                  </a:txBody>
                  <a:tcPr marT="60960" marB="60960"/>
                </a:tc>
                <a:tc>
                  <a:txBody>
                    <a:bodyPr/>
                    <a:lstStyle/>
                    <a:p>
                      <a:r>
                        <a:rPr lang="en-US" sz="2000" b="1" dirty="0" smtClean="0"/>
                        <a:t>10</a:t>
                      </a:r>
                      <a:r>
                        <a:rPr lang="en-US" sz="2000" dirty="0" smtClean="0"/>
                        <a:t>01010</a:t>
                      </a:r>
                      <a:r>
                        <a:rPr lang="is-IS" sz="2000" dirty="0" smtClean="0"/>
                        <a:t>…</a:t>
                      </a:r>
                      <a:endParaRPr lang="en-US" sz="2000" dirty="0"/>
                    </a:p>
                  </a:txBody>
                  <a:tcPr marT="60960" marB="60960"/>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107162879"/>
              </p:ext>
            </p:extLst>
          </p:nvPr>
        </p:nvGraphicFramePr>
        <p:xfrm>
          <a:off x="7010307" y="3771892"/>
          <a:ext cx="1962046" cy="2133600"/>
        </p:xfrm>
        <a:graphic>
          <a:graphicData uri="http://schemas.openxmlformats.org/drawingml/2006/table">
            <a:tbl>
              <a:tblPr firstRow="1" bandRow="1">
                <a:tableStyleId>{B301B821-A1FF-4177-AEE7-76D212191A09}</a:tableStyleId>
              </a:tblPr>
              <a:tblGrid>
                <a:gridCol w="612670"/>
                <a:gridCol w="1349376"/>
              </a:tblGrid>
              <a:tr h="403227">
                <a:tc>
                  <a:txBody>
                    <a:bodyPr/>
                    <a:lstStyle/>
                    <a:p>
                      <a:r>
                        <a:rPr lang="en-US" sz="2000" dirty="0" smtClean="0"/>
                        <a:t>No.</a:t>
                      </a:r>
                      <a:endParaRPr lang="en-US" sz="2000" dirty="0"/>
                    </a:p>
                  </a:txBody>
                  <a:tcPr marT="60960" marB="60960"/>
                </a:tc>
                <a:tc>
                  <a:txBody>
                    <a:bodyPr/>
                    <a:lstStyle/>
                    <a:p>
                      <a:r>
                        <a:rPr lang="en-US" sz="2000" dirty="0" smtClean="0"/>
                        <a:t>TX ID</a:t>
                      </a:r>
                      <a:endParaRPr lang="en-US" sz="2000" dirty="0"/>
                    </a:p>
                  </a:txBody>
                  <a:tcPr marT="60960" marB="60960"/>
                </a:tc>
              </a:tr>
              <a:tr h="403227">
                <a:tc>
                  <a:txBody>
                    <a:bodyPr/>
                    <a:lstStyle/>
                    <a:p>
                      <a:r>
                        <a:rPr lang="en-US" sz="2000" dirty="0" smtClean="0"/>
                        <a:t>1</a:t>
                      </a:r>
                      <a:endParaRPr lang="en-US" sz="2000" dirty="0"/>
                    </a:p>
                  </a:txBody>
                  <a:tcPr marT="60960" marB="60960"/>
                </a:tc>
                <a:tc>
                  <a:txBody>
                    <a:bodyPr/>
                    <a:lstStyle/>
                    <a:p>
                      <a:r>
                        <a:rPr lang="en-US" sz="2000" b="1" dirty="0" smtClean="0"/>
                        <a:t>11</a:t>
                      </a:r>
                      <a:r>
                        <a:rPr lang="en-US" sz="2000" dirty="0" smtClean="0"/>
                        <a:t>01001..</a:t>
                      </a:r>
                      <a:endParaRPr lang="en-US" sz="2000" dirty="0"/>
                    </a:p>
                  </a:txBody>
                  <a:tcPr marT="60960" marB="60960"/>
                </a:tc>
              </a:tr>
              <a:tr h="403227">
                <a:tc>
                  <a:txBody>
                    <a:bodyPr/>
                    <a:lstStyle/>
                    <a:p>
                      <a:r>
                        <a:rPr lang="en-US" sz="2000" dirty="0" smtClean="0"/>
                        <a:t>2</a:t>
                      </a:r>
                      <a:endParaRPr lang="en-US" sz="2000" dirty="0"/>
                    </a:p>
                  </a:txBody>
                  <a:tcPr marT="60960" marB="60960"/>
                </a:tc>
                <a:tc>
                  <a:txBody>
                    <a:bodyPr/>
                    <a:lstStyle/>
                    <a:p>
                      <a:r>
                        <a:rPr lang="en-US" sz="2000" b="1" dirty="0" smtClean="0"/>
                        <a:t>11</a:t>
                      </a:r>
                      <a:r>
                        <a:rPr lang="en-US" sz="2000" dirty="0" smtClean="0"/>
                        <a:t>11010..</a:t>
                      </a:r>
                      <a:endParaRPr lang="en-US" sz="2000" dirty="0"/>
                    </a:p>
                  </a:txBody>
                  <a:tcPr marT="60960" marB="60960"/>
                </a:tc>
              </a:tr>
              <a:tr h="403227">
                <a:tc>
                  <a:txBody>
                    <a:bodyPr/>
                    <a:lstStyle/>
                    <a:p>
                      <a:r>
                        <a:rPr lang="en-US" sz="2000" dirty="0" smtClean="0"/>
                        <a:t>3</a:t>
                      </a:r>
                      <a:endParaRPr lang="en-US" sz="2000" dirty="0"/>
                    </a:p>
                  </a:txBody>
                  <a:tcPr marT="60960" marB="60960"/>
                </a:tc>
                <a:tc>
                  <a:txBody>
                    <a:bodyPr/>
                    <a:lstStyle/>
                    <a:p>
                      <a:r>
                        <a:rPr lang="en-US" sz="2000" b="1" dirty="0" smtClean="0"/>
                        <a:t>11</a:t>
                      </a:r>
                      <a:r>
                        <a:rPr lang="en-US" sz="2000" dirty="0" smtClean="0"/>
                        <a:t>11010</a:t>
                      </a:r>
                      <a:r>
                        <a:rPr lang="is-IS" sz="2000" dirty="0" smtClean="0"/>
                        <a:t>…</a:t>
                      </a:r>
                      <a:endParaRPr lang="en-US" sz="2000" dirty="0"/>
                    </a:p>
                  </a:txBody>
                  <a:tcPr marT="60960" marB="60960"/>
                </a:tc>
              </a:tr>
              <a:tr h="403227">
                <a:tc>
                  <a:txBody>
                    <a:bodyPr/>
                    <a:lstStyle/>
                    <a:p>
                      <a:r>
                        <a:rPr lang="en-US" sz="2000" dirty="0" smtClean="0"/>
                        <a:t>4</a:t>
                      </a:r>
                      <a:endParaRPr lang="en-US" sz="2000" dirty="0"/>
                    </a:p>
                  </a:txBody>
                  <a:tcPr marT="60960" marB="60960"/>
                </a:tc>
                <a:tc>
                  <a:txBody>
                    <a:bodyPr/>
                    <a:lstStyle/>
                    <a:p>
                      <a:r>
                        <a:rPr lang="en-US" sz="2000" b="1" dirty="0" smtClean="0"/>
                        <a:t>11</a:t>
                      </a:r>
                      <a:r>
                        <a:rPr lang="en-US" sz="2000" dirty="0" smtClean="0"/>
                        <a:t>01010</a:t>
                      </a:r>
                      <a:r>
                        <a:rPr lang="is-IS" sz="2000" dirty="0" smtClean="0"/>
                        <a:t>…</a:t>
                      </a:r>
                      <a:endParaRPr lang="en-US" sz="2000" dirty="0"/>
                    </a:p>
                  </a:txBody>
                  <a:tcPr marT="60960" marB="60960"/>
                </a:tc>
              </a:tr>
            </a:tbl>
          </a:graphicData>
        </a:graphic>
      </p:graphicFrame>
      <p:sp>
        <p:nvSpPr>
          <p:cNvPr id="13" name="TextBox 12"/>
          <p:cNvSpPr txBox="1"/>
          <p:nvPr/>
        </p:nvSpPr>
        <p:spPr>
          <a:xfrm>
            <a:off x="165204" y="3012757"/>
            <a:ext cx="1962046" cy="461665"/>
          </a:xfrm>
          <a:prstGeom prst="rect">
            <a:avLst/>
          </a:prstGeom>
          <a:solidFill>
            <a:srgbClr val="A6A6A6"/>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solidFill>
                  <a:srgbClr val="000000"/>
                </a:solidFill>
              </a:rPr>
              <a:t>Data Block 1</a:t>
            </a:r>
            <a:endParaRPr lang="en-US" sz="2400" dirty="0">
              <a:solidFill>
                <a:srgbClr val="000000"/>
              </a:solidFill>
            </a:endParaRPr>
          </a:p>
        </p:txBody>
      </p:sp>
      <p:sp>
        <p:nvSpPr>
          <p:cNvPr id="18" name="TextBox 17"/>
          <p:cNvSpPr txBox="1"/>
          <p:nvPr/>
        </p:nvSpPr>
        <p:spPr>
          <a:xfrm>
            <a:off x="2438401" y="3017847"/>
            <a:ext cx="1962046" cy="461665"/>
          </a:xfrm>
          <a:prstGeom prst="rect">
            <a:avLst/>
          </a:prstGeom>
          <a:solidFill>
            <a:srgbClr val="A6A6A6"/>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solidFill>
                  <a:srgbClr val="000000"/>
                </a:solidFill>
              </a:rPr>
              <a:t>Data Block 2</a:t>
            </a:r>
            <a:endParaRPr lang="en-US" sz="2400" dirty="0">
              <a:solidFill>
                <a:srgbClr val="000000"/>
              </a:solidFill>
            </a:endParaRPr>
          </a:p>
        </p:txBody>
      </p:sp>
      <p:sp>
        <p:nvSpPr>
          <p:cNvPr id="19" name="TextBox 18"/>
          <p:cNvSpPr txBox="1"/>
          <p:nvPr/>
        </p:nvSpPr>
        <p:spPr>
          <a:xfrm>
            <a:off x="4622905" y="3012757"/>
            <a:ext cx="1962046" cy="461665"/>
          </a:xfrm>
          <a:prstGeom prst="rect">
            <a:avLst/>
          </a:prstGeom>
          <a:solidFill>
            <a:srgbClr val="A6A6A6"/>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solidFill>
                  <a:srgbClr val="000000"/>
                </a:solidFill>
              </a:rPr>
              <a:t>Data Block 3</a:t>
            </a:r>
            <a:endParaRPr lang="en-US" sz="2400" dirty="0">
              <a:solidFill>
                <a:srgbClr val="000000"/>
              </a:solidFill>
            </a:endParaRPr>
          </a:p>
        </p:txBody>
      </p:sp>
      <p:sp>
        <p:nvSpPr>
          <p:cNvPr id="20" name="TextBox 19"/>
          <p:cNvSpPr txBox="1"/>
          <p:nvPr/>
        </p:nvSpPr>
        <p:spPr>
          <a:xfrm>
            <a:off x="7010307" y="3012757"/>
            <a:ext cx="1962046" cy="461665"/>
          </a:xfrm>
          <a:prstGeom prst="rect">
            <a:avLst/>
          </a:prstGeom>
          <a:solidFill>
            <a:srgbClr val="A6A6A6"/>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solidFill>
                  <a:srgbClr val="000000"/>
                </a:solidFill>
              </a:rPr>
              <a:t>Data Block 4</a:t>
            </a:r>
            <a:endParaRPr lang="en-US" sz="2400" dirty="0">
              <a:solidFill>
                <a:srgbClr val="000000"/>
              </a:solidFill>
            </a:endParaRPr>
          </a:p>
        </p:txBody>
      </p:sp>
    </p:spTree>
    <p:extLst>
      <p:ext uri="{BB962C8B-B14F-4D97-AF65-F5344CB8AC3E}">
        <p14:creationId xmlns:p14="http://schemas.microsoft.com/office/powerpoint/2010/main" val="4177023919"/>
      </p:ext>
    </p:extLst>
  </p:cSld>
  <p:clrMapOvr>
    <a:masterClrMapping/>
  </p:clrMapOvr>
  <mc:AlternateContent xmlns:mc="http://schemas.openxmlformats.org/markup-compatibility/2006" xmlns:p14="http://schemas.microsoft.com/office/powerpoint/2010/main">
    <mc:Choice Requires="p14">
      <p:transition spd="slow" p14:dur="2000" advTm="38644"/>
    </mc:Choice>
    <mc:Fallback xmlns="">
      <p:transition xmlns:p14="http://schemas.microsoft.com/office/powerpoint/2010/main" spd="slow" advTm="38644"/>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8" grpId="0" animBg="1"/>
      <p:bldP spid="19" grpId="0" animBg="1"/>
      <p:bldP spid="2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PBFT Performance: Bandwidth</a:t>
            </a:r>
            <a:endParaRPr lang="en-US" dirty="0"/>
          </a:p>
        </p:txBody>
      </p:sp>
      <p:sp>
        <p:nvSpPr>
          <p:cNvPr id="3" name="Content Placeholder 2"/>
          <p:cNvSpPr>
            <a:spLocks noGrp="1"/>
          </p:cNvSpPr>
          <p:nvPr>
            <p:ph idx="1"/>
          </p:nvPr>
        </p:nvSpPr>
        <p:spPr/>
        <p:txBody>
          <a:bodyPr/>
          <a:lstStyle/>
          <a:p>
            <a:r>
              <a:rPr lang="en-US" dirty="0" smtClean="0"/>
              <a:t>Each node connects to 4 peers</a:t>
            </a:r>
          </a:p>
          <a:p>
            <a:r>
              <a:rPr lang="en-US" dirty="0" smtClean="0"/>
              <a:t>Bandwidth and no. of messages increases linearly</a:t>
            </a:r>
            <a:endParaRPr lang="en-US" dirty="0"/>
          </a:p>
        </p:txBody>
      </p:sp>
      <p:graphicFrame>
        <p:nvGraphicFramePr>
          <p:cNvPr id="4" name="Chart 3"/>
          <p:cNvGraphicFramePr>
            <a:graphicFrameLocks/>
          </p:cNvGraphicFramePr>
          <p:nvPr>
            <p:extLst>
              <p:ext uri="{D42A27DB-BD31-4B8C-83A1-F6EECF244321}">
                <p14:modId xmlns:p14="http://schemas.microsoft.com/office/powerpoint/2010/main" val="1774884927"/>
              </p:ext>
            </p:extLst>
          </p:nvPr>
        </p:nvGraphicFramePr>
        <p:xfrm>
          <a:off x="920750" y="2499035"/>
          <a:ext cx="7254875" cy="43021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8702735"/>
      </p:ext>
    </p:extLst>
  </p:cSld>
  <p:clrMapOvr>
    <a:masterClrMapping/>
  </p:clrMapOvr>
  <mc:AlternateContent xmlns:mc="http://schemas.openxmlformats.org/markup-compatibility/2006" xmlns:p14="http://schemas.microsoft.com/office/powerpoint/2010/main">
    <mc:Choice Requires="p14">
      <p:transition spd="slow" p14:dur="2000" advTm="38756"/>
    </mc:Choice>
    <mc:Fallback xmlns="">
      <p:transition xmlns:p14="http://schemas.microsoft.com/office/powerpoint/2010/main" spd="slow" advTm="38756"/>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PBFT </a:t>
            </a:r>
            <a:r>
              <a:rPr lang="en-US" dirty="0" smtClean="0"/>
              <a:t>Performance: Latency</a:t>
            </a:r>
            <a:endParaRPr lang="en-US" dirty="0"/>
          </a:p>
        </p:txBody>
      </p:sp>
      <p:sp>
        <p:nvSpPr>
          <p:cNvPr id="6" name="Content Placeholder 5"/>
          <p:cNvSpPr>
            <a:spLocks noGrp="1"/>
          </p:cNvSpPr>
          <p:nvPr>
            <p:ph idx="1"/>
          </p:nvPr>
        </p:nvSpPr>
        <p:spPr/>
        <p:txBody>
          <a:bodyPr/>
          <a:lstStyle/>
          <a:p>
            <a:r>
              <a:rPr lang="en-US" dirty="0" smtClean="0"/>
              <a:t>Latency increases linearly</a:t>
            </a:r>
          </a:p>
          <a:p>
            <a:pPr lvl="1"/>
            <a:r>
              <a:rPr lang="en-US" dirty="0" smtClean="0"/>
              <a:t>Quickly hits the constraint</a:t>
            </a:r>
          </a:p>
          <a:p>
            <a:r>
              <a:rPr lang="en-US" dirty="0" smtClean="0"/>
              <a:t>Practical committee size: C &lt;=100</a:t>
            </a:r>
            <a:endParaRPr lang="en-US" dirty="0"/>
          </a:p>
        </p:txBody>
      </p:sp>
      <p:graphicFrame>
        <p:nvGraphicFramePr>
          <p:cNvPr id="8" name="Chart 7"/>
          <p:cNvGraphicFramePr>
            <a:graphicFrameLocks/>
          </p:cNvGraphicFramePr>
          <p:nvPr>
            <p:extLst>
              <p:ext uri="{D42A27DB-BD31-4B8C-83A1-F6EECF244321}">
                <p14:modId xmlns:p14="http://schemas.microsoft.com/office/powerpoint/2010/main" val="2055799099"/>
              </p:ext>
            </p:extLst>
          </p:nvPr>
        </p:nvGraphicFramePr>
        <p:xfrm>
          <a:off x="1254212" y="3082761"/>
          <a:ext cx="5659639" cy="3559339"/>
        </p:xfrm>
        <a:graphic>
          <a:graphicData uri="http://schemas.openxmlformats.org/drawingml/2006/chart">
            <c:chart xmlns:c="http://schemas.openxmlformats.org/drawingml/2006/chart" xmlns:r="http://schemas.openxmlformats.org/officeDocument/2006/relationships" r:id="rId3"/>
          </a:graphicData>
        </a:graphic>
      </p:graphicFrame>
    </p:spTree>
    <p:custDataLst>
      <p:tags r:id="rId1"/>
    </p:custDataLst>
    <p:extLst>
      <p:ext uri="{BB962C8B-B14F-4D97-AF65-F5344CB8AC3E}">
        <p14:creationId xmlns:p14="http://schemas.microsoft.com/office/powerpoint/2010/main" val="3883832668"/>
      </p:ext>
    </p:extLst>
  </p:cSld>
  <p:clrMapOvr>
    <a:masterClrMapping/>
  </p:clrMapOvr>
  <mc:AlternateContent xmlns:mc="http://schemas.openxmlformats.org/markup-compatibility/2006" xmlns:p14="http://schemas.microsoft.com/office/powerpoint/2010/main">
    <mc:Choice Requires="p14">
      <p:transition spd="slow" p14:dur="2000" advTm="46201"/>
    </mc:Choice>
    <mc:Fallback xmlns="">
      <p:transition xmlns:p14="http://schemas.microsoft.com/office/powerpoint/2010/main" spd="slow" advTm="46201"/>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Scalability 	Issue</a:t>
            </a:r>
            <a:endParaRPr lang="en-US" dirty="0"/>
          </a:p>
        </p:txBody>
      </p:sp>
      <p:sp>
        <p:nvSpPr>
          <p:cNvPr id="4" name="Content Placeholder 2"/>
          <p:cNvSpPr txBox="1">
            <a:spLocks/>
          </p:cNvSpPr>
          <p:nvPr/>
        </p:nvSpPr>
        <p:spPr>
          <a:xfrm>
            <a:off x="504826" y="2688165"/>
            <a:ext cx="3130550" cy="984251"/>
          </a:xfrm>
          <a:prstGeom prst="rect">
            <a:avLst/>
          </a:prstGeom>
          <a:solidFill>
            <a:schemeClr val="accent6">
              <a:lumMod val="60000"/>
              <a:lumOff val="40000"/>
            </a:schemeClr>
          </a:solidFill>
          <a:ln>
            <a:solidFill>
              <a:schemeClr val="tx1"/>
            </a:solidFill>
          </a:ln>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800" kern="1200">
                <a:solidFill>
                  <a:srgbClr val="000090"/>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400" dirty="0" smtClean="0">
                <a:solidFill>
                  <a:schemeClr val="tx1"/>
                </a:solidFill>
              </a:rPr>
              <a:t>1 MB block per 10 </a:t>
            </a:r>
            <a:r>
              <a:rPr lang="en-US" sz="2400" dirty="0" err="1" smtClean="0">
                <a:solidFill>
                  <a:schemeClr val="tx1"/>
                </a:solidFill>
              </a:rPr>
              <a:t>mins</a:t>
            </a:r>
            <a:endParaRPr lang="en-US" sz="2400" dirty="0" smtClean="0">
              <a:solidFill>
                <a:schemeClr val="tx1"/>
              </a:solidFill>
            </a:endParaRPr>
          </a:p>
          <a:p>
            <a:pPr marL="0" indent="0">
              <a:buFont typeface="Arial"/>
              <a:buNone/>
            </a:pPr>
            <a:r>
              <a:rPr lang="en-US" sz="2400" dirty="0">
                <a:solidFill>
                  <a:schemeClr val="tx1"/>
                </a:solidFill>
              </a:rPr>
              <a:t>3</a:t>
            </a:r>
            <a:r>
              <a:rPr lang="en-US" sz="2400" dirty="0" smtClean="0">
                <a:solidFill>
                  <a:schemeClr val="tx1"/>
                </a:solidFill>
              </a:rPr>
              <a:t>-</a:t>
            </a:r>
            <a:r>
              <a:rPr lang="en-US" sz="2400" dirty="0">
                <a:solidFill>
                  <a:schemeClr val="tx1"/>
                </a:solidFill>
              </a:rPr>
              <a:t>7</a:t>
            </a:r>
            <a:r>
              <a:rPr lang="en-US" sz="2400" dirty="0" smtClean="0">
                <a:solidFill>
                  <a:schemeClr val="tx1"/>
                </a:solidFill>
              </a:rPr>
              <a:t> TXs per second</a:t>
            </a:r>
            <a:endParaRPr lang="en-US" sz="2400" dirty="0" smtClean="0">
              <a:solidFill>
                <a:schemeClr val="tx1"/>
              </a:solidFill>
            </a:endParaRPr>
          </a:p>
        </p:txBody>
      </p:sp>
      <p:pic>
        <p:nvPicPr>
          <p:cNvPr id="5" name="Picture 4" descr="ethereum.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59274" y="1388642"/>
            <a:ext cx="3402102" cy="854595"/>
          </a:xfrm>
          <a:prstGeom prst="rect">
            <a:avLst/>
          </a:prstGeom>
        </p:spPr>
      </p:pic>
      <p:sp>
        <p:nvSpPr>
          <p:cNvPr id="6" name="Content Placeholder 2"/>
          <p:cNvSpPr txBox="1">
            <a:spLocks/>
          </p:cNvSpPr>
          <p:nvPr/>
        </p:nvSpPr>
        <p:spPr>
          <a:xfrm>
            <a:off x="4949238" y="2704039"/>
            <a:ext cx="3737562" cy="984251"/>
          </a:xfrm>
          <a:prstGeom prst="rect">
            <a:avLst/>
          </a:prstGeom>
          <a:solidFill>
            <a:schemeClr val="bg1">
              <a:lumMod val="75000"/>
            </a:schemeClr>
          </a:solidFill>
          <a:ln>
            <a:solidFill>
              <a:srgbClr val="000000"/>
            </a:solidFill>
          </a:ln>
        </p:spPr>
        <p:txBody>
          <a:bodyPr vert="horz" lIns="91440" tIns="45720" rIns="91440" bIns="45720" rtlCol="0">
            <a:normAutofit fontScale="92500"/>
          </a:bodyPr>
          <a:lstStyle>
            <a:lvl1pPr marL="342900" indent="-342900" algn="l" defTabSz="457200" rtl="0" eaLnBrk="1" latinLnBrk="0" hangingPunct="1">
              <a:spcBef>
                <a:spcPct val="20000"/>
              </a:spcBef>
              <a:buFont typeface="Arial"/>
              <a:buChar char="•"/>
              <a:defRPr sz="2800" kern="1200">
                <a:solidFill>
                  <a:srgbClr val="000090"/>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400" dirty="0" smtClean="0">
                <a:solidFill>
                  <a:srgbClr val="000000"/>
                </a:solidFill>
              </a:rPr>
              <a:t>Support limited computations</a:t>
            </a:r>
          </a:p>
          <a:p>
            <a:pPr marL="0" indent="0">
              <a:buNone/>
            </a:pPr>
            <a:r>
              <a:rPr lang="en-US" sz="2400" dirty="0" smtClean="0">
                <a:solidFill>
                  <a:srgbClr val="000000"/>
                </a:solidFill>
              </a:rPr>
              <a:t>Several </a:t>
            </a:r>
            <a:r>
              <a:rPr lang="en-US" sz="2400" dirty="0" err="1" smtClean="0">
                <a:solidFill>
                  <a:srgbClr val="000000"/>
                </a:solidFill>
              </a:rPr>
              <a:t>DoS</a:t>
            </a:r>
            <a:r>
              <a:rPr lang="en-US" sz="2400" dirty="0" smtClean="0">
                <a:solidFill>
                  <a:srgbClr val="000000"/>
                </a:solidFill>
              </a:rPr>
              <a:t> attacks recently</a:t>
            </a:r>
          </a:p>
        </p:txBody>
      </p:sp>
      <p:pic>
        <p:nvPicPr>
          <p:cNvPr id="7" name="Picture 6" descr="paypal.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0930" y="4874860"/>
            <a:ext cx="1794643" cy="1110868"/>
          </a:xfrm>
          <a:prstGeom prst="rect">
            <a:avLst/>
          </a:prstGeom>
        </p:spPr>
      </p:pic>
      <p:pic>
        <p:nvPicPr>
          <p:cNvPr id="8" name="Picture 7" descr="visa.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46939" y="4874860"/>
            <a:ext cx="1706403" cy="1110868"/>
          </a:xfrm>
          <a:prstGeom prst="rect">
            <a:avLst/>
          </a:prstGeom>
        </p:spPr>
      </p:pic>
      <p:pic>
        <p:nvPicPr>
          <p:cNvPr id="9" name="Picture 8" descr="MasterCard_Logo.svg.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90478" y="4909403"/>
            <a:ext cx="1793875" cy="1076325"/>
          </a:xfrm>
          <a:prstGeom prst="rect">
            <a:avLst/>
          </a:prstGeom>
        </p:spPr>
      </p:pic>
      <p:sp>
        <p:nvSpPr>
          <p:cNvPr id="10" name="Rectangle 9"/>
          <p:cNvSpPr/>
          <p:nvPr/>
        </p:nvSpPr>
        <p:spPr>
          <a:xfrm>
            <a:off x="457200" y="3987226"/>
            <a:ext cx="8229600" cy="2127250"/>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1409941" y="4078406"/>
            <a:ext cx="5974412" cy="830997"/>
          </a:xfrm>
          <a:prstGeom prst="rect">
            <a:avLst/>
          </a:prstGeom>
          <a:noFill/>
        </p:spPr>
        <p:txBody>
          <a:bodyPr wrap="none" rtlCol="0">
            <a:spAutoFit/>
          </a:bodyPr>
          <a:lstStyle/>
          <a:p>
            <a:pPr algn="ctr"/>
            <a:r>
              <a:rPr lang="en-US" sz="2400" b="1" dirty="0" smtClean="0"/>
              <a:t>Demand from Practice: </a:t>
            </a:r>
            <a:r>
              <a:rPr lang="cs-CZ" sz="2400" b="1" dirty="0"/>
              <a:t>1,200 - </a:t>
            </a:r>
            <a:r>
              <a:rPr lang="cs-CZ" sz="2400" b="1" dirty="0" smtClean="0"/>
              <a:t>50,000 </a:t>
            </a:r>
            <a:r>
              <a:rPr lang="cs-CZ" sz="2400" b="1" dirty="0" err="1"/>
              <a:t>TXs</a:t>
            </a:r>
            <a:r>
              <a:rPr lang="cs-CZ" sz="2400" b="1" dirty="0"/>
              <a:t>/s</a:t>
            </a:r>
            <a:endParaRPr lang="en-US" sz="2400" b="1" dirty="0"/>
          </a:p>
          <a:p>
            <a:pPr algn="ctr"/>
            <a:endParaRPr lang="en-US" sz="2400" b="1" dirty="0"/>
          </a:p>
        </p:txBody>
      </p:sp>
      <p:pic>
        <p:nvPicPr>
          <p:cNvPr id="12" name="Picture 11" descr="bitcoin.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42950" y="1229201"/>
            <a:ext cx="2416175" cy="1208088"/>
          </a:xfrm>
          <a:prstGeom prst="rect">
            <a:avLst/>
          </a:prstGeom>
        </p:spPr>
      </p:pic>
    </p:spTree>
    <p:extLst>
      <p:ext uri="{BB962C8B-B14F-4D97-AF65-F5344CB8AC3E}">
        <p14:creationId xmlns:p14="http://schemas.microsoft.com/office/powerpoint/2010/main" val="28290638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6" grpId="0" animBg="1"/>
      <p:bldP spid="10" grpId="0" animBg="1"/>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Existing protocols </a:t>
            </a:r>
            <a:r>
              <a:rPr lang="en-US" dirty="0"/>
              <a:t>are not </a:t>
            </a:r>
            <a:r>
              <a:rPr lang="en-US" dirty="0" smtClean="0"/>
              <a:t>scalable</a:t>
            </a:r>
            <a:endParaRPr lang="en-US" dirty="0"/>
          </a:p>
        </p:txBody>
      </p:sp>
      <p:sp>
        <p:nvSpPr>
          <p:cNvPr id="4" name="Slide Number Placeholder 3"/>
          <p:cNvSpPr>
            <a:spLocks noGrp="1"/>
          </p:cNvSpPr>
          <p:nvPr>
            <p:ph type="sldNum" sz="quarter" idx="12"/>
          </p:nvPr>
        </p:nvSpPr>
        <p:spPr>
          <a:xfrm>
            <a:off x="6553200" y="6281654"/>
            <a:ext cx="2133600" cy="365125"/>
          </a:xfrm>
        </p:spPr>
        <p:txBody>
          <a:bodyPr/>
          <a:lstStyle/>
          <a:p>
            <a:fld id="{5034D4DE-4858-7E4E-AB6C-39EF942C1CB7}" type="slidenum">
              <a:rPr lang="en-US" smtClean="0"/>
              <a:t>5</a:t>
            </a:fld>
            <a:endParaRPr lang="en-US"/>
          </a:p>
        </p:txBody>
      </p:sp>
      <p:graphicFrame>
        <p:nvGraphicFramePr>
          <p:cNvPr id="9" name="Content Placeholder 7"/>
          <p:cNvGraphicFramePr>
            <a:graphicFrameLocks/>
          </p:cNvGraphicFramePr>
          <p:nvPr>
            <p:extLst>
              <p:ext uri="{D42A27DB-BD31-4B8C-83A1-F6EECF244321}">
                <p14:modId xmlns:p14="http://schemas.microsoft.com/office/powerpoint/2010/main" val="2774437002"/>
              </p:ext>
            </p:extLst>
          </p:nvPr>
        </p:nvGraphicFramePr>
        <p:xfrm>
          <a:off x="457200" y="1301750"/>
          <a:ext cx="8229600" cy="5425031"/>
        </p:xfrm>
        <a:graphic>
          <a:graphicData uri="http://schemas.openxmlformats.org/drawingml/2006/chart">
            <c:chart xmlns:c="http://schemas.openxmlformats.org/drawingml/2006/chart" xmlns:r="http://schemas.openxmlformats.org/officeDocument/2006/relationships" r:id="rId4"/>
          </a:graphicData>
        </a:graphic>
      </p:graphicFrame>
      <p:sp>
        <p:nvSpPr>
          <p:cNvPr id="10" name="TextBox 9"/>
          <p:cNvSpPr txBox="1"/>
          <p:nvPr/>
        </p:nvSpPr>
        <p:spPr>
          <a:xfrm>
            <a:off x="457200" y="5345018"/>
            <a:ext cx="1002819" cy="369332"/>
          </a:xfrm>
          <a:prstGeom prst="rect">
            <a:avLst/>
          </a:prstGeom>
          <a:noFill/>
        </p:spPr>
        <p:txBody>
          <a:bodyPr wrap="square" rtlCol="0">
            <a:spAutoFit/>
          </a:bodyPr>
          <a:lstStyle/>
          <a:p>
            <a:r>
              <a:rPr lang="en-US" dirty="0" smtClean="0"/>
              <a:t>Low</a:t>
            </a:r>
            <a:endParaRPr lang="en-US" dirty="0"/>
          </a:p>
        </p:txBody>
      </p:sp>
      <p:sp>
        <p:nvSpPr>
          <p:cNvPr id="11" name="TextBox 10"/>
          <p:cNvSpPr txBox="1"/>
          <p:nvPr/>
        </p:nvSpPr>
        <p:spPr>
          <a:xfrm>
            <a:off x="457200" y="1736624"/>
            <a:ext cx="1002819" cy="369332"/>
          </a:xfrm>
          <a:prstGeom prst="rect">
            <a:avLst/>
          </a:prstGeom>
          <a:noFill/>
        </p:spPr>
        <p:txBody>
          <a:bodyPr wrap="square" rtlCol="0">
            <a:spAutoFit/>
          </a:bodyPr>
          <a:lstStyle/>
          <a:p>
            <a:r>
              <a:rPr lang="en-US" dirty="0" smtClean="0"/>
              <a:t>High</a:t>
            </a:r>
            <a:endParaRPr lang="en-US" dirty="0"/>
          </a:p>
        </p:txBody>
      </p:sp>
      <p:sp>
        <p:nvSpPr>
          <p:cNvPr id="12" name="TextBox 11"/>
          <p:cNvSpPr txBox="1"/>
          <p:nvPr/>
        </p:nvSpPr>
        <p:spPr>
          <a:xfrm>
            <a:off x="1975734" y="6403515"/>
            <a:ext cx="1002819" cy="369332"/>
          </a:xfrm>
          <a:prstGeom prst="rect">
            <a:avLst/>
          </a:prstGeom>
          <a:noFill/>
        </p:spPr>
        <p:txBody>
          <a:bodyPr wrap="square" rtlCol="0">
            <a:spAutoFit/>
          </a:bodyPr>
          <a:lstStyle/>
          <a:p>
            <a:r>
              <a:rPr lang="en-US" dirty="0" smtClean="0"/>
              <a:t>Small</a:t>
            </a:r>
            <a:endParaRPr lang="en-US" dirty="0"/>
          </a:p>
        </p:txBody>
      </p:sp>
      <p:sp>
        <p:nvSpPr>
          <p:cNvPr id="13" name="TextBox 12"/>
          <p:cNvSpPr txBox="1"/>
          <p:nvPr/>
        </p:nvSpPr>
        <p:spPr>
          <a:xfrm>
            <a:off x="7150267" y="6403515"/>
            <a:ext cx="1002819" cy="369332"/>
          </a:xfrm>
          <a:prstGeom prst="rect">
            <a:avLst/>
          </a:prstGeom>
          <a:noFill/>
        </p:spPr>
        <p:txBody>
          <a:bodyPr wrap="square" rtlCol="0">
            <a:spAutoFit/>
          </a:bodyPr>
          <a:lstStyle/>
          <a:p>
            <a:r>
              <a:rPr lang="en-US" dirty="0" smtClean="0"/>
              <a:t>Large</a:t>
            </a:r>
            <a:endParaRPr lang="en-US" dirty="0"/>
          </a:p>
        </p:txBody>
      </p:sp>
      <p:cxnSp>
        <p:nvCxnSpPr>
          <p:cNvPr id="14" name="Straight Arrow Connector 13"/>
          <p:cNvCxnSpPr/>
          <p:nvPr/>
        </p:nvCxnSpPr>
        <p:spPr>
          <a:xfrm>
            <a:off x="1460019" y="2956275"/>
            <a:ext cx="4389070" cy="2473979"/>
          </a:xfrm>
          <a:prstGeom prst="straightConnector1">
            <a:avLst/>
          </a:prstGeom>
          <a:ln w="28575" cmpd="sng">
            <a:tailEnd type="arrow"/>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p:nvPr/>
        </p:nvCxnSpPr>
        <p:spPr>
          <a:xfrm>
            <a:off x="1460019" y="5587350"/>
            <a:ext cx="4389070" cy="34969"/>
          </a:xfrm>
          <a:prstGeom prst="straightConnector1">
            <a:avLst/>
          </a:prstGeom>
          <a:ln w="28575" cmpd="sng">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1460019" y="1326713"/>
            <a:ext cx="3635623" cy="819821"/>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buClr>
                <a:srgbClr val="FF0000"/>
              </a:buClr>
              <a:buFont typeface="Lucida Grande"/>
              <a:buChar char="x"/>
            </a:pPr>
            <a:r>
              <a:rPr lang="en-US" sz="2400" dirty="0"/>
              <a:t>K</a:t>
            </a:r>
            <a:r>
              <a:rPr lang="en-US" sz="2400" dirty="0" smtClean="0"/>
              <a:t>nown static identity </a:t>
            </a:r>
            <a:r>
              <a:rPr lang="en-US" sz="2400" dirty="0"/>
              <a:t>set</a:t>
            </a:r>
          </a:p>
          <a:p>
            <a:pPr>
              <a:buClr>
                <a:srgbClr val="FF0000"/>
              </a:buClr>
              <a:buFont typeface="Lucida Grande"/>
              <a:buChar char="x"/>
            </a:pPr>
            <a:r>
              <a:rPr lang="en-US" sz="2400" dirty="0" smtClean="0"/>
              <a:t>O</a:t>
            </a:r>
            <a:r>
              <a:rPr lang="en-US" sz="2400" dirty="0"/>
              <a:t>(n</a:t>
            </a:r>
            <a:r>
              <a:rPr lang="en-US" sz="2400" baseline="30000" dirty="0"/>
              <a:t>2</a:t>
            </a:r>
            <a:r>
              <a:rPr lang="en-US" sz="2400" dirty="0"/>
              <a:t>) </a:t>
            </a:r>
            <a:r>
              <a:rPr lang="en-US" sz="2400" dirty="0" smtClean="0"/>
              <a:t>messages</a:t>
            </a:r>
            <a:endParaRPr lang="en-US" sz="2400" dirty="0"/>
          </a:p>
        </p:txBody>
      </p:sp>
      <p:sp>
        <p:nvSpPr>
          <p:cNvPr id="17" name="TextBox 16"/>
          <p:cNvSpPr txBox="1"/>
          <p:nvPr/>
        </p:nvSpPr>
        <p:spPr>
          <a:xfrm>
            <a:off x="5588784" y="3825875"/>
            <a:ext cx="3555216" cy="1142955"/>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buClr>
                <a:srgbClr val="FF0000"/>
              </a:buClr>
              <a:buFont typeface="Lucida Grande"/>
              <a:buChar char="x"/>
            </a:pPr>
            <a:r>
              <a:rPr lang="en-US" sz="2400" dirty="0" smtClean="0"/>
              <a:t> Constant TX rate</a:t>
            </a:r>
          </a:p>
          <a:p>
            <a:pPr>
              <a:buClr>
                <a:srgbClr val="FF0000"/>
              </a:buClr>
              <a:buFont typeface="Lucida Grande"/>
              <a:buChar char="x"/>
            </a:pPr>
            <a:r>
              <a:rPr lang="en-US" sz="2400" dirty="0" smtClean="0"/>
              <a:t> Re-parameterization is not a long term solution</a:t>
            </a:r>
            <a:endParaRPr lang="en-US" sz="2400" dirty="0"/>
          </a:p>
        </p:txBody>
      </p:sp>
      <p:sp>
        <p:nvSpPr>
          <p:cNvPr id="18" name="Oval 17"/>
          <p:cNvSpPr/>
          <p:nvPr/>
        </p:nvSpPr>
        <p:spPr>
          <a:xfrm>
            <a:off x="1460019" y="2146534"/>
            <a:ext cx="2151249" cy="914400"/>
          </a:xfrm>
          <a:prstGeom prst="ellipse">
            <a:avLst/>
          </a:prstGeom>
          <a:solidFill>
            <a:schemeClr val="accent2">
              <a:lumMod val="60000"/>
              <a:lumOff val="40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dirty="0"/>
              <a:t>BFT</a:t>
            </a:r>
          </a:p>
          <a:p>
            <a:pPr algn="ctr"/>
            <a:r>
              <a:rPr lang="en-US" sz="2400" dirty="0"/>
              <a:t>Protocols</a:t>
            </a:r>
            <a:endParaRPr lang="en-SG" sz="2400" dirty="0"/>
          </a:p>
        </p:txBody>
      </p:sp>
      <p:sp>
        <p:nvSpPr>
          <p:cNvPr id="19" name="Oval 18"/>
          <p:cNvSpPr/>
          <p:nvPr/>
        </p:nvSpPr>
        <p:spPr>
          <a:xfrm>
            <a:off x="6400485" y="4968830"/>
            <a:ext cx="2171231" cy="914400"/>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err="1" smtClean="0"/>
              <a:t>Nakamoto</a:t>
            </a:r>
            <a:r>
              <a:rPr lang="en-US" sz="2400" dirty="0" smtClean="0"/>
              <a:t> Consensus</a:t>
            </a:r>
            <a:endParaRPr lang="en-US" sz="2400" dirty="0"/>
          </a:p>
        </p:txBody>
      </p:sp>
      <p:cxnSp>
        <p:nvCxnSpPr>
          <p:cNvPr id="20" name="Straight Arrow Connector 19"/>
          <p:cNvCxnSpPr/>
          <p:nvPr/>
        </p:nvCxnSpPr>
        <p:spPr>
          <a:xfrm flipV="1">
            <a:off x="1460019" y="2905126"/>
            <a:ext cx="4389070" cy="2525128"/>
          </a:xfrm>
          <a:prstGeom prst="straightConnector1">
            <a:avLst/>
          </a:prstGeom>
          <a:ln>
            <a:prstDash val="lgDash"/>
            <a:tailEnd type="arrow"/>
          </a:ln>
        </p:spPr>
        <p:style>
          <a:lnRef idx="2">
            <a:schemeClr val="dk1"/>
          </a:lnRef>
          <a:fillRef idx="0">
            <a:schemeClr val="dk1"/>
          </a:fillRef>
          <a:effectRef idx="1">
            <a:schemeClr val="dk1"/>
          </a:effectRef>
          <a:fontRef idx="minor">
            <a:schemeClr val="tx1"/>
          </a:fontRef>
        </p:style>
      </p:cxnSp>
      <p:sp>
        <p:nvSpPr>
          <p:cNvPr id="21" name="Oval 20"/>
          <p:cNvSpPr/>
          <p:nvPr/>
        </p:nvSpPr>
        <p:spPr>
          <a:xfrm>
            <a:off x="5995270" y="2041875"/>
            <a:ext cx="2171231" cy="914400"/>
          </a:xfrm>
          <a:prstGeom prst="ellipse">
            <a:avLst/>
          </a:prstGeom>
          <a:solidFill>
            <a:schemeClr val="accent1">
              <a:lumMod val="75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200" dirty="0" smtClean="0"/>
              <a:t>?</a:t>
            </a:r>
            <a:endParaRPr lang="en-US" sz="3200" dirty="0"/>
          </a:p>
        </p:txBody>
      </p:sp>
    </p:spTree>
    <p:custDataLst>
      <p:tags r:id="rId1"/>
    </p:custDataLst>
    <p:extLst>
      <p:ext uri="{BB962C8B-B14F-4D97-AF65-F5344CB8AC3E}">
        <p14:creationId xmlns:p14="http://schemas.microsoft.com/office/powerpoint/2010/main" val="1720348712"/>
      </p:ext>
    </p:extLst>
  </p:cSld>
  <p:clrMapOvr>
    <a:masterClrMapping/>
  </p:clrMapOvr>
  <mc:AlternateContent xmlns:mc="http://schemas.openxmlformats.org/markup-compatibility/2006" xmlns:p14="http://schemas.microsoft.com/office/powerpoint/2010/main">
    <mc:Choice Requires="p14">
      <p:transition spd="slow" p14:dur="2000" advTm="98475"/>
    </mc:Choice>
    <mc:Fallback xmlns="">
      <p:transition xmlns:p14="http://schemas.microsoft.com/office/powerpoint/2010/main" spd="slow" advTm="98475"/>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animBg="1"/>
      <p:bldP spid="19" grpId="0" animBg="1"/>
      <p:bldP spid="2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Contributions</a:t>
            </a:r>
            <a:endParaRPr lang="en-SG" dirty="0"/>
          </a:p>
        </p:txBody>
      </p:sp>
      <p:graphicFrame>
        <p:nvGraphicFramePr>
          <p:cNvPr id="20" name="Diagram 19"/>
          <p:cNvGraphicFramePr/>
          <p:nvPr>
            <p:extLst>
              <p:ext uri="{D42A27DB-BD31-4B8C-83A1-F6EECF244321}">
                <p14:modId xmlns:p14="http://schemas.microsoft.com/office/powerpoint/2010/main" val="2244811310"/>
              </p:ext>
            </p:extLst>
          </p:nvPr>
        </p:nvGraphicFramePr>
        <p:xfrm>
          <a:off x="854242" y="1781717"/>
          <a:ext cx="7587092" cy="132512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1" name="Slide Number Placeholder 3"/>
          <p:cNvSpPr>
            <a:spLocks noGrp="1"/>
          </p:cNvSpPr>
          <p:nvPr>
            <p:ph type="sldNum" sz="quarter" idx="12"/>
          </p:nvPr>
        </p:nvSpPr>
        <p:spPr>
          <a:xfrm>
            <a:off x="6521450" y="6281654"/>
            <a:ext cx="2133600" cy="365125"/>
          </a:xfrm>
        </p:spPr>
        <p:txBody>
          <a:bodyPr/>
          <a:lstStyle/>
          <a:p>
            <a:fld id="{5034D4DE-4858-7E4E-AB6C-39EF942C1CB7}" type="slidenum">
              <a:rPr lang="en-US" smtClean="0"/>
              <a:t>6</a:t>
            </a:fld>
            <a:endParaRPr lang="en-US"/>
          </a:p>
        </p:txBody>
      </p:sp>
      <p:graphicFrame>
        <p:nvGraphicFramePr>
          <p:cNvPr id="37" name="Diagram 36"/>
          <p:cNvGraphicFramePr/>
          <p:nvPr>
            <p:extLst>
              <p:ext uri="{D42A27DB-BD31-4B8C-83A1-F6EECF244321}">
                <p14:modId xmlns:p14="http://schemas.microsoft.com/office/powerpoint/2010/main" val="1565689802"/>
              </p:ext>
            </p:extLst>
          </p:nvPr>
        </p:nvGraphicFramePr>
        <p:xfrm>
          <a:off x="854242" y="3408387"/>
          <a:ext cx="7587093" cy="1382102"/>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custDataLst>
      <p:tags r:id="rId1"/>
    </p:custDataLst>
    <p:extLst>
      <p:ext uri="{BB962C8B-B14F-4D97-AF65-F5344CB8AC3E}">
        <p14:creationId xmlns:p14="http://schemas.microsoft.com/office/powerpoint/2010/main" val="511702110"/>
      </p:ext>
    </p:extLst>
  </p:cSld>
  <p:clrMapOvr>
    <a:masterClrMapping/>
  </p:clrMapOvr>
  <mc:AlternateContent xmlns:mc="http://schemas.openxmlformats.org/markup-compatibility/2006" xmlns:p14="http://schemas.microsoft.com/office/powerpoint/2010/main">
    <mc:Choice Requires="p14">
      <p:transition spd="slow" p14:dur="2000" advTm="42963"/>
    </mc:Choice>
    <mc:Fallback xmlns="">
      <p:transition xmlns:p14="http://schemas.microsoft.com/office/powerpoint/2010/main" spd="slow" advTm="42963"/>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0" grpId="0">
        <p:bldAsOne/>
      </p:bldGraphic>
      <p:bldGraphic spid="37"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 </a:t>
            </a:r>
            <a:r>
              <a:rPr lang="en-US" dirty="0" smtClean="0"/>
              <a:t>&amp; Assumptions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a:t>Problem</a:t>
            </a:r>
          </a:p>
          <a:p>
            <a:pPr lvl="1"/>
            <a:r>
              <a:rPr lang="en-US" dirty="0"/>
              <a:t>Agree on O(N) blocks per epoch</a:t>
            </a:r>
          </a:p>
          <a:p>
            <a:pPr lvl="1"/>
            <a:r>
              <a:rPr lang="en-US" dirty="0" smtClean="0"/>
              <a:t>Costs </a:t>
            </a:r>
            <a:r>
              <a:rPr lang="en-US" dirty="0"/>
              <a:t>per node </a:t>
            </a:r>
            <a:r>
              <a:rPr lang="en-US" dirty="0" smtClean="0"/>
              <a:t>stay constant</a:t>
            </a:r>
          </a:p>
          <a:p>
            <a:r>
              <a:rPr lang="en-US" dirty="0" smtClean="0"/>
              <a:t>Assumptions</a:t>
            </a:r>
          </a:p>
          <a:p>
            <a:pPr lvl="1"/>
            <a:r>
              <a:rPr lang="en-US" dirty="0" smtClean="0"/>
              <a:t>Synchronous network</a:t>
            </a:r>
          </a:p>
          <a:p>
            <a:pPr lvl="2"/>
            <a:r>
              <a:rPr lang="en-US" dirty="0" smtClean="0"/>
              <a:t>Bounded delay from a node to all other honest nodes</a:t>
            </a:r>
          </a:p>
          <a:p>
            <a:pPr lvl="1"/>
            <a:r>
              <a:rPr lang="en-US" dirty="0" smtClean="0"/>
              <a:t>At most 1/4 computation power is controlled by adversary</a:t>
            </a:r>
          </a:p>
          <a:p>
            <a:pPr lvl="1"/>
            <a:r>
              <a:rPr lang="en-US" dirty="0"/>
              <a:t>Estimation on the number N of </a:t>
            </a:r>
            <a:r>
              <a:rPr lang="en-US" dirty="0" smtClean="0"/>
              <a:t>CPU </a:t>
            </a:r>
            <a:r>
              <a:rPr lang="en-US" dirty="0"/>
              <a:t>nodes</a:t>
            </a:r>
          </a:p>
          <a:p>
            <a:pPr lvl="2"/>
            <a:r>
              <a:rPr lang="en-US" dirty="0"/>
              <a:t>Nodes have equal computation </a:t>
            </a:r>
            <a:r>
              <a:rPr lang="en-US" dirty="0" smtClean="0"/>
              <a:t>power</a:t>
            </a:r>
          </a:p>
          <a:p>
            <a:r>
              <a:rPr lang="en-US" dirty="0" smtClean="0"/>
              <a:t>Non-Assumptions</a:t>
            </a:r>
          </a:p>
          <a:p>
            <a:pPr lvl="1"/>
            <a:r>
              <a:rPr lang="en-US" dirty="0" smtClean="0"/>
              <a:t>PKI</a:t>
            </a:r>
            <a:endParaRPr lang="en-US" dirty="0"/>
          </a:p>
          <a:p>
            <a:pPr lvl="1"/>
            <a:r>
              <a:rPr lang="en-US" dirty="0" smtClean="0"/>
              <a:t>Shared random coin</a:t>
            </a:r>
          </a:p>
        </p:txBody>
      </p:sp>
    </p:spTree>
    <p:extLst>
      <p:ext uri="{BB962C8B-B14F-4D97-AF65-F5344CB8AC3E}">
        <p14:creationId xmlns:p14="http://schemas.microsoft.com/office/powerpoint/2010/main" val="2546573201"/>
      </p:ext>
    </p:extLst>
  </p:cSld>
  <p:clrMapOvr>
    <a:masterClrMapping/>
  </p:clrMapOvr>
  <mc:AlternateContent xmlns:mc="http://schemas.openxmlformats.org/markup-compatibility/2006" xmlns:p14="http://schemas.microsoft.com/office/powerpoint/2010/main">
    <mc:Choice Requires="p14">
      <p:transition spd="slow" p14:dur="2000" advTm="103829"/>
    </mc:Choice>
    <mc:Fallback xmlns="">
      <p:transition xmlns:p14="http://schemas.microsoft.com/office/powerpoint/2010/main" spd="slow" advTm="103829"/>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0560"/>
            <a:ext cx="9144000" cy="785469"/>
          </a:xfrm>
        </p:spPr>
        <p:txBody>
          <a:bodyPr>
            <a:normAutofit fontScale="90000"/>
          </a:bodyPr>
          <a:lstStyle/>
          <a:p>
            <a:r>
              <a:rPr lang="en-US" dirty="0" smtClean="0"/>
              <a:t>Concept of </a:t>
            </a:r>
            <a:r>
              <a:rPr lang="en-US" dirty="0" err="1" smtClean="0"/>
              <a:t>Sharding</a:t>
            </a:r>
            <a:r>
              <a:rPr lang="en-US" dirty="0" smtClean="0"/>
              <a:t>: More Nodes, </a:t>
            </a:r>
            <a:r>
              <a:rPr lang="en-US" dirty="0"/>
              <a:t>M</a:t>
            </a:r>
            <a:r>
              <a:rPr lang="en-US" dirty="0" smtClean="0"/>
              <a:t>ore Transaction Blocks</a:t>
            </a:r>
            <a:endParaRPr lang="en-US" dirty="0"/>
          </a:p>
        </p:txBody>
      </p:sp>
      <p:grpSp>
        <p:nvGrpSpPr>
          <p:cNvPr id="18" name="Group 17"/>
          <p:cNvGrpSpPr/>
          <p:nvPr/>
        </p:nvGrpSpPr>
        <p:grpSpPr>
          <a:xfrm>
            <a:off x="1030004" y="5054064"/>
            <a:ext cx="3750908" cy="1266135"/>
            <a:chOff x="2451287" y="5131750"/>
            <a:chExt cx="4088924" cy="1560999"/>
          </a:xfrm>
        </p:grpSpPr>
        <p:sp>
          <p:nvSpPr>
            <p:cNvPr id="19" name="Shape 157"/>
            <p:cNvSpPr/>
            <p:nvPr/>
          </p:nvSpPr>
          <p:spPr>
            <a:xfrm>
              <a:off x="2451287" y="5671950"/>
              <a:ext cx="1205099" cy="1020799"/>
            </a:xfrm>
            <a:prstGeom prst="roundRect">
              <a:avLst>
                <a:gd name="adj" fmla="val 16667"/>
              </a:avLst>
            </a:prstGeom>
            <a:solidFill>
              <a:schemeClr val="accent3"/>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b="1">
                  <a:solidFill>
                    <a:schemeClr val="lt1"/>
                  </a:solidFill>
                </a:rPr>
                <a:t>Block I</a:t>
              </a:r>
              <a:r>
                <a:rPr lang="en" b="1" baseline="-25000">
                  <a:solidFill>
                    <a:schemeClr val="lt1"/>
                  </a:solidFill>
                </a:rPr>
                <a:t>1</a:t>
              </a:r>
            </a:p>
          </p:txBody>
        </p:sp>
        <p:sp>
          <p:nvSpPr>
            <p:cNvPr id="20" name="Shape 158"/>
            <p:cNvSpPr/>
            <p:nvPr/>
          </p:nvSpPr>
          <p:spPr>
            <a:xfrm>
              <a:off x="3921862" y="5669183"/>
              <a:ext cx="1205099" cy="1020799"/>
            </a:xfrm>
            <a:prstGeom prst="roundRect">
              <a:avLst>
                <a:gd name="adj" fmla="val 16667"/>
              </a:avLst>
            </a:prstGeom>
            <a:solidFill>
              <a:schemeClr val="accent3"/>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b="1">
                  <a:solidFill>
                    <a:schemeClr val="lt1"/>
                  </a:solidFill>
                </a:rPr>
                <a:t>Block I</a:t>
              </a:r>
              <a:r>
                <a:rPr lang="en" b="1" baseline="-25000">
                  <a:solidFill>
                    <a:schemeClr val="lt1"/>
                  </a:solidFill>
                </a:rPr>
                <a:t>2</a:t>
              </a:r>
            </a:p>
          </p:txBody>
        </p:sp>
        <p:sp>
          <p:nvSpPr>
            <p:cNvPr id="21" name="Shape 159"/>
            <p:cNvSpPr/>
            <p:nvPr/>
          </p:nvSpPr>
          <p:spPr>
            <a:xfrm>
              <a:off x="5335112" y="5669183"/>
              <a:ext cx="1205099" cy="1020799"/>
            </a:xfrm>
            <a:prstGeom prst="roundRect">
              <a:avLst>
                <a:gd name="adj" fmla="val 16667"/>
              </a:avLst>
            </a:prstGeom>
            <a:solidFill>
              <a:schemeClr val="accent3"/>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b="1">
                  <a:solidFill>
                    <a:schemeClr val="lt1"/>
                  </a:solidFill>
                </a:rPr>
                <a:t>Block I</a:t>
              </a:r>
              <a:r>
                <a:rPr lang="en" b="1" baseline="-25000">
                  <a:solidFill>
                    <a:schemeClr val="lt1"/>
                  </a:solidFill>
                </a:rPr>
                <a:t>3</a:t>
              </a:r>
            </a:p>
          </p:txBody>
        </p:sp>
        <p:sp>
          <p:nvSpPr>
            <p:cNvPr id="22" name="Shape 160"/>
            <p:cNvSpPr/>
            <p:nvPr/>
          </p:nvSpPr>
          <p:spPr>
            <a:xfrm>
              <a:off x="2958351" y="5131750"/>
              <a:ext cx="236700" cy="533999"/>
            </a:xfrm>
            <a:prstGeom prst="down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 name="Shape 161"/>
            <p:cNvSpPr/>
            <p:nvPr/>
          </p:nvSpPr>
          <p:spPr>
            <a:xfrm>
              <a:off x="4429801" y="5133466"/>
              <a:ext cx="236700" cy="533999"/>
            </a:xfrm>
            <a:prstGeom prst="down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 name="Shape 162"/>
            <p:cNvSpPr/>
            <p:nvPr/>
          </p:nvSpPr>
          <p:spPr>
            <a:xfrm>
              <a:off x="5901251" y="5133483"/>
              <a:ext cx="236700" cy="533999"/>
            </a:xfrm>
            <a:prstGeom prst="down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pic>
        <p:nvPicPr>
          <p:cNvPr id="26" name="Picture 25" descr="pic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2965" y="3347177"/>
            <a:ext cx="3280996" cy="1725561"/>
          </a:xfrm>
          <a:prstGeom prst="rect">
            <a:avLst/>
          </a:prstGeom>
        </p:spPr>
      </p:pic>
      <p:grpSp>
        <p:nvGrpSpPr>
          <p:cNvPr id="33" name="Group 32"/>
          <p:cNvGrpSpPr/>
          <p:nvPr/>
        </p:nvGrpSpPr>
        <p:grpSpPr>
          <a:xfrm>
            <a:off x="1712284" y="1595001"/>
            <a:ext cx="2173564" cy="1534373"/>
            <a:chOff x="5572510" y="3985263"/>
            <a:chExt cx="2173564" cy="1534373"/>
          </a:xfrm>
        </p:grpSpPr>
        <p:pic>
          <p:nvPicPr>
            <p:cNvPr id="27" name="Shape 141"/>
            <p:cNvPicPr preferRelativeResize="0"/>
            <p:nvPr/>
          </p:nvPicPr>
          <p:blipFill>
            <a:blip r:embed="rId4">
              <a:alphaModFix/>
            </a:blip>
            <a:stretch>
              <a:fillRect/>
            </a:stretch>
          </p:blipFill>
          <p:spPr>
            <a:xfrm>
              <a:off x="5572510" y="4829976"/>
              <a:ext cx="510898" cy="670986"/>
            </a:xfrm>
            <a:prstGeom prst="rect">
              <a:avLst/>
            </a:prstGeom>
            <a:noFill/>
            <a:ln>
              <a:noFill/>
            </a:ln>
          </p:spPr>
        </p:pic>
        <p:pic>
          <p:nvPicPr>
            <p:cNvPr id="28" name="Shape 141"/>
            <p:cNvPicPr preferRelativeResize="0"/>
            <p:nvPr/>
          </p:nvPicPr>
          <p:blipFill>
            <a:blip r:embed="rId4">
              <a:alphaModFix/>
            </a:blip>
            <a:stretch>
              <a:fillRect/>
            </a:stretch>
          </p:blipFill>
          <p:spPr>
            <a:xfrm>
              <a:off x="5572510" y="3985263"/>
              <a:ext cx="510898" cy="670986"/>
            </a:xfrm>
            <a:prstGeom prst="rect">
              <a:avLst/>
            </a:prstGeom>
            <a:noFill/>
            <a:ln>
              <a:noFill/>
            </a:ln>
          </p:spPr>
        </p:pic>
        <p:pic>
          <p:nvPicPr>
            <p:cNvPr id="29" name="Shape 141"/>
            <p:cNvPicPr preferRelativeResize="0"/>
            <p:nvPr/>
          </p:nvPicPr>
          <p:blipFill>
            <a:blip r:embed="rId4">
              <a:alphaModFix/>
            </a:blip>
            <a:stretch>
              <a:fillRect/>
            </a:stretch>
          </p:blipFill>
          <p:spPr>
            <a:xfrm>
              <a:off x="6364633" y="3985263"/>
              <a:ext cx="510898" cy="670986"/>
            </a:xfrm>
            <a:prstGeom prst="rect">
              <a:avLst/>
            </a:prstGeom>
            <a:noFill/>
            <a:ln>
              <a:noFill/>
            </a:ln>
          </p:spPr>
        </p:pic>
        <p:pic>
          <p:nvPicPr>
            <p:cNvPr id="30" name="Shape 141"/>
            <p:cNvPicPr preferRelativeResize="0"/>
            <p:nvPr/>
          </p:nvPicPr>
          <p:blipFill>
            <a:blip r:embed="rId4">
              <a:alphaModFix/>
            </a:blip>
            <a:stretch>
              <a:fillRect/>
            </a:stretch>
          </p:blipFill>
          <p:spPr>
            <a:xfrm>
              <a:off x="6269349" y="4848650"/>
              <a:ext cx="510898" cy="670986"/>
            </a:xfrm>
            <a:prstGeom prst="rect">
              <a:avLst/>
            </a:prstGeom>
            <a:noFill/>
            <a:ln>
              <a:noFill/>
            </a:ln>
          </p:spPr>
        </p:pic>
        <p:pic>
          <p:nvPicPr>
            <p:cNvPr id="31" name="Shape 141"/>
            <p:cNvPicPr preferRelativeResize="0"/>
            <p:nvPr/>
          </p:nvPicPr>
          <p:blipFill>
            <a:blip r:embed="rId4">
              <a:alphaModFix/>
            </a:blip>
            <a:stretch>
              <a:fillRect/>
            </a:stretch>
          </p:blipFill>
          <p:spPr>
            <a:xfrm>
              <a:off x="7235176" y="4848650"/>
              <a:ext cx="510898" cy="670986"/>
            </a:xfrm>
            <a:prstGeom prst="rect">
              <a:avLst/>
            </a:prstGeom>
            <a:noFill/>
            <a:ln>
              <a:noFill/>
            </a:ln>
          </p:spPr>
        </p:pic>
        <p:pic>
          <p:nvPicPr>
            <p:cNvPr id="32" name="Shape 141"/>
            <p:cNvPicPr preferRelativeResize="0"/>
            <p:nvPr/>
          </p:nvPicPr>
          <p:blipFill>
            <a:blip r:embed="rId4">
              <a:alphaModFix/>
            </a:blip>
            <a:stretch>
              <a:fillRect/>
            </a:stretch>
          </p:blipFill>
          <p:spPr>
            <a:xfrm>
              <a:off x="7235176" y="3998534"/>
              <a:ext cx="510898" cy="670986"/>
            </a:xfrm>
            <a:prstGeom prst="rect">
              <a:avLst/>
            </a:prstGeom>
            <a:noFill/>
            <a:ln>
              <a:noFill/>
            </a:ln>
          </p:spPr>
        </p:pic>
      </p:grpSp>
      <p:grpSp>
        <p:nvGrpSpPr>
          <p:cNvPr id="34" name="Group 33"/>
          <p:cNvGrpSpPr/>
          <p:nvPr/>
        </p:nvGrpSpPr>
        <p:grpSpPr>
          <a:xfrm>
            <a:off x="5627365" y="1576327"/>
            <a:ext cx="2173564" cy="1534373"/>
            <a:chOff x="5572510" y="3985263"/>
            <a:chExt cx="2173564" cy="1534373"/>
          </a:xfrm>
        </p:grpSpPr>
        <p:pic>
          <p:nvPicPr>
            <p:cNvPr id="35" name="Shape 141"/>
            <p:cNvPicPr preferRelativeResize="0"/>
            <p:nvPr/>
          </p:nvPicPr>
          <p:blipFill>
            <a:blip r:embed="rId4">
              <a:alphaModFix/>
            </a:blip>
            <a:stretch>
              <a:fillRect/>
            </a:stretch>
          </p:blipFill>
          <p:spPr>
            <a:xfrm>
              <a:off x="5572510" y="4829976"/>
              <a:ext cx="510898" cy="670986"/>
            </a:xfrm>
            <a:prstGeom prst="rect">
              <a:avLst/>
            </a:prstGeom>
            <a:noFill/>
            <a:ln>
              <a:noFill/>
            </a:ln>
          </p:spPr>
        </p:pic>
        <p:pic>
          <p:nvPicPr>
            <p:cNvPr id="36" name="Shape 141"/>
            <p:cNvPicPr preferRelativeResize="0"/>
            <p:nvPr/>
          </p:nvPicPr>
          <p:blipFill>
            <a:blip r:embed="rId4">
              <a:alphaModFix/>
            </a:blip>
            <a:stretch>
              <a:fillRect/>
            </a:stretch>
          </p:blipFill>
          <p:spPr>
            <a:xfrm>
              <a:off x="5572510" y="3985263"/>
              <a:ext cx="510898" cy="670986"/>
            </a:xfrm>
            <a:prstGeom prst="rect">
              <a:avLst/>
            </a:prstGeom>
            <a:noFill/>
            <a:ln>
              <a:noFill/>
            </a:ln>
          </p:spPr>
        </p:pic>
        <p:pic>
          <p:nvPicPr>
            <p:cNvPr id="37" name="Shape 141"/>
            <p:cNvPicPr preferRelativeResize="0"/>
            <p:nvPr/>
          </p:nvPicPr>
          <p:blipFill>
            <a:blip r:embed="rId4">
              <a:alphaModFix/>
            </a:blip>
            <a:stretch>
              <a:fillRect/>
            </a:stretch>
          </p:blipFill>
          <p:spPr>
            <a:xfrm>
              <a:off x="6364633" y="3985263"/>
              <a:ext cx="510898" cy="670986"/>
            </a:xfrm>
            <a:prstGeom prst="rect">
              <a:avLst/>
            </a:prstGeom>
            <a:noFill/>
            <a:ln>
              <a:noFill/>
            </a:ln>
          </p:spPr>
        </p:pic>
        <p:pic>
          <p:nvPicPr>
            <p:cNvPr id="38" name="Shape 141"/>
            <p:cNvPicPr preferRelativeResize="0"/>
            <p:nvPr/>
          </p:nvPicPr>
          <p:blipFill>
            <a:blip r:embed="rId4">
              <a:alphaModFix/>
            </a:blip>
            <a:stretch>
              <a:fillRect/>
            </a:stretch>
          </p:blipFill>
          <p:spPr>
            <a:xfrm>
              <a:off x="6362729" y="4848650"/>
              <a:ext cx="510898" cy="670986"/>
            </a:xfrm>
            <a:prstGeom prst="rect">
              <a:avLst/>
            </a:prstGeom>
            <a:noFill/>
            <a:ln>
              <a:noFill/>
            </a:ln>
          </p:spPr>
        </p:pic>
        <p:pic>
          <p:nvPicPr>
            <p:cNvPr id="39" name="Shape 141"/>
            <p:cNvPicPr preferRelativeResize="0"/>
            <p:nvPr/>
          </p:nvPicPr>
          <p:blipFill>
            <a:blip r:embed="rId4">
              <a:alphaModFix/>
            </a:blip>
            <a:stretch>
              <a:fillRect/>
            </a:stretch>
          </p:blipFill>
          <p:spPr>
            <a:xfrm>
              <a:off x="7235176" y="4848650"/>
              <a:ext cx="510898" cy="670986"/>
            </a:xfrm>
            <a:prstGeom prst="rect">
              <a:avLst/>
            </a:prstGeom>
            <a:noFill/>
            <a:ln>
              <a:noFill/>
            </a:ln>
          </p:spPr>
        </p:pic>
        <p:pic>
          <p:nvPicPr>
            <p:cNvPr id="40" name="Shape 141"/>
            <p:cNvPicPr preferRelativeResize="0"/>
            <p:nvPr/>
          </p:nvPicPr>
          <p:blipFill>
            <a:blip r:embed="rId4">
              <a:alphaModFix/>
            </a:blip>
            <a:stretch>
              <a:fillRect/>
            </a:stretch>
          </p:blipFill>
          <p:spPr>
            <a:xfrm>
              <a:off x="7235176" y="3998534"/>
              <a:ext cx="510898" cy="670986"/>
            </a:xfrm>
            <a:prstGeom prst="rect">
              <a:avLst/>
            </a:prstGeom>
            <a:noFill/>
            <a:ln>
              <a:noFill/>
            </a:ln>
          </p:spPr>
        </p:pic>
      </p:grpSp>
      <p:pic>
        <p:nvPicPr>
          <p:cNvPr id="41" name="Picture 40" descr="pic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3649" y="3347177"/>
            <a:ext cx="3280996" cy="1725561"/>
          </a:xfrm>
          <a:prstGeom prst="rect">
            <a:avLst/>
          </a:prstGeom>
        </p:spPr>
      </p:pic>
      <p:grpSp>
        <p:nvGrpSpPr>
          <p:cNvPr id="42" name="Group 41"/>
          <p:cNvGrpSpPr/>
          <p:nvPr/>
        </p:nvGrpSpPr>
        <p:grpSpPr>
          <a:xfrm>
            <a:off x="4949507" y="5072738"/>
            <a:ext cx="3750908" cy="1266135"/>
            <a:chOff x="2451287" y="5131750"/>
            <a:chExt cx="4088924" cy="1560999"/>
          </a:xfrm>
        </p:grpSpPr>
        <p:sp>
          <p:nvSpPr>
            <p:cNvPr id="43" name="Shape 157"/>
            <p:cNvSpPr/>
            <p:nvPr/>
          </p:nvSpPr>
          <p:spPr>
            <a:xfrm>
              <a:off x="2451287" y="5671950"/>
              <a:ext cx="1205099" cy="1020799"/>
            </a:xfrm>
            <a:prstGeom prst="roundRect">
              <a:avLst>
                <a:gd name="adj" fmla="val 16667"/>
              </a:avLst>
            </a:prstGeom>
            <a:solidFill>
              <a:schemeClr val="accent3"/>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b="1" dirty="0">
                  <a:solidFill>
                    <a:schemeClr val="lt1"/>
                  </a:solidFill>
                </a:rPr>
                <a:t>Block </a:t>
              </a:r>
              <a:r>
                <a:rPr lang="en" b="1" dirty="0" smtClean="0">
                  <a:solidFill>
                    <a:schemeClr val="lt1"/>
                  </a:solidFill>
                </a:rPr>
                <a:t>I</a:t>
              </a:r>
              <a:r>
                <a:rPr lang="en-US" b="1" baseline="-25000" dirty="0">
                  <a:solidFill>
                    <a:schemeClr val="lt1"/>
                  </a:solidFill>
                </a:rPr>
                <a:t>4</a:t>
              </a:r>
              <a:endParaRPr lang="en" b="1" baseline="-25000" dirty="0">
                <a:solidFill>
                  <a:schemeClr val="lt1"/>
                </a:solidFill>
              </a:endParaRPr>
            </a:p>
          </p:txBody>
        </p:sp>
        <p:sp>
          <p:nvSpPr>
            <p:cNvPr id="44" name="Shape 158"/>
            <p:cNvSpPr/>
            <p:nvPr/>
          </p:nvSpPr>
          <p:spPr>
            <a:xfrm>
              <a:off x="3921862" y="5669183"/>
              <a:ext cx="1205099" cy="1020799"/>
            </a:xfrm>
            <a:prstGeom prst="roundRect">
              <a:avLst>
                <a:gd name="adj" fmla="val 16667"/>
              </a:avLst>
            </a:prstGeom>
            <a:solidFill>
              <a:schemeClr val="accent3"/>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b="1" dirty="0">
                  <a:solidFill>
                    <a:schemeClr val="lt1"/>
                  </a:solidFill>
                </a:rPr>
                <a:t>Block </a:t>
              </a:r>
              <a:r>
                <a:rPr lang="en" b="1" dirty="0" smtClean="0">
                  <a:solidFill>
                    <a:schemeClr val="lt1"/>
                  </a:solidFill>
                </a:rPr>
                <a:t>I</a:t>
              </a:r>
              <a:r>
                <a:rPr lang="en-US" b="1" baseline="-25000" dirty="0">
                  <a:solidFill>
                    <a:schemeClr val="lt1"/>
                  </a:solidFill>
                </a:rPr>
                <a:t>5</a:t>
              </a:r>
              <a:endParaRPr lang="en" b="1" baseline="-25000" dirty="0">
                <a:solidFill>
                  <a:schemeClr val="lt1"/>
                </a:solidFill>
              </a:endParaRPr>
            </a:p>
          </p:txBody>
        </p:sp>
        <p:sp>
          <p:nvSpPr>
            <p:cNvPr id="45" name="Shape 159"/>
            <p:cNvSpPr/>
            <p:nvPr/>
          </p:nvSpPr>
          <p:spPr>
            <a:xfrm>
              <a:off x="5335112" y="5669183"/>
              <a:ext cx="1205099" cy="1020799"/>
            </a:xfrm>
            <a:prstGeom prst="roundRect">
              <a:avLst>
                <a:gd name="adj" fmla="val 16667"/>
              </a:avLst>
            </a:prstGeom>
            <a:solidFill>
              <a:schemeClr val="accent3"/>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b="1" dirty="0">
                  <a:solidFill>
                    <a:schemeClr val="lt1"/>
                  </a:solidFill>
                </a:rPr>
                <a:t>Block </a:t>
              </a:r>
              <a:r>
                <a:rPr lang="en" b="1" dirty="0" smtClean="0">
                  <a:solidFill>
                    <a:schemeClr val="lt1"/>
                  </a:solidFill>
                </a:rPr>
                <a:t>I</a:t>
              </a:r>
              <a:r>
                <a:rPr lang="en-US" b="1" baseline="-25000" dirty="0">
                  <a:solidFill>
                    <a:schemeClr val="lt1"/>
                  </a:solidFill>
                </a:rPr>
                <a:t>6</a:t>
              </a:r>
              <a:endParaRPr lang="en" b="1" baseline="-25000" dirty="0">
                <a:solidFill>
                  <a:schemeClr val="lt1"/>
                </a:solidFill>
              </a:endParaRPr>
            </a:p>
          </p:txBody>
        </p:sp>
        <p:sp>
          <p:nvSpPr>
            <p:cNvPr id="46" name="Shape 160"/>
            <p:cNvSpPr/>
            <p:nvPr/>
          </p:nvSpPr>
          <p:spPr>
            <a:xfrm>
              <a:off x="2958351" y="5131750"/>
              <a:ext cx="236700" cy="533999"/>
            </a:xfrm>
            <a:prstGeom prst="down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 name="Shape 161"/>
            <p:cNvSpPr/>
            <p:nvPr/>
          </p:nvSpPr>
          <p:spPr>
            <a:xfrm>
              <a:off x="4429801" y="5133466"/>
              <a:ext cx="236700" cy="533999"/>
            </a:xfrm>
            <a:prstGeom prst="down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 name="Shape 162"/>
            <p:cNvSpPr/>
            <p:nvPr/>
          </p:nvSpPr>
          <p:spPr>
            <a:xfrm>
              <a:off x="5901251" y="5133483"/>
              <a:ext cx="236700" cy="533999"/>
            </a:xfrm>
            <a:prstGeom prst="down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49" name="Rectangle 48"/>
          <p:cNvSpPr/>
          <p:nvPr/>
        </p:nvSpPr>
        <p:spPr>
          <a:xfrm>
            <a:off x="1030004" y="1344523"/>
            <a:ext cx="3381901" cy="2002653"/>
          </a:xfrm>
          <a:prstGeom prst="rect">
            <a:avLst/>
          </a:prstGeom>
          <a:noFill/>
          <a:ln w="12700" cmpd="sng">
            <a:solidFill>
              <a:schemeClr val="tx1"/>
            </a:solidFill>
            <a:prstDash val="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Rectangle 49"/>
          <p:cNvSpPr/>
          <p:nvPr/>
        </p:nvSpPr>
        <p:spPr>
          <a:xfrm>
            <a:off x="1030004" y="1326343"/>
            <a:ext cx="7301404" cy="2002653"/>
          </a:xfrm>
          <a:prstGeom prst="rect">
            <a:avLst/>
          </a:prstGeom>
          <a:noFill/>
          <a:ln w="12700" cmpd="sng">
            <a:solidFill>
              <a:schemeClr val="tx1"/>
            </a:solidFill>
            <a:prstDash val="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55986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49"/>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49" grpId="1" animBg="1"/>
      <p:bldP spid="5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6240"/>
            <a:ext cx="9144000" cy="785469"/>
          </a:xfrm>
        </p:spPr>
        <p:txBody>
          <a:bodyPr/>
          <a:lstStyle/>
          <a:p>
            <a:r>
              <a:rPr lang="en-US" dirty="0" err="1" smtClean="0"/>
              <a:t>Sharding</a:t>
            </a:r>
            <a:r>
              <a:rPr lang="en-US" dirty="0" smtClean="0"/>
              <a:t>: A Straw-man Solution</a:t>
            </a:r>
            <a:endParaRPr lang="en-US" dirty="0"/>
          </a:p>
        </p:txBody>
      </p:sp>
      <p:pic>
        <p:nvPicPr>
          <p:cNvPr id="11" name="Picture 10" descr="pic0.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69810" y="1871844"/>
            <a:ext cx="2826314" cy="1708050"/>
          </a:xfrm>
          <a:prstGeom prst="rect">
            <a:avLst/>
          </a:prstGeom>
        </p:spPr>
      </p:pic>
      <p:pic>
        <p:nvPicPr>
          <p:cNvPr id="12" name="Picture 11" descr="pic2.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75338" y="3360376"/>
            <a:ext cx="3280996" cy="1725561"/>
          </a:xfrm>
          <a:prstGeom prst="rect">
            <a:avLst/>
          </a:prstGeom>
        </p:spPr>
      </p:pic>
      <p:cxnSp>
        <p:nvCxnSpPr>
          <p:cNvPr id="14" name="Straight Connector 13"/>
          <p:cNvCxnSpPr/>
          <p:nvPr/>
        </p:nvCxnSpPr>
        <p:spPr>
          <a:xfrm>
            <a:off x="5357750" y="1225734"/>
            <a:ext cx="0" cy="5382823"/>
          </a:xfrm>
          <a:prstGeom prst="line">
            <a:avLst/>
          </a:prstGeom>
        </p:spPr>
        <p:style>
          <a:lnRef idx="2">
            <a:schemeClr val="dk1"/>
          </a:lnRef>
          <a:fillRef idx="0">
            <a:schemeClr val="dk1"/>
          </a:fillRef>
          <a:effectRef idx="1">
            <a:schemeClr val="dk1"/>
          </a:effectRef>
          <a:fontRef idx="minor">
            <a:schemeClr val="tx1"/>
          </a:fontRef>
        </p:style>
      </p:cxnSp>
      <p:sp>
        <p:nvSpPr>
          <p:cNvPr id="13" name="Rectangle 12"/>
          <p:cNvSpPr/>
          <p:nvPr/>
        </p:nvSpPr>
        <p:spPr>
          <a:xfrm>
            <a:off x="5548192" y="3725450"/>
            <a:ext cx="3087579" cy="802979"/>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Common random coin</a:t>
            </a:r>
          </a:p>
        </p:txBody>
      </p:sp>
      <p:sp>
        <p:nvSpPr>
          <p:cNvPr id="22" name="Rectangle 21"/>
          <p:cNvSpPr/>
          <p:nvPr/>
        </p:nvSpPr>
        <p:spPr>
          <a:xfrm>
            <a:off x="5548192" y="2330922"/>
            <a:ext cx="3087579" cy="802979"/>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 known list of nodes joining simultaneously</a:t>
            </a:r>
          </a:p>
        </p:txBody>
      </p:sp>
      <p:cxnSp>
        <p:nvCxnSpPr>
          <p:cNvPr id="16" name="Straight Connector 15"/>
          <p:cNvCxnSpPr/>
          <p:nvPr/>
        </p:nvCxnSpPr>
        <p:spPr>
          <a:xfrm>
            <a:off x="579682" y="1792698"/>
            <a:ext cx="7682577" cy="0"/>
          </a:xfrm>
          <a:prstGeom prst="line">
            <a:avLst/>
          </a:prstGeom>
        </p:spPr>
        <p:style>
          <a:lnRef idx="2">
            <a:schemeClr val="dk1"/>
          </a:lnRef>
          <a:fillRef idx="0">
            <a:schemeClr val="dk1"/>
          </a:fillRef>
          <a:effectRef idx="1">
            <a:schemeClr val="dk1"/>
          </a:effectRef>
          <a:fontRef idx="minor">
            <a:schemeClr val="tx1"/>
          </a:fontRef>
        </p:style>
      </p:cxnSp>
      <p:sp>
        <p:nvSpPr>
          <p:cNvPr id="20" name="TextBox 19"/>
          <p:cNvSpPr txBox="1"/>
          <p:nvPr/>
        </p:nvSpPr>
        <p:spPr>
          <a:xfrm>
            <a:off x="5548192" y="1225734"/>
            <a:ext cx="2108770" cy="523220"/>
          </a:xfrm>
          <a:prstGeom prst="rect">
            <a:avLst/>
          </a:prstGeom>
          <a:noFill/>
        </p:spPr>
        <p:txBody>
          <a:bodyPr wrap="square" rtlCol="0">
            <a:spAutoFit/>
          </a:bodyPr>
          <a:lstStyle/>
          <a:p>
            <a:r>
              <a:rPr lang="en-US" sz="2800" dirty="0" smtClean="0"/>
              <a:t>Assumptions</a:t>
            </a:r>
            <a:endParaRPr lang="en-US" sz="2800" dirty="0"/>
          </a:p>
        </p:txBody>
      </p:sp>
      <p:sp>
        <p:nvSpPr>
          <p:cNvPr id="3" name="TextBox 2"/>
          <p:cNvSpPr txBox="1"/>
          <p:nvPr/>
        </p:nvSpPr>
        <p:spPr>
          <a:xfrm>
            <a:off x="77162" y="3088190"/>
            <a:ext cx="1929462" cy="461665"/>
          </a:xfrm>
          <a:prstGeom prst="rect">
            <a:avLst/>
          </a:prstGeom>
          <a:solidFill>
            <a:schemeClr val="tx2">
              <a:lumMod val="40000"/>
              <a:lumOff val="60000"/>
            </a:schemeClr>
          </a:solidFill>
        </p:spPr>
        <p:txBody>
          <a:bodyPr wrap="square" rtlCol="0">
            <a:spAutoFit/>
          </a:bodyPr>
          <a:lstStyle/>
          <a:p>
            <a:r>
              <a:rPr lang="en-US" sz="2400" dirty="0" smtClean="0"/>
              <a:t>H (Coin || PK)</a:t>
            </a:r>
            <a:endParaRPr lang="en-US" sz="2400" dirty="0"/>
          </a:p>
        </p:txBody>
      </p:sp>
      <p:sp>
        <p:nvSpPr>
          <p:cNvPr id="18" name="TextBox 17"/>
          <p:cNvSpPr txBox="1"/>
          <p:nvPr/>
        </p:nvSpPr>
        <p:spPr>
          <a:xfrm>
            <a:off x="77162" y="4528429"/>
            <a:ext cx="1482352" cy="830997"/>
          </a:xfrm>
          <a:prstGeom prst="rect">
            <a:avLst/>
          </a:prstGeom>
          <a:solidFill>
            <a:srgbClr val="8EB4E3"/>
          </a:solidFill>
        </p:spPr>
        <p:txBody>
          <a:bodyPr wrap="square" rtlCol="0">
            <a:spAutoFit/>
          </a:bodyPr>
          <a:lstStyle/>
          <a:p>
            <a:r>
              <a:rPr lang="en-US" sz="2400" dirty="0" smtClean="0"/>
              <a:t>Run BFT </a:t>
            </a:r>
          </a:p>
          <a:p>
            <a:r>
              <a:rPr lang="en-US" sz="2400" dirty="0" smtClean="0"/>
              <a:t>Protocols</a:t>
            </a:r>
            <a:endParaRPr lang="en-US" sz="2400" dirty="0"/>
          </a:p>
        </p:txBody>
      </p:sp>
      <p:sp>
        <p:nvSpPr>
          <p:cNvPr id="19" name="TextBox 18"/>
          <p:cNvSpPr txBox="1"/>
          <p:nvPr/>
        </p:nvSpPr>
        <p:spPr>
          <a:xfrm>
            <a:off x="57816" y="5832952"/>
            <a:ext cx="1482352" cy="830997"/>
          </a:xfrm>
          <a:prstGeom prst="rect">
            <a:avLst/>
          </a:prstGeom>
          <a:solidFill>
            <a:srgbClr val="8EB4E3"/>
          </a:solidFill>
        </p:spPr>
        <p:txBody>
          <a:bodyPr wrap="square" rtlCol="0">
            <a:spAutoFit/>
          </a:bodyPr>
          <a:lstStyle/>
          <a:p>
            <a:r>
              <a:rPr lang="en-US" sz="2400" dirty="0" smtClean="0"/>
              <a:t>Broadcast all blocks</a:t>
            </a:r>
            <a:endParaRPr lang="en-US" sz="2400" dirty="0"/>
          </a:p>
        </p:txBody>
      </p:sp>
      <p:grpSp>
        <p:nvGrpSpPr>
          <p:cNvPr id="21" name="Group 20"/>
          <p:cNvGrpSpPr/>
          <p:nvPr/>
        </p:nvGrpSpPr>
        <p:grpSpPr>
          <a:xfrm>
            <a:off x="1634218" y="5101904"/>
            <a:ext cx="3515738" cy="1266135"/>
            <a:chOff x="2451287" y="5131750"/>
            <a:chExt cx="4088924" cy="1560999"/>
          </a:xfrm>
        </p:grpSpPr>
        <p:sp>
          <p:nvSpPr>
            <p:cNvPr id="23" name="Shape 157"/>
            <p:cNvSpPr/>
            <p:nvPr/>
          </p:nvSpPr>
          <p:spPr>
            <a:xfrm>
              <a:off x="2451287" y="5671950"/>
              <a:ext cx="1205099" cy="1020799"/>
            </a:xfrm>
            <a:prstGeom prst="roundRect">
              <a:avLst>
                <a:gd name="adj" fmla="val 16667"/>
              </a:avLst>
            </a:prstGeom>
            <a:solidFill>
              <a:schemeClr val="accent3"/>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b="1" dirty="0">
                  <a:solidFill>
                    <a:schemeClr val="lt1"/>
                  </a:solidFill>
                </a:rPr>
                <a:t>Block I</a:t>
              </a:r>
              <a:r>
                <a:rPr lang="en" b="1" baseline="-25000" dirty="0">
                  <a:solidFill>
                    <a:schemeClr val="lt1"/>
                  </a:solidFill>
                </a:rPr>
                <a:t>1</a:t>
              </a:r>
            </a:p>
          </p:txBody>
        </p:sp>
        <p:sp>
          <p:nvSpPr>
            <p:cNvPr id="24" name="Shape 158"/>
            <p:cNvSpPr/>
            <p:nvPr/>
          </p:nvSpPr>
          <p:spPr>
            <a:xfrm>
              <a:off x="3921862" y="5669183"/>
              <a:ext cx="1205099" cy="1020799"/>
            </a:xfrm>
            <a:prstGeom prst="roundRect">
              <a:avLst>
                <a:gd name="adj" fmla="val 16667"/>
              </a:avLst>
            </a:prstGeom>
            <a:solidFill>
              <a:schemeClr val="accent3"/>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b="1">
                  <a:solidFill>
                    <a:schemeClr val="lt1"/>
                  </a:solidFill>
                </a:rPr>
                <a:t>Block I</a:t>
              </a:r>
              <a:r>
                <a:rPr lang="en" b="1" baseline="-25000">
                  <a:solidFill>
                    <a:schemeClr val="lt1"/>
                  </a:solidFill>
                </a:rPr>
                <a:t>2</a:t>
              </a:r>
            </a:p>
          </p:txBody>
        </p:sp>
        <p:sp>
          <p:nvSpPr>
            <p:cNvPr id="25" name="Shape 159"/>
            <p:cNvSpPr/>
            <p:nvPr/>
          </p:nvSpPr>
          <p:spPr>
            <a:xfrm>
              <a:off x="5335112" y="5669183"/>
              <a:ext cx="1205099" cy="1020799"/>
            </a:xfrm>
            <a:prstGeom prst="roundRect">
              <a:avLst>
                <a:gd name="adj" fmla="val 16667"/>
              </a:avLst>
            </a:prstGeom>
            <a:solidFill>
              <a:schemeClr val="accent3"/>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b="1">
                  <a:solidFill>
                    <a:schemeClr val="lt1"/>
                  </a:solidFill>
                </a:rPr>
                <a:t>Block I</a:t>
              </a:r>
              <a:r>
                <a:rPr lang="en" b="1" baseline="-25000">
                  <a:solidFill>
                    <a:schemeClr val="lt1"/>
                  </a:solidFill>
                </a:rPr>
                <a:t>3</a:t>
              </a:r>
            </a:p>
          </p:txBody>
        </p:sp>
        <p:sp>
          <p:nvSpPr>
            <p:cNvPr id="26" name="Shape 160"/>
            <p:cNvSpPr/>
            <p:nvPr/>
          </p:nvSpPr>
          <p:spPr>
            <a:xfrm>
              <a:off x="2958351" y="5131750"/>
              <a:ext cx="236700" cy="533999"/>
            </a:xfrm>
            <a:prstGeom prst="down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 name="Shape 161"/>
            <p:cNvSpPr/>
            <p:nvPr/>
          </p:nvSpPr>
          <p:spPr>
            <a:xfrm>
              <a:off x="4429801" y="5133466"/>
              <a:ext cx="236700" cy="533999"/>
            </a:xfrm>
            <a:prstGeom prst="down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 name="Shape 162"/>
            <p:cNvSpPr/>
            <p:nvPr/>
          </p:nvSpPr>
          <p:spPr>
            <a:xfrm>
              <a:off x="5901251" y="5133483"/>
              <a:ext cx="236700" cy="533999"/>
            </a:xfrm>
            <a:prstGeom prst="down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ustDataLst>
      <p:tags r:id="rId1"/>
    </p:custDataLst>
    <p:extLst>
      <p:ext uri="{BB962C8B-B14F-4D97-AF65-F5344CB8AC3E}">
        <p14:creationId xmlns:p14="http://schemas.microsoft.com/office/powerpoint/2010/main" val="1354500560"/>
      </p:ext>
    </p:extLst>
  </p:cSld>
  <p:clrMapOvr>
    <a:masterClrMapping/>
  </p:clrMapOvr>
  <mc:AlternateContent xmlns:mc="http://schemas.openxmlformats.org/markup-compatibility/2006" xmlns:p14="http://schemas.microsoft.com/office/powerpoint/2010/main">
    <mc:Choice Requires="p14">
      <p:transition spd="slow" p14:dur="2000" advTm="79098"/>
    </mc:Choice>
    <mc:Fallback xmlns="">
      <p:transition xmlns:p14="http://schemas.microsoft.com/office/powerpoint/2010/main" spd="slow" advTm="79098"/>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2" grpId="0" animBg="1"/>
      <p:bldP spid="3" grpId="0" animBg="1"/>
      <p:bldP spid="18" grpId="0" animBg="1"/>
      <p:bldP spid="19"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3.7|27.2|20.1|23.6"/>
</p:tagLst>
</file>

<file path=ppt/tags/tag10.xml><?xml version="1.0" encoding="utf-8"?>
<p:tagLst xmlns:a="http://schemas.openxmlformats.org/drawingml/2006/main" xmlns:r="http://schemas.openxmlformats.org/officeDocument/2006/relationships" xmlns:p="http://schemas.openxmlformats.org/presentationml/2006/main">
  <p:tag name="TIMING" val="|8.1|29.6|11.4|2.3"/>
</p:tagLst>
</file>

<file path=ppt/tags/tag11.xml><?xml version="1.0" encoding="utf-8"?>
<p:tagLst xmlns:a="http://schemas.openxmlformats.org/drawingml/2006/main" xmlns:r="http://schemas.openxmlformats.org/officeDocument/2006/relationships" xmlns:p="http://schemas.openxmlformats.org/presentationml/2006/main">
  <p:tag name="TIMING" val="|25.7"/>
</p:tagLst>
</file>

<file path=ppt/tags/tag12.xml><?xml version="1.0" encoding="utf-8"?>
<p:tagLst xmlns:a="http://schemas.openxmlformats.org/drawingml/2006/main" xmlns:r="http://schemas.openxmlformats.org/officeDocument/2006/relationships" xmlns:p="http://schemas.openxmlformats.org/presentationml/2006/main">
  <p:tag name="TIMING" val="|12|4.4|3.3|12.6|3.6|1.8|2.2|33.9|0"/>
</p:tagLst>
</file>

<file path=ppt/tags/tag13.xml><?xml version="1.0" encoding="utf-8"?>
<p:tagLst xmlns:a="http://schemas.openxmlformats.org/drawingml/2006/main" xmlns:r="http://schemas.openxmlformats.org/officeDocument/2006/relationships" xmlns:p="http://schemas.openxmlformats.org/presentationml/2006/main">
  <p:tag name="TIMING" val="|6.8|8.5|2.2|11.4|14.3|34.2|13.6"/>
</p:tagLst>
</file>

<file path=ppt/tags/tag14.xml><?xml version="1.0" encoding="utf-8"?>
<p:tagLst xmlns:a="http://schemas.openxmlformats.org/drawingml/2006/main" xmlns:r="http://schemas.openxmlformats.org/officeDocument/2006/relationships" xmlns:p="http://schemas.openxmlformats.org/presentationml/2006/main">
  <p:tag name="TIMING" val="|7.5|6.1|26.3|9.2|11.7"/>
</p:tagLst>
</file>

<file path=ppt/tags/tag15.xml><?xml version="1.0" encoding="utf-8"?>
<p:tagLst xmlns:a="http://schemas.openxmlformats.org/drawingml/2006/main" xmlns:r="http://schemas.openxmlformats.org/officeDocument/2006/relationships" xmlns:p="http://schemas.openxmlformats.org/presentationml/2006/main">
  <p:tag name="TIMING" val="|15.4"/>
</p:tagLst>
</file>

<file path=ppt/tags/tag16.xml><?xml version="1.0" encoding="utf-8"?>
<p:tagLst xmlns:a="http://schemas.openxmlformats.org/drawingml/2006/main" xmlns:r="http://schemas.openxmlformats.org/officeDocument/2006/relationships" xmlns:p="http://schemas.openxmlformats.org/presentationml/2006/main">
  <p:tag name="TIMING" val="|6.6|64.4"/>
</p:tagLst>
</file>

<file path=ppt/tags/tag17.xml><?xml version="1.0" encoding="utf-8"?>
<p:tagLst xmlns:a="http://schemas.openxmlformats.org/drawingml/2006/main" xmlns:r="http://schemas.openxmlformats.org/officeDocument/2006/relationships" xmlns:p="http://schemas.openxmlformats.org/presentationml/2006/main">
  <p:tag name="TIMING" val="|23.3"/>
</p:tagLst>
</file>

<file path=ppt/tags/tag2.xml><?xml version="1.0" encoding="utf-8"?>
<p:tagLst xmlns:a="http://schemas.openxmlformats.org/drawingml/2006/main" xmlns:r="http://schemas.openxmlformats.org/officeDocument/2006/relationships" xmlns:p="http://schemas.openxmlformats.org/presentationml/2006/main">
  <p:tag name="TIMING" val="|14|31.9|10.6|28.2|3.5"/>
</p:tagLst>
</file>

<file path=ppt/tags/tag3.xml><?xml version="1.0" encoding="utf-8"?>
<p:tagLst xmlns:a="http://schemas.openxmlformats.org/drawingml/2006/main" xmlns:r="http://schemas.openxmlformats.org/officeDocument/2006/relationships" xmlns:p="http://schemas.openxmlformats.org/presentationml/2006/main">
  <p:tag name="TIMING" val="|4.8|17.4"/>
</p:tagLst>
</file>

<file path=ppt/tags/tag4.xml><?xml version="1.0" encoding="utf-8"?>
<p:tagLst xmlns:a="http://schemas.openxmlformats.org/drawingml/2006/main" xmlns:r="http://schemas.openxmlformats.org/officeDocument/2006/relationships" xmlns:p="http://schemas.openxmlformats.org/presentationml/2006/main">
  <p:tag name="TIMING" val="|0.7|32.3|1|14.4|11.1|6.6"/>
</p:tagLst>
</file>

<file path=ppt/tags/tag5.xml><?xml version="1.0" encoding="utf-8"?>
<p:tagLst xmlns:a="http://schemas.openxmlformats.org/drawingml/2006/main" xmlns:r="http://schemas.openxmlformats.org/officeDocument/2006/relationships" xmlns:p="http://schemas.openxmlformats.org/presentationml/2006/main">
  <p:tag name="TIMING" val="|0.7|32.3|1|14.4|11.1|6.6"/>
</p:tagLst>
</file>

<file path=ppt/tags/tag6.xml><?xml version="1.0" encoding="utf-8"?>
<p:tagLst xmlns:a="http://schemas.openxmlformats.org/drawingml/2006/main" xmlns:r="http://schemas.openxmlformats.org/officeDocument/2006/relationships" xmlns:p="http://schemas.openxmlformats.org/presentationml/2006/main">
  <p:tag name="TIMING" val="|8.5"/>
</p:tagLst>
</file>

<file path=ppt/tags/tag7.xml><?xml version="1.0" encoding="utf-8"?>
<p:tagLst xmlns:a="http://schemas.openxmlformats.org/drawingml/2006/main" xmlns:r="http://schemas.openxmlformats.org/officeDocument/2006/relationships" xmlns:p="http://schemas.openxmlformats.org/presentationml/2006/main">
  <p:tag name="TIMING" val="|8|12.3|21.8|26.8|12.4"/>
</p:tagLst>
</file>

<file path=ppt/tags/tag8.xml><?xml version="1.0" encoding="utf-8"?>
<p:tagLst xmlns:a="http://schemas.openxmlformats.org/drawingml/2006/main" xmlns:r="http://schemas.openxmlformats.org/officeDocument/2006/relationships" xmlns:p="http://schemas.openxmlformats.org/presentationml/2006/main">
  <p:tag name="TIMING" val="|6.3|41.9|26.3"/>
</p:tagLst>
</file>

<file path=ppt/tags/tag9.xml><?xml version="1.0" encoding="utf-8"?>
<p:tagLst xmlns:a="http://schemas.openxmlformats.org/drawingml/2006/main" xmlns:r="http://schemas.openxmlformats.org/officeDocument/2006/relationships" xmlns:p="http://schemas.openxmlformats.org/presentationml/2006/main">
  <p:tag name="TIMING" val="|7.2|3.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21944</TotalTime>
  <Words>4764</Words>
  <Application>Microsoft Macintosh PowerPoint</Application>
  <PresentationFormat>On-screen Show (4:3)</PresentationFormat>
  <Paragraphs>534</Paragraphs>
  <Slides>33</Slides>
  <Notes>28</Notes>
  <HiddenSlides>1</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A SECURE SHARDING PROTOCOL FOR  OPEN BLOCKCHAINS</vt:lpstr>
      <vt:lpstr>Blockchains</vt:lpstr>
      <vt:lpstr>The Blockchain Agreement Problem</vt:lpstr>
      <vt:lpstr>Scalability  Issue</vt:lpstr>
      <vt:lpstr>Existing protocols are not scalable</vt:lpstr>
      <vt:lpstr>Contributions</vt:lpstr>
      <vt:lpstr>Problem Statement &amp; Assumptions</vt:lpstr>
      <vt:lpstr>Concept of Sharding: More Nodes, More Transaction Blocks</vt:lpstr>
      <vt:lpstr>Sharding: A Straw-man Solution</vt:lpstr>
      <vt:lpstr>Analysis of The Straw-man Solution</vt:lpstr>
      <vt:lpstr>Our Solution: Elastico</vt:lpstr>
      <vt:lpstr>ELASTICO in DETAIL</vt:lpstr>
      <vt:lpstr>Step 1: Identity establishment</vt:lpstr>
      <vt:lpstr>Step 2: Assigning committees</vt:lpstr>
      <vt:lpstr>When each committee has at least C members?</vt:lpstr>
      <vt:lpstr>Solution: Use directory committee</vt:lpstr>
      <vt:lpstr>Security guarantees</vt:lpstr>
      <vt:lpstr>Step 3: Propose a block within a committee</vt:lpstr>
      <vt:lpstr>Step 4: Final committee unions all blocks</vt:lpstr>
      <vt:lpstr>How about Data Blocks?</vt:lpstr>
      <vt:lpstr>Step 5: Generate epoch randomness</vt:lpstr>
      <vt:lpstr>Solution: Generate Multiple Random Numbers </vt:lpstr>
      <vt:lpstr>Security Guarantee</vt:lpstr>
      <vt:lpstr>Evaluation</vt:lpstr>
      <vt:lpstr>Elastico: Scalability</vt:lpstr>
      <vt:lpstr>Elastico: Bandwidth &amp; Messages</vt:lpstr>
      <vt:lpstr>Conclusion</vt:lpstr>
      <vt:lpstr>Q&amp;A</vt:lpstr>
      <vt:lpstr>Related work</vt:lpstr>
      <vt:lpstr>Size of a committee C</vt:lpstr>
      <vt:lpstr>Step 3: TX sets in data blocks are disjoint</vt:lpstr>
      <vt:lpstr>PBFT Performance: Bandwidth</vt:lpstr>
      <vt:lpstr>PBFT Performance: Latency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SCP: </dc:title>
  <dc:creator>NUS</dc:creator>
  <cp:lastModifiedBy>NUS</cp:lastModifiedBy>
  <cp:revision>3050</cp:revision>
  <cp:lastPrinted>2016-10-20T10:16:33Z</cp:lastPrinted>
  <dcterms:created xsi:type="dcterms:W3CDTF">2015-11-27T06:40:06Z</dcterms:created>
  <dcterms:modified xsi:type="dcterms:W3CDTF">2016-10-25T08:17:19Z</dcterms:modified>
</cp:coreProperties>
</file>