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90" r:id="rId3"/>
    <p:sldId id="292" r:id="rId4"/>
    <p:sldId id="257" r:id="rId5"/>
    <p:sldId id="258" r:id="rId6"/>
    <p:sldId id="260" r:id="rId7"/>
    <p:sldId id="293" r:id="rId8"/>
    <p:sldId id="259" r:id="rId9"/>
    <p:sldId id="265" r:id="rId10"/>
    <p:sldId id="266" r:id="rId11"/>
    <p:sldId id="272" r:id="rId12"/>
    <p:sldId id="268" r:id="rId13"/>
    <p:sldId id="274" r:id="rId14"/>
    <p:sldId id="269" r:id="rId15"/>
    <p:sldId id="270" r:id="rId16"/>
    <p:sldId id="277" r:id="rId17"/>
    <p:sldId id="278" r:id="rId18"/>
    <p:sldId id="279" r:id="rId19"/>
    <p:sldId id="281" r:id="rId20"/>
    <p:sldId id="282" r:id="rId21"/>
    <p:sldId id="284" r:id="rId22"/>
    <p:sldId id="285" r:id="rId23"/>
    <p:sldId id="286" r:id="rId24"/>
    <p:sldId id="287" r:id="rId25"/>
    <p:sldId id="298" r:id="rId26"/>
    <p:sldId id="288" r:id="rId27"/>
    <p:sldId id="289" r:id="rId28"/>
    <p:sldId id="295" r:id="rId29"/>
    <p:sldId id="29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06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173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CCCF9-F985-D64D-8A55-8F1FD64FF4E9}" type="datetimeFigureOut">
              <a:rPr lang="en-US" smtClean="0"/>
              <a:t>7/12/15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E729A-FC0E-0844-BC05-44B6C1049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All honest nodes agree on the value</a:t>
            </a:r>
          </a:p>
          <a:p>
            <a:pPr lvl="1"/>
            <a:r>
              <a:rPr lang="en-US" dirty="0" smtClean="0"/>
              <a:t>Agreed value must be proposed by valid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E729A-FC0E-0844-BC05-44B6C1049F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2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1: Solve </a:t>
            </a:r>
            <a:r>
              <a:rPr lang="en-US" dirty="0" err="1" smtClean="0"/>
              <a:t>PoW</a:t>
            </a:r>
            <a:r>
              <a:rPr lang="en-US" dirty="0" smtClean="0"/>
              <a:t> to establish identities</a:t>
            </a:r>
          </a:p>
          <a:p>
            <a:r>
              <a:rPr lang="en-US" dirty="0" smtClean="0"/>
              <a:t>Step 2:  Uniformly distribute identities into committees</a:t>
            </a:r>
          </a:p>
          <a:p>
            <a:pPr lvl="1"/>
            <a:r>
              <a:rPr lang="en-US" dirty="0" smtClean="0"/>
              <a:t>No. of committees almost linearly depends on network mining power</a:t>
            </a:r>
          </a:p>
          <a:p>
            <a:r>
              <a:rPr lang="en-US" dirty="0" smtClean="0"/>
              <a:t>Step 3: Committees propose data blocks in parallel</a:t>
            </a:r>
          </a:p>
          <a:p>
            <a:pPr lvl="1"/>
            <a:r>
              <a:rPr lang="en-US" dirty="0" smtClean="0"/>
              <a:t>Run a byzantine consensus protocol between members</a:t>
            </a:r>
          </a:p>
          <a:p>
            <a:r>
              <a:rPr lang="en-US" dirty="0" smtClean="0"/>
              <a:t>Step 4: Final committee unions all data blocks</a:t>
            </a:r>
          </a:p>
          <a:p>
            <a:r>
              <a:rPr lang="en-US" dirty="0" smtClean="0"/>
              <a:t>Step 5: Final committee generates a shared random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E729A-FC0E-0844-BC05-44B6C1049F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9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Adjusts number of committees frequently</a:t>
            </a:r>
          </a:p>
          <a:p>
            <a:pPr lvl="1"/>
            <a:r>
              <a:rPr lang="en-US" dirty="0" smtClean="0"/>
              <a:t>Proportional to the network mining power</a:t>
            </a:r>
          </a:p>
          <a:p>
            <a:pPr lvl="1"/>
            <a:r>
              <a:rPr lang="en-US" dirty="0" smtClean="0"/>
              <a:t>Similar to how </a:t>
            </a:r>
            <a:r>
              <a:rPr lang="en-US" dirty="0" err="1" smtClean="0"/>
              <a:t>Bitcoin</a:t>
            </a:r>
            <a:r>
              <a:rPr lang="en-US" dirty="0" smtClean="0"/>
              <a:t> adjusts the block difficulty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E729A-FC0E-0844-BC05-44B6C1049F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0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In c/2 + 1 members, at least one is honest</a:t>
            </a:r>
          </a:p>
          <a:p>
            <a:pPr lvl="0"/>
            <a:r>
              <a:rPr lang="en-US" dirty="0" smtClean="0"/>
              <a:t>No adversary can propose an invalid block </a:t>
            </a:r>
            <a:r>
              <a:rPr lang="en-US" dirty="0" err="1" smtClean="0"/>
              <a:t>w.h.p</a:t>
            </a:r>
            <a:endParaRPr lang="en-US" dirty="0" smtClean="0"/>
          </a:p>
          <a:p>
            <a:pPr lvl="0"/>
            <a:r>
              <a:rPr lang="en-US" dirty="0" smtClean="0"/>
              <a:t>A block is valid if see c/2+1 signatures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E729A-FC0E-0844-BC05-44B6C1049F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22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block includes only TXs having IDs falling within a specific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E729A-FC0E-0844-BC05-44B6C1049F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13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 committee collects data blocks from others</a:t>
            </a:r>
          </a:p>
          <a:p>
            <a:pPr lvl="1"/>
            <a:r>
              <a:rPr lang="en-US" dirty="0" smtClean="0"/>
              <a:t>Only download block headers </a:t>
            </a:r>
          </a:p>
          <a:p>
            <a:pPr lvl="2"/>
            <a:r>
              <a:rPr lang="en-US" dirty="0" smtClean="0"/>
              <a:t>Block hash, committee members, signatures</a:t>
            </a:r>
          </a:p>
          <a:p>
            <a:pPr lvl="1"/>
            <a:r>
              <a:rPr lang="en-US" dirty="0" smtClean="0"/>
              <a:t>Accept a block header if it has at least c/2 + 1 signatures</a:t>
            </a:r>
          </a:p>
          <a:p>
            <a:r>
              <a:rPr lang="en-US" dirty="0" smtClean="0"/>
              <a:t>Build a consensus block within the final committee</a:t>
            </a:r>
          </a:p>
          <a:p>
            <a:pPr lvl="1"/>
            <a:r>
              <a:rPr lang="en-US" dirty="0" smtClean="0"/>
              <a:t>Similar to the generating a data block</a:t>
            </a:r>
          </a:p>
          <a:p>
            <a:pPr lvl="1"/>
            <a:r>
              <a:rPr lang="en-US" dirty="0" smtClean="0"/>
              <a:t>Committee members sign the agreed block hash</a:t>
            </a:r>
          </a:p>
          <a:p>
            <a:r>
              <a:rPr lang="en-US" dirty="0" smtClean="0"/>
              <a:t>Only the consensus block’s header is broadcast to the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E729A-FC0E-0844-BC05-44B6C1049F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8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3AEF-59FA-B143-A3A8-34A5BEE8BA8C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3171-E436-624A-8EED-EA0297AD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8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3AEF-59FA-B143-A3A8-34A5BEE8BA8C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3171-E436-624A-8EED-EA0297AD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8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7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7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3AEF-59FA-B143-A3A8-34A5BEE8BA8C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3171-E436-624A-8EED-EA0297AD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3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85469"/>
          </a:xfrm>
        </p:spPr>
        <p:txBody>
          <a:bodyPr>
            <a:normAutofit/>
          </a:bodyPr>
          <a:lstStyle>
            <a:lvl1pPr>
              <a:defRPr sz="4000"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04" y="1362998"/>
            <a:ext cx="8807149" cy="4763169"/>
          </a:xfrm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3AEF-59FA-B143-A3A8-34A5BEE8BA8C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3171-E436-624A-8EED-EA0297AD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5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3AEF-59FA-B143-A3A8-34A5BEE8BA8C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3171-E436-624A-8EED-EA0297AD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3AEF-59FA-B143-A3A8-34A5BEE8BA8C}" type="datetimeFigureOut">
              <a:rPr lang="en-US" smtClean="0"/>
              <a:t>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3171-E436-624A-8EED-EA0297AD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2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3AEF-59FA-B143-A3A8-34A5BEE8BA8C}" type="datetimeFigureOut">
              <a:rPr lang="en-US" smtClean="0"/>
              <a:t>7/12/15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3171-E436-624A-8EED-EA0297AD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6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3AEF-59FA-B143-A3A8-34A5BEE8BA8C}" type="datetimeFigureOut">
              <a:rPr lang="en-US" smtClean="0"/>
              <a:t>7/12/15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3171-E436-624A-8EED-EA0297AD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5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3AEF-59FA-B143-A3A8-34A5BEE8BA8C}" type="datetimeFigureOut">
              <a:rPr lang="en-US" smtClean="0"/>
              <a:t>7/12/15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3171-E436-624A-8EED-EA0297AD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0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3AEF-59FA-B143-A3A8-34A5BEE8BA8C}" type="datetimeFigureOut">
              <a:rPr lang="en-US" smtClean="0"/>
              <a:t>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3171-E436-624A-8EED-EA0297AD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3AEF-59FA-B143-A3A8-34A5BEE8BA8C}" type="datetimeFigureOut">
              <a:rPr lang="en-US" smtClean="0"/>
              <a:t>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3171-E436-624A-8EED-EA0297AD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5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204" y="1600201"/>
            <a:ext cx="880714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03AEF-59FA-B143-A3A8-34A5BEE8BA8C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13171-E436-624A-8EED-EA0297AD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2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ail-archive.com/bitcoin-development@lists.sourceforge.net/msg03307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oiluu@comp.nus.edu.sg" TargetMode="External"/><Relationship Id="rId3" Type="http://schemas.openxmlformats.org/officeDocument/2006/relationships/hyperlink" Target="http://www.comp.nus.edu.sg/~loiluu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" y="2130429"/>
            <a:ext cx="9143999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SCP:  A Computationally Scalable Byzantine Consensus </a:t>
            </a:r>
            <a:r>
              <a:rPr lang="en-US" dirty="0"/>
              <a:t>P</a:t>
            </a:r>
            <a:r>
              <a:rPr lang="en-US" dirty="0" smtClean="0"/>
              <a:t>rotocol for </a:t>
            </a:r>
            <a:r>
              <a:rPr lang="en-US" dirty="0" err="1" smtClean="0"/>
              <a:t>Blockchains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926" y="4262497"/>
            <a:ext cx="8052741" cy="1281603"/>
          </a:xfrm>
        </p:spPr>
        <p:txBody>
          <a:bodyPr>
            <a:noAutofit/>
          </a:bodyPr>
          <a:lstStyle/>
          <a:p>
            <a:r>
              <a:rPr lang="en-US" sz="2400" b="1" u="sng" dirty="0" err="1"/>
              <a:t>Loi</a:t>
            </a:r>
            <a:r>
              <a:rPr lang="en-US" sz="2400" b="1" u="sng" dirty="0"/>
              <a:t> </a:t>
            </a:r>
            <a:r>
              <a:rPr lang="en-US" sz="2400" b="1" u="sng" dirty="0" err="1"/>
              <a:t>Luu</a:t>
            </a:r>
            <a:r>
              <a:rPr lang="en-US" sz="2400" dirty="0"/>
              <a:t>, </a:t>
            </a:r>
            <a:r>
              <a:rPr lang="en-US" sz="2400" dirty="0" err="1"/>
              <a:t>Viswesh</a:t>
            </a:r>
            <a:r>
              <a:rPr lang="en-US" sz="2400" dirty="0"/>
              <a:t> Narayanan, </a:t>
            </a:r>
            <a:r>
              <a:rPr lang="en-US" sz="2400" dirty="0" err="1"/>
              <a:t>Kunal</a:t>
            </a:r>
            <a:r>
              <a:rPr lang="en-US" sz="2400" dirty="0"/>
              <a:t> </a:t>
            </a:r>
            <a:r>
              <a:rPr lang="en-US" sz="2400" dirty="0" err="1"/>
              <a:t>Baweja</a:t>
            </a:r>
            <a:r>
              <a:rPr lang="en-US" sz="2400" dirty="0"/>
              <a:t>, </a:t>
            </a:r>
            <a:r>
              <a:rPr lang="en-US" sz="2400" dirty="0" err="1"/>
              <a:t>Chaodong</a:t>
            </a:r>
            <a:r>
              <a:rPr lang="en-US" sz="2400" dirty="0"/>
              <a:t> </a:t>
            </a:r>
            <a:r>
              <a:rPr lang="en-US" sz="2400" dirty="0" err="1"/>
              <a:t>Zheng</a:t>
            </a:r>
            <a:r>
              <a:rPr lang="en-US" sz="2400" dirty="0"/>
              <a:t>, Seth Gilbert, </a:t>
            </a:r>
            <a:r>
              <a:rPr lang="en-US" sz="2400" dirty="0" err="1"/>
              <a:t>Prateek</a:t>
            </a:r>
            <a:r>
              <a:rPr lang="en-US" sz="2400" dirty="0"/>
              <a:t> </a:t>
            </a:r>
            <a:r>
              <a:rPr lang="en-US" sz="2400" dirty="0" err="1"/>
              <a:t>Saxena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tx1"/>
                </a:solidFill>
              </a:rPr>
              <a:t>National University of Singapore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20330" y="5576399"/>
            <a:ext cx="8052741" cy="757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7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390"/>
            <a:ext cx="8229600" cy="785469"/>
          </a:xfrm>
        </p:spPr>
        <p:txBody>
          <a:bodyPr>
            <a:normAutofit/>
          </a:bodyPr>
          <a:lstStyle/>
          <a:p>
            <a:r>
              <a:rPr lang="en-US" dirty="0" smtClean="0"/>
              <a:t>SCP protocol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5688971" y="857459"/>
            <a:ext cx="3153403" cy="2301666"/>
            <a:chOff x="5688971" y="857459"/>
            <a:chExt cx="3153403" cy="2301666"/>
          </a:xfrm>
        </p:grpSpPr>
        <p:sp>
          <p:nvSpPr>
            <p:cNvPr id="109" name="Oval 108"/>
            <p:cNvSpPr/>
            <p:nvPr/>
          </p:nvSpPr>
          <p:spPr>
            <a:xfrm>
              <a:off x="5849871" y="1991319"/>
              <a:ext cx="176024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848558" y="2409306"/>
              <a:ext cx="177337" cy="2902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832300" y="1575111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176896" y="1969094"/>
              <a:ext cx="176024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175583" y="2387081"/>
              <a:ext cx="177337" cy="2902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159325" y="1552886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7096125" y="1643139"/>
              <a:ext cx="1412875" cy="66089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7302325" y="1855581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692850" y="1833356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8042483" y="1795101"/>
              <a:ext cx="177337" cy="2902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7096125" y="2414967"/>
              <a:ext cx="1412875" cy="66089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302325" y="2627409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7692850" y="2605184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8042483" y="2566929"/>
              <a:ext cx="177337" cy="2902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ight Arrow 124"/>
            <p:cNvSpPr/>
            <p:nvPr/>
          </p:nvSpPr>
          <p:spPr>
            <a:xfrm>
              <a:off x="6524625" y="1896398"/>
              <a:ext cx="571500" cy="35570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688971" y="857459"/>
              <a:ext cx="3153403" cy="2301666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832300" y="1067151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6159325" y="1044926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7006970" y="891993"/>
              <a:ext cx="1412875" cy="66089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213170" y="1104435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7603695" y="1082210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7953328" y="1043955"/>
              <a:ext cx="177337" cy="2902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876609" y="2813434"/>
              <a:ext cx="177337" cy="2902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6529610" y="2707425"/>
              <a:ext cx="490369" cy="388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93485" y="3755923"/>
            <a:ext cx="2934065" cy="2832202"/>
            <a:chOff x="2993485" y="3755923"/>
            <a:chExt cx="2934065" cy="2832202"/>
          </a:xfrm>
        </p:grpSpPr>
        <p:sp>
          <p:nvSpPr>
            <p:cNvPr id="152" name="Oval 151"/>
            <p:cNvSpPr/>
            <p:nvPr/>
          </p:nvSpPr>
          <p:spPr>
            <a:xfrm>
              <a:off x="4403811" y="4970146"/>
              <a:ext cx="1412875" cy="66089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610011" y="5182588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000536" y="5160363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350169" y="5122108"/>
              <a:ext cx="177337" cy="2902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3022686" y="5456224"/>
              <a:ext cx="1412875" cy="66089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3228886" y="5668666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3619411" y="5646441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3969044" y="5608186"/>
              <a:ext cx="177337" cy="2902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3513055" y="3836671"/>
              <a:ext cx="1412875" cy="66089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3719255" y="4049113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4109780" y="4026888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4459413" y="4020383"/>
              <a:ext cx="177337" cy="2902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Arrow Connector 182"/>
            <p:cNvCxnSpPr>
              <a:stCxn id="156" idx="1"/>
              <a:endCxn id="160" idx="3"/>
            </p:cNvCxnSpPr>
            <p:nvPr/>
          </p:nvCxnSpPr>
          <p:spPr>
            <a:xfrm flipV="1">
              <a:off x="3229597" y="4400778"/>
              <a:ext cx="490369" cy="1152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52" idx="0"/>
              <a:endCxn id="160" idx="5"/>
            </p:cNvCxnSpPr>
            <p:nvPr/>
          </p:nvCxnSpPr>
          <p:spPr>
            <a:xfrm flipH="1" flipV="1">
              <a:off x="4719019" y="4400778"/>
              <a:ext cx="391230" cy="5693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3541684" y="4656707"/>
              <a:ext cx="12297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Blk</a:t>
              </a:r>
              <a:r>
                <a:rPr lang="en-US" dirty="0" smtClean="0"/>
                <a:t> Header</a:t>
              </a:r>
              <a:endParaRPr lang="en-US" dirty="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993485" y="3755923"/>
              <a:ext cx="2934065" cy="283220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5161924" y="6149260"/>
              <a:ext cx="490369" cy="388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9394" y="890264"/>
            <a:ext cx="4635500" cy="2222500"/>
            <a:chOff x="99394" y="890264"/>
            <a:chExt cx="4635500" cy="2222500"/>
          </a:xfrm>
        </p:grpSpPr>
        <p:sp>
          <p:nvSpPr>
            <p:cNvPr id="4" name="Oval 3"/>
            <p:cNvSpPr/>
            <p:nvPr/>
          </p:nvSpPr>
          <p:spPr>
            <a:xfrm>
              <a:off x="226611" y="2227963"/>
              <a:ext cx="175740" cy="2902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08437" y="1456102"/>
              <a:ext cx="178396" cy="2902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326342" y="1977194"/>
              <a:ext cx="185764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02191" y="1850037"/>
              <a:ext cx="176024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605936" y="2255148"/>
              <a:ext cx="177337" cy="2902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919085" y="2555596"/>
              <a:ext cx="172736" cy="2477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619695" y="2548430"/>
              <a:ext cx="18291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215793" y="2476803"/>
              <a:ext cx="155709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5849" y="1832059"/>
              <a:ext cx="170286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018952" y="1231653"/>
              <a:ext cx="156581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735265" y="1433829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227234" y="1850037"/>
              <a:ext cx="183601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94872" y="1413593"/>
              <a:ext cx="164993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2" idx="5"/>
              <a:endCxn id="15" idx="1"/>
            </p:cNvCxnSpPr>
            <p:nvPr/>
          </p:nvCxnSpPr>
          <p:spPr>
            <a:xfrm flipV="1">
              <a:off x="451197" y="1892546"/>
              <a:ext cx="802925" cy="1872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" idx="6"/>
              <a:endCxn id="9" idx="1"/>
            </p:cNvCxnSpPr>
            <p:nvPr/>
          </p:nvCxnSpPr>
          <p:spPr>
            <a:xfrm>
              <a:off x="402351" y="2373098"/>
              <a:ext cx="542031" cy="2187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5"/>
              <a:endCxn id="10" idx="1"/>
            </p:cNvCxnSpPr>
            <p:nvPr/>
          </p:nvCxnSpPr>
          <p:spPr>
            <a:xfrm>
              <a:off x="660708" y="1703863"/>
              <a:ext cx="985775" cy="8870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4"/>
              <a:endCxn id="9" idx="7"/>
            </p:cNvCxnSpPr>
            <p:nvPr/>
          </p:nvCxnSpPr>
          <p:spPr>
            <a:xfrm>
              <a:off x="390992" y="2122329"/>
              <a:ext cx="675532" cy="4695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6"/>
              <a:endCxn id="15" idx="3"/>
            </p:cNvCxnSpPr>
            <p:nvPr/>
          </p:nvCxnSpPr>
          <p:spPr>
            <a:xfrm flipV="1">
              <a:off x="1091821" y="2097798"/>
              <a:ext cx="162301" cy="5816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3"/>
              <a:endCxn id="10" idx="6"/>
            </p:cNvCxnSpPr>
            <p:nvPr/>
          </p:nvCxnSpPr>
          <p:spPr>
            <a:xfrm flipH="1">
              <a:off x="1802613" y="2224955"/>
              <a:ext cx="550934" cy="4686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5"/>
              <a:endCxn id="6" idx="1"/>
            </p:cNvCxnSpPr>
            <p:nvPr/>
          </p:nvCxnSpPr>
          <p:spPr>
            <a:xfrm>
              <a:off x="2152602" y="1479414"/>
              <a:ext cx="200945" cy="5402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3"/>
              <a:endCxn id="10" idx="5"/>
            </p:cNvCxnSpPr>
            <p:nvPr/>
          </p:nvCxnSpPr>
          <p:spPr>
            <a:xfrm flipH="1">
              <a:off x="1775825" y="2724564"/>
              <a:ext cx="462771" cy="716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5"/>
              <a:endCxn id="10" idx="2"/>
            </p:cNvCxnSpPr>
            <p:nvPr/>
          </p:nvCxnSpPr>
          <p:spPr>
            <a:xfrm flipV="1">
              <a:off x="1066524" y="2693565"/>
              <a:ext cx="553171" cy="735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5" idx="2"/>
              <a:endCxn id="4" idx="7"/>
            </p:cNvCxnSpPr>
            <p:nvPr/>
          </p:nvCxnSpPr>
          <p:spPr>
            <a:xfrm flipH="1">
              <a:off x="376614" y="1995172"/>
              <a:ext cx="850620" cy="2753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5"/>
              <a:endCxn id="11" idx="1"/>
            </p:cNvCxnSpPr>
            <p:nvPr/>
          </p:nvCxnSpPr>
          <p:spPr>
            <a:xfrm>
              <a:off x="1435702" y="1661354"/>
              <a:ext cx="802894" cy="8579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0"/>
              <a:endCxn id="7" idx="4"/>
            </p:cNvCxnSpPr>
            <p:nvPr/>
          </p:nvCxnSpPr>
          <p:spPr>
            <a:xfrm flipV="1">
              <a:off x="2694605" y="2140307"/>
              <a:ext cx="295598" cy="1148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6" idx="6"/>
              <a:endCxn id="14" idx="2"/>
            </p:cNvCxnSpPr>
            <p:nvPr/>
          </p:nvCxnSpPr>
          <p:spPr>
            <a:xfrm>
              <a:off x="1459865" y="1558728"/>
              <a:ext cx="1275400" cy="202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4" idx="3"/>
              <a:endCxn id="6" idx="0"/>
            </p:cNvCxnSpPr>
            <p:nvPr/>
          </p:nvCxnSpPr>
          <p:spPr>
            <a:xfrm flipH="1">
              <a:off x="2419224" y="1681590"/>
              <a:ext cx="339676" cy="2956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3" idx="4"/>
              <a:endCxn id="10" idx="0"/>
            </p:cNvCxnSpPr>
            <p:nvPr/>
          </p:nvCxnSpPr>
          <p:spPr>
            <a:xfrm flipH="1">
              <a:off x="1711154" y="1521923"/>
              <a:ext cx="386089" cy="10265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4" idx="4"/>
              <a:endCxn id="11" idx="0"/>
            </p:cNvCxnSpPr>
            <p:nvPr/>
          </p:nvCxnSpPr>
          <p:spPr>
            <a:xfrm flipH="1">
              <a:off x="2293648" y="1724099"/>
              <a:ext cx="522311" cy="7527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6" idx="2"/>
              <a:endCxn id="5" idx="7"/>
            </p:cNvCxnSpPr>
            <p:nvPr/>
          </p:nvCxnSpPr>
          <p:spPr>
            <a:xfrm flipH="1" flipV="1">
              <a:off x="660708" y="1498611"/>
              <a:ext cx="634164" cy="601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5" idx="7"/>
              <a:endCxn id="13" idx="3"/>
            </p:cNvCxnSpPr>
            <p:nvPr/>
          </p:nvCxnSpPr>
          <p:spPr>
            <a:xfrm flipV="1">
              <a:off x="1383947" y="1479414"/>
              <a:ext cx="657936" cy="4131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5" idx="5"/>
              <a:endCxn id="11" idx="1"/>
            </p:cNvCxnSpPr>
            <p:nvPr/>
          </p:nvCxnSpPr>
          <p:spPr>
            <a:xfrm>
              <a:off x="1383947" y="2097798"/>
              <a:ext cx="854649" cy="4215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8" idx="2"/>
              <a:endCxn id="10" idx="6"/>
            </p:cNvCxnSpPr>
            <p:nvPr/>
          </p:nvCxnSpPr>
          <p:spPr>
            <a:xfrm flipH="1">
              <a:off x="1802613" y="2400283"/>
              <a:ext cx="803323" cy="2932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119003" y="1065138"/>
              <a:ext cx="3266516" cy="190912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9525" cmpd="sng">
              <a:prstDash val="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12" idx="6"/>
              <a:endCxn id="16" idx="3"/>
            </p:cNvCxnSpPr>
            <p:nvPr/>
          </p:nvCxnSpPr>
          <p:spPr>
            <a:xfrm flipV="1">
              <a:off x="476135" y="1661354"/>
              <a:ext cx="842900" cy="3158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5" idx="6"/>
              <a:endCxn id="7" idx="2"/>
            </p:cNvCxnSpPr>
            <p:nvPr/>
          </p:nvCxnSpPr>
          <p:spPr>
            <a:xfrm>
              <a:off x="686833" y="1601237"/>
              <a:ext cx="2215358" cy="3939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ight Arrow 97"/>
            <p:cNvSpPr/>
            <p:nvPr/>
          </p:nvSpPr>
          <p:spPr>
            <a:xfrm>
              <a:off x="3401394" y="1831724"/>
              <a:ext cx="555625" cy="37595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082365" y="1937693"/>
              <a:ext cx="176024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1052" y="2355680"/>
              <a:ext cx="177337" cy="2902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064794" y="1521485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409390" y="1915468"/>
              <a:ext cx="176024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408077" y="2333455"/>
              <a:ext cx="177337" cy="2902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391819" y="1499260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9394" y="890264"/>
              <a:ext cx="4635500" cy="22225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4080871" y="1136435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4407896" y="1114210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3290430" y="2590939"/>
              <a:ext cx="490369" cy="388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5849" y="3755923"/>
            <a:ext cx="2469113" cy="2832201"/>
            <a:chOff x="165849" y="3755923"/>
            <a:chExt cx="2469113" cy="2832201"/>
          </a:xfrm>
        </p:grpSpPr>
        <p:sp>
          <p:nvSpPr>
            <p:cNvPr id="127" name="Oval 126"/>
            <p:cNvSpPr/>
            <p:nvPr/>
          </p:nvSpPr>
          <p:spPr>
            <a:xfrm>
              <a:off x="515345" y="4716539"/>
              <a:ext cx="1412875" cy="66089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721545" y="4928981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112070" y="4906756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461703" y="4868501"/>
              <a:ext cx="177337" cy="2902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15345" y="5488367"/>
              <a:ext cx="1412875" cy="66089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21545" y="5700809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1112070" y="5678584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1461703" y="5640329"/>
              <a:ext cx="177337" cy="2902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497714" y="3868814"/>
              <a:ext cx="1412875" cy="66089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03914" y="4081256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1094439" y="4059031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1444072" y="4052526"/>
              <a:ext cx="177337" cy="2902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68515" y="4614066"/>
              <a:ext cx="970880" cy="3719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Data </a:t>
              </a:r>
              <a:r>
                <a:rPr lang="en-US" dirty="0" err="1" smtClean="0"/>
                <a:t>Blk</a:t>
              </a:r>
              <a:endParaRPr lang="en-US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413241" y="6043080"/>
              <a:ext cx="970880" cy="3719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Data </a:t>
              </a:r>
              <a:r>
                <a:rPr lang="en-US" dirty="0" err="1" smtClean="0"/>
                <a:t>Blk</a:t>
              </a:r>
              <a:endParaRPr lang="en-US" dirty="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65849" y="3755923"/>
              <a:ext cx="2469113" cy="283220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2003989" y="5205545"/>
              <a:ext cx="490369" cy="388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pic>
          <p:nvPicPr>
            <p:cNvPr id="40" name="Picture 39" descr="sync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610" y="4664873"/>
              <a:ext cx="794157" cy="794157"/>
            </a:xfrm>
            <a:prstGeom prst="rect">
              <a:avLst/>
            </a:prstGeom>
          </p:spPr>
        </p:pic>
        <p:pic>
          <p:nvPicPr>
            <p:cNvPr id="150" name="Picture 149" descr="sync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608" y="5411381"/>
              <a:ext cx="794157" cy="794157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6225817" y="3397249"/>
            <a:ext cx="2795423" cy="3190875"/>
            <a:chOff x="6225817" y="3397249"/>
            <a:chExt cx="2795423" cy="3190875"/>
          </a:xfrm>
        </p:grpSpPr>
        <p:sp>
          <p:nvSpPr>
            <p:cNvPr id="190" name="Oval 189"/>
            <p:cNvSpPr/>
            <p:nvPr/>
          </p:nvSpPr>
          <p:spPr>
            <a:xfrm>
              <a:off x="6717025" y="4866579"/>
              <a:ext cx="1412875" cy="66089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6923225" y="5079021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7313750" y="5056796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7663383" y="5018541"/>
              <a:ext cx="177337" cy="2902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6783046" y="5734289"/>
              <a:ext cx="1412875" cy="66089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989246" y="5946731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7379771" y="5924506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29404" y="5886251"/>
              <a:ext cx="177337" cy="2902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6717790" y="3797236"/>
              <a:ext cx="1412875" cy="66089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6923990" y="4009678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7314515" y="3987453"/>
              <a:ext cx="161388" cy="29027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7664148" y="3980948"/>
              <a:ext cx="177337" cy="29027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296183" y="3523899"/>
              <a:ext cx="160284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Consensus </a:t>
              </a:r>
              <a:r>
                <a:rPr lang="en-US" dirty="0" err="1" smtClean="0"/>
                <a:t>Blk</a:t>
              </a:r>
              <a:endParaRPr lang="en-US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7418399" y="4336963"/>
              <a:ext cx="160284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101010101101</a:t>
              </a:r>
              <a:endParaRPr lang="en-US" dirty="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6225817" y="3397249"/>
              <a:ext cx="2795423" cy="319087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8357726" y="5457759"/>
              <a:ext cx="490369" cy="388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pic>
          <p:nvPicPr>
            <p:cNvPr id="151" name="Picture 150" descr="sync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7665" y="3751032"/>
              <a:ext cx="794157" cy="794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417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1: Identity establishment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04" y="1239852"/>
            <a:ext cx="8807149" cy="1093774"/>
          </a:xfrm>
        </p:spPr>
        <p:txBody>
          <a:bodyPr>
            <a:normAutofit/>
          </a:bodyPr>
          <a:lstStyle/>
          <a:p>
            <a:r>
              <a:rPr lang="en-US" dirty="0" smtClean="0"/>
              <a:t>Solve </a:t>
            </a:r>
            <a:r>
              <a:rPr lang="en-US" dirty="0" err="1" smtClean="0"/>
              <a:t>PoW</a:t>
            </a:r>
            <a:endParaRPr lang="en-US" dirty="0" smtClean="0"/>
          </a:p>
          <a:p>
            <a:pPr lvl="1"/>
            <a:r>
              <a:rPr lang="en-US" sz="2400" dirty="0"/>
              <a:t>SHA2</a:t>
            </a:r>
            <a:r>
              <a:rPr lang="en-US" sz="2400" dirty="0" smtClean="0"/>
              <a:t>(</a:t>
            </a:r>
            <a:r>
              <a:rPr lang="en-US" sz="2400" dirty="0" err="1" smtClean="0"/>
              <a:t>EpochRandomness</a:t>
            </a:r>
            <a:r>
              <a:rPr lang="en-US" sz="2400" dirty="0" smtClean="0"/>
              <a:t> </a:t>
            </a:r>
            <a:r>
              <a:rPr lang="en-US" sz="2400" dirty="0"/>
              <a:t>|| IP || </a:t>
            </a:r>
            <a:r>
              <a:rPr lang="en-US" sz="2400" dirty="0" err="1"/>
              <a:t>pubkey</a:t>
            </a:r>
            <a:r>
              <a:rPr lang="en-US" sz="2400" dirty="0"/>
              <a:t> || nonce) &lt; </a:t>
            </a:r>
            <a:r>
              <a:rPr lang="en-US" sz="2400" dirty="0" smtClean="0"/>
              <a:t>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490" y="2698750"/>
            <a:ext cx="4681385" cy="3907507"/>
            <a:chOff x="33490" y="2698750"/>
            <a:chExt cx="4681385" cy="3907507"/>
          </a:xfrm>
        </p:grpSpPr>
        <p:sp>
          <p:nvSpPr>
            <p:cNvPr id="8" name="Oval 7"/>
            <p:cNvSpPr/>
            <p:nvPr/>
          </p:nvSpPr>
          <p:spPr>
            <a:xfrm>
              <a:off x="165204" y="4249656"/>
              <a:ext cx="412076" cy="44642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02830" y="3194226"/>
              <a:ext cx="418305" cy="44642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316862" y="4570455"/>
              <a:ext cx="435582" cy="44642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59702" y="4024008"/>
              <a:ext cx="412743" cy="44642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311147" y="4886404"/>
              <a:ext cx="415823" cy="44642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17961" y="5524938"/>
              <a:ext cx="405033" cy="381047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746249" y="5701936"/>
              <a:ext cx="428907" cy="44642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39472" y="5420175"/>
              <a:ext cx="365109" cy="44642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120583" y="4855237"/>
              <a:ext cx="399449" cy="44642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38587" y="3759443"/>
              <a:ext cx="399289" cy="44642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74974" y="3933987"/>
              <a:ext cx="367154" cy="44642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081276" y="3264368"/>
              <a:ext cx="378425" cy="44642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190625" y="4635832"/>
              <a:ext cx="430510" cy="44642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188360" y="3148071"/>
              <a:ext cx="386877" cy="44642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666074" y="5485552"/>
              <a:ext cx="369230" cy="44642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56230" y="4116420"/>
              <a:ext cx="363803" cy="44642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22" idx="5"/>
              <a:endCxn id="29" idx="1"/>
            </p:cNvCxnSpPr>
            <p:nvPr/>
          </p:nvCxnSpPr>
          <p:spPr>
            <a:xfrm>
              <a:off x="979401" y="4140490"/>
              <a:ext cx="274271" cy="5607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8" idx="6"/>
              <a:endCxn id="15" idx="1"/>
            </p:cNvCxnSpPr>
            <p:nvPr/>
          </p:nvCxnSpPr>
          <p:spPr>
            <a:xfrm>
              <a:off x="577280" y="4472868"/>
              <a:ext cx="199997" cy="11078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9" idx="5"/>
              <a:endCxn id="16" idx="1"/>
            </p:cNvCxnSpPr>
            <p:nvPr/>
          </p:nvCxnSpPr>
          <p:spPr>
            <a:xfrm>
              <a:off x="1559876" y="3575273"/>
              <a:ext cx="249185" cy="21920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2" idx="4"/>
              <a:endCxn id="15" idx="7"/>
            </p:cNvCxnSpPr>
            <p:nvPr/>
          </p:nvCxnSpPr>
          <p:spPr>
            <a:xfrm>
              <a:off x="838232" y="4205867"/>
              <a:ext cx="225446" cy="13748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5" idx="6"/>
              <a:endCxn id="29" idx="3"/>
            </p:cNvCxnSpPr>
            <p:nvPr/>
          </p:nvCxnSpPr>
          <p:spPr>
            <a:xfrm flipV="1">
              <a:off x="1122994" y="5016879"/>
              <a:ext cx="130678" cy="6985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0" idx="3"/>
              <a:endCxn id="16" idx="6"/>
            </p:cNvCxnSpPr>
            <p:nvPr/>
          </p:nvCxnSpPr>
          <p:spPr>
            <a:xfrm flipH="1">
              <a:off x="2175156" y="4951502"/>
              <a:ext cx="205496" cy="9736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3" idx="5"/>
              <a:endCxn id="10" idx="1"/>
            </p:cNvCxnSpPr>
            <p:nvPr/>
          </p:nvCxnSpPr>
          <p:spPr>
            <a:xfrm>
              <a:off x="2188360" y="4315034"/>
              <a:ext cx="192292" cy="3207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7" idx="3"/>
              <a:endCxn id="16" idx="5"/>
            </p:cNvCxnSpPr>
            <p:nvPr/>
          </p:nvCxnSpPr>
          <p:spPr>
            <a:xfrm flipH="1">
              <a:off x="2112344" y="5801222"/>
              <a:ext cx="880597" cy="28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5" idx="5"/>
              <a:endCxn id="16" idx="2"/>
            </p:cNvCxnSpPr>
            <p:nvPr/>
          </p:nvCxnSpPr>
          <p:spPr>
            <a:xfrm>
              <a:off x="1063678" y="5850182"/>
              <a:ext cx="682571" cy="749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29" idx="2"/>
              <a:endCxn id="8" idx="7"/>
            </p:cNvCxnSpPr>
            <p:nvPr/>
          </p:nvCxnSpPr>
          <p:spPr>
            <a:xfrm flipH="1" flipV="1">
              <a:off x="516933" y="4315033"/>
              <a:ext cx="673692" cy="5440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0" idx="5"/>
              <a:endCxn id="17" idx="1"/>
            </p:cNvCxnSpPr>
            <p:nvPr/>
          </p:nvCxnSpPr>
          <p:spPr>
            <a:xfrm>
              <a:off x="2518580" y="3529118"/>
              <a:ext cx="474361" cy="19564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2" idx="0"/>
              <a:endCxn id="11" idx="4"/>
            </p:cNvCxnSpPr>
            <p:nvPr/>
          </p:nvCxnSpPr>
          <p:spPr>
            <a:xfrm flipV="1">
              <a:off x="3519059" y="4470432"/>
              <a:ext cx="147015" cy="4159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30" idx="6"/>
              <a:endCxn id="24" idx="2"/>
            </p:cNvCxnSpPr>
            <p:nvPr/>
          </p:nvCxnSpPr>
          <p:spPr>
            <a:xfrm>
              <a:off x="2575237" y="3371283"/>
              <a:ext cx="506039" cy="1162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31" idx="3"/>
              <a:endCxn id="17" idx="6"/>
            </p:cNvCxnSpPr>
            <p:nvPr/>
          </p:nvCxnSpPr>
          <p:spPr>
            <a:xfrm flipH="1" flipV="1">
              <a:off x="3304581" y="5643387"/>
              <a:ext cx="415565" cy="2232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12" idx="5"/>
              <a:endCxn id="18" idx="2"/>
            </p:cNvCxnSpPr>
            <p:nvPr/>
          </p:nvCxnSpPr>
          <p:spPr>
            <a:xfrm flipV="1">
              <a:off x="3666074" y="5078449"/>
              <a:ext cx="454509" cy="1890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1" idx="5"/>
              <a:endCxn id="18" idx="3"/>
            </p:cNvCxnSpPr>
            <p:nvPr/>
          </p:nvCxnSpPr>
          <p:spPr>
            <a:xfrm flipV="1">
              <a:off x="3981232" y="5236284"/>
              <a:ext cx="197849" cy="630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32" idx="2"/>
              <a:endCxn id="11" idx="5"/>
            </p:cNvCxnSpPr>
            <p:nvPr/>
          </p:nvCxnSpPr>
          <p:spPr>
            <a:xfrm flipH="1">
              <a:off x="3812000" y="4339632"/>
              <a:ext cx="344230" cy="654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24" idx="3"/>
              <a:endCxn id="10" idx="0"/>
            </p:cNvCxnSpPr>
            <p:nvPr/>
          </p:nvCxnSpPr>
          <p:spPr>
            <a:xfrm flipH="1">
              <a:off x="2534653" y="3645415"/>
              <a:ext cx="602042" cy="9250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23" idx="4"/>
              <a:endCxn id="16" idx="0"/>
            </p:cNvCxnSpPr>
            <p:nvPr/>
          </p:nvCxnSpPr>
          <p:spPr>
            <a:xfrm flipH="1">
              <a:off x="1960703" y="4380411"/>
              <a:ext cx="97848" cy="13215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24" idx="4"/>
              <a:endCxn id="17" idx="0"/>
            </p:cNvCxnSpPr>
            <p:nvPr/>
          </p:nvCxnSpPr>
          <p:spPr>
            <a:xfrm flipH="1">
              <a:off x="3122027" y="3710792"/>
              <a:ext cx="148462" cy="17093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30" idx="2"/>
              <a:endCxn id="9" idx="7"/>
            </p:cNvCxnSpPr>
            <p:nvPr/>
          </p:nvCxnSpPr>
          <p:spPr>
            <a:xfrm flipH="1" flipV="1">
              <a:off x="1559876" y="3259603"/>
              <a:ext cx="628484" cy="1116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29" idx="7"/>
              <a:endCxn id="23" idx="3"/>
            </p:cNvCxnSpPr>
            <p:nvPr/>
          </p:nvCxnSpPr>
          <p:spPr>
            <a:xfrm flipV="1">
              <a:off x="1558088" y="4315034"/>
              <a:ext cx="370654" cy="3861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32" idx="1"/>
              <a:endCxn id="24" idx="6"/>
            </p:cNvCxnSpPr>
            <p:nvPr/>
          </p:nvCxnSpPr>
          <p:spPr>
            <a:xfrm flipH="1" flipV="1">
              <a:off x="3459701" y="3487580"/>
              <a:ext cx="749807" cy="694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8" idx="1"/>
              <a:endCxn id="30" idx="5"/>
            </p:cNvCxnSpPr>
            <p:nvPr/>
          </p:nvCxnSpPr>
          <p:spPr>
            <a:xfrm flipH="1" flipV="1">
              <a:off x="2518580" y="3529118"/>
              <a:ext cx="1660501" cy="13914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29" idx="5"/>
              <a:endCxn id="17" idx="1"/>
            </p:cNvCxnSpPr>
            <p:nvPr/>
          </p:nvCxnSpPr>
          <p:spPr>
            <a:xfrm>
              <a:off x="1558088" y="5016879"/>
              <a:ext cx="1434853" cy="4686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2" idx="2"/>
              <a:endCxn id="16" idx="6"/>
            </p:cNvCxnSpPr>
            <p:nvPr/>
          </p:nvCxnSpPr>
          <p:spPr>
            <a:xfrm flipH="1">
              <a:off x="2175156" y="5109616"/>
              <a:ext cx="1135991" cy="8155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33490" y="2698750"/>
              <a:ext cx="4681385" cy="3907507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9525" cmpd="sng">
              <a:prstDash val="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>
              <a:stCxn id="22" idx="6"/>
              <a:endCxn id="30" idx="3"/>
            </p:cNvCxnSpPr>
            <p:nvPr/>
          </p:nvCxnSpPr>
          <p:spPr>
            <a:xfrm flipV="1">
              <a:off x="1037876" y="3529118"/>
              <a:ext cx="1207141" cy="4535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9" idx="6"/>
              <a:endCxn id="11" idx="2"/>
            </p:cNvCxnSpPr>
            <p:nvPr/>
          </p:nvCxnSpPr>
          <p:spPr>
            <a:xfrm>
              <a:off x="1621135" y="3417438"/>
              <a:ext cx="1838567" cy="8297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6" name="Table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33541"/>
              </p:ext>
            </p:extLst>
          </p:nvPr>
        </p:nvGraphicFramePr>
        <p:xfrm>
          <a:off x="5460998" y="3514410"/>
          <a:ext cx="3456167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7"/>
                <a:gridCol w="1134896"/>
                <a:gridCol w="802377"/>
                <a:gridCol w="10902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Pubkey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00001</a:t>
                      </a:r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</a:t>
                      </a:r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2" name="Right Arrow 181"/>
          <p:cNvSpPr/>
          <p:nvPr/>
        </p:nvSpPr>
        <p:spPr>
          <a:xfrm>
            <a:off x="4714875" y="4315033"/>
            <a:ext cx="619125" cy="3861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6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Assigning committees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04" y="1362999"/>
            <a:ext cx="8807149" cy="105000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Randomly &amp; uniformly distribute identities to committees</a:t>
            </a:r>
          </a:p>
          <a:p>
            <a:pPr lvl="1"/>
            <a:r>
              <a:rPr lang="en-US" dirty="0" smtClean="0"/>
              <a:t>Based on the last </a:t>
            </a:r>
            <a:r>
              <a:rPr lang="en-US" dirty="0"/>
              <a:t>k bits of </a:t>
            </a:r>
            <a:r>
              <a:rPr lang="en-US" dirty="0" err="1" smtClean="0"/>
              <a:t>PoW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74440"/>
              </p:ext>
            </p:extLst>
          </p:nvPr>
        </p:nvGraphicFramePr>
        <p:xfrm>
          <a:off x="713292" y="2772730"/>
          <a:ext cx="2195371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663"/>
                <a:gridCol w="14747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PoW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00001</a:t>
                      </a:r>
                      <a:r>
                        <a:rPr lang="is-IS" sz="2400" dirty="0" smtClean="0"/>
                        <a:t>…00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00000</a:t>
                      </a:r>
                      <a:r>
                        <a:rPr lang="is-IS" sz="2400" dirty="0" smtClean="0"/>
                        <a:t>…01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00000</a:t>
                      </a:r>
                      <a:r>
                        <a:rPr lang="is-IS" sz="2400" dirty="0" smtClean="0"/>
                        <a:t>…10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00001</a:t>
                      </a:r>
                      <a:r>
                        <a:rPr lang="is-IS" sz="2400" dirty="0" smtClean="0"/>
                        <a:t>…11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400" dirty="0" smtClean="0"/>
                        <a:t>…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908663" y="3492500"/>
            <a:ext cx="19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32839" y="2772730"/>
            <a:ext cx="168275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00001</a:t>
            </a:r>
            <a:r>
              <a:rPr lang="is-IS" sz="2000" dirty="0"/>
              <a:t>…00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48713" y="3265870"/>
            <a:ext cx="168275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00000</a:t>
            </a:r>
            <a:r>
              <a:rPr lang="is-IS" sz="2000" dirty="0" smtClean="0"/>
              <a:t>…10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32838" y="4751650"/>
            <a:ext cx="168275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00000</a:t>
            </a:r>
            <a:r>
              <a:rPr lang="is-IS" sz="2000" dirty="0" smtClean="0"/>
              <a:t>…11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32838" y="5246055"/>
            <a:ext cx="168275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00001</a:t>
            </a:r>
            <a:r>
              <a:rPr lang="is-IS" sz="2000" dirty="0"/>
              <a:t>…</a:t>
            </a:r>
            <a:r>
              <a:rPr lang="is-IS" sz="2000" dirty="0" smtClean="0"/>
              <a:t>01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564588" y="3722025"/>
            <a:ext cx="168275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s-IS" sz="2000" dirty="0" smtClean="0"/>
              <a:t>…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532839" y="5798565"/>
            <a:ext cx="168275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s-IS" sz="2000" dirty="0" smtClean="0"/>
              <a:t>…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4818463" y="4431035"/>
            <a:ext cx="3079750" cy="2143124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18463" y="2413001"/>
            <a:ext cx="3263900" cy="2018034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17" idx="2"/>
          </p:cNvCxnSpPr>
          <p:nvPr/>
        </p:nvCxnSpPr>
        <p:spPr>
          <a:xfrm>
            <a:off x="2908663" y="4751650"/>
            <a:ext cx="1909800" cy="75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2"/>
          </p:cNvCxnSpPr>
          <p:nvPr/>
        </p:nvCxnSpPr>
        <p:spPr>
          <a:xfrm>
            <a:off x="2908663" y="3984625"/>
            <a:ext cx="1909800" cy="1517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908663" y="3492500"/>
            <a:ext cx="1909800" cy="938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0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695" y="274640"/>
            <a:ext cx="8809360" cy="785469"/>
          </a:xfrm>
        </p:spPr>
        <p:txBody>
          <a:bodyPr>
            <a:normAutofit/>
          </a:bodyPr>
          <a:lstStyle/>
          <a:p>
            <a:r>
              <a:rPr lang="en-US" dirty="0"/>
              <a:t>Size of a committee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Decide the probability of majority honest</a:t>
            </a:r>
          </a:p>
          <a:p>
            <a:pPr lvl="1"/>
            <a:r>
              <a:rPr lang="en-US" dirty="0" smtClean="0"/>
              <a:t>P(error) reduces exponentially with C</a:t>
            </a:r>
            <a:endParaRPr lang="en-US" dirty="0"/>
          </a:p>
          <a:p>
            <a:pPr lvl="2"/>
            <a:r>
              <a:rPr lang="en-US" dirty="0"/>
              <a:t>f = </a:t>
            </a:r>
            <a:r>
              <a:rPr lang="en-US" dirty="0" smtClean="0"/>
              <a:t>N/</a:t>
            </a:r>
            <a:r>
              <a:rPr lang="en-US" dirty="0"/>
              <a:t>3, </a:t>
            </a:r>
            <a:r>
              <a:rPr lang="en-US" dirty="0" smtClean="0"/>
              <a:t>C </a:t>
            </a:r>
            <a:r>
              <a:rPr lang="en-US" dirty="0"/>
              <a:t>= 400, </a:t>
            </a:r>
            <a:r>
              <a:rPr lang="en-US" dirty="0" smtClean="0"/>
              <a:t>p(error) </a:t>
            </a:r>
            <a:r>
              <a:rPr lang="en-US" dirty="0"/>
              <a:t>≈ 10</a:t>
            </a:r>
            <a:r>
              <a:rPr lang="en-US" baseline="30000" dirty="0"/>
              <a:t>-12</a:t>
            </a:r>
            <a:endParaRPr lang="en-US" dirty="0"/>
          </a:p>
          <a:p>
            <a:pPr lvl="2"/>
            <a:r>
              <a:rPr lang="en-US" dirty="0"/>
              <a:t>f = </a:t>
            </a:r>
            <a:r>
              <a:rPr lang="en-US" dirty="0" smtClean="0"/>
              <a:t>N/</a:t>
            </a:r>
            <a:r>
              <a:rPr lang="en-US" dirty="0"/>
              <a:t>3, </a:t>
            </a:r>
            <a:r>
              <a:rPr lang="en-US" dirty="0" smtClean="0"/>
              <a:t>C </a:t>
            </a:r>
            <a:r>
              <a:rPr lang="en-US" dirty="0"/>
              <a:t>= 100, </a:t>
            </a:r>
            <a:r>
              <a:rPr lang="en-US" dirty="0" smtClean="0"/>
              <a:t>p(error) </a:t>
            </a:r>
            <a:r>
              <a:rPr lang="en-US" dirty="0"/>
              <a:t>≈ </a:t>
            </a:r>
            <a:r>
              <a:rPr lang="en-US" dirty="0" smtClean="0"/>
              <a:t>0.0004</a:t>
            </a:r>
          </a:p>
          <a:p>
            <a:r>
              <a:rPr lang="en-US" dirty="0" smtClean="0"/>
              <a:t>Why majority honest within a committee?</a:t>
            </a:r>
          </a:p>
          <a:p>
            <a:pPr lvl="1"/>
            <a:r>
              <a:rPr lang="en-US" dirty="0" smtClean="0"/>
              <a:t>Run practical authenticated BFT</a:t>
            </a:r>
          </a:p>
          <a:p>
            <a:pPr lvl="1"/>
            <a:r>
              <a:rPr lang="en-US" dirty="0" smtClean="0"/>
              <a:t>Allow others to verify committee’s block without block’s data</a:t>
            </a:r>
          </a:p>
          <a:p>
            <a:pPr lvl="2"/>
            <a:r>
              <a:rPr lang="en-US" dirty="0" smtClean="0"/>
              <a:t>At least 1 member is honest in any (C/2 + 1) members</a:t>
            </a:r>
          </a:p>
        </p:txBody>
      </p:sp>
      <p:pic>
        <p:nvPicPr>
          <p:cNvPr id="4" name="Picture 3" descr="scp-plot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6"/>
          <a:stretch/>
        </p:blipFill>
        <p:spPr>
          <a:xfrm>
            <a:off x="4145487" y="3116263"/>
            <a:ext cx="4570724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3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 3: Propose a block within a committee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05" y="1362998"/>
            <a:ext cx="7026170" cy="3320127"/>
          </a:xfrm>
        </p:spPr>
        <p:txBody>
          <a:bodyPr>
            <a:normAutofit/>
          </a:bodyPr>
          <a:lstStyle/>
          <a:p>
            <a:r>
              <a:rPr lang="en-US" dirty="0" smtClean="0"/>
              <a:t>Run a classical Byzantine consensus protocol</a:t>
            </a:r>
          </a:p>
          <a:p>
            <a:pPr lvl="1"/>
            <a:r>
              <a:rPr lang="en-US" dirty="0" smtClean="0"/>
              <a:t>Members agree &amp; sign on one valid data block</a:t>
            </a:r>
          </a:p>
          <a:p>
            <a:pPr lvl="1"/>
            <a:r>
              <a:rPr lang="en-US" dirty="0" smtClean="0"/>
              <a:t>No. of messages ≈ O(C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TX sets included in data blocks are disjoint</a:t>
            </a:r>
          </a:p>
          <a:p>
            <a:pPr lvl="1"/>
            <a:r>
              <a:rPr lang="en-US" dirty="0" smtClean="0"/>
              <a:t>Include TXs with a specific prefix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806138"/>
              </p:ext>
            </p:extLst>
          </p:nvPr>
        </p:nvGraphicFramePr>
        <p:xfrm>
          <a:off x="4826000" y="3889373"/>
          <a:ext cx="3651250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531"/>
                <a:gridCol w="1883719"/>
              </a:tblGrid>
              <a:tr h="4594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Block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TX’s IDS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594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Block 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</a:t>
                      </a:r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594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Block 2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</a:t>
                      </a:r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594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Block 3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594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Block 4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27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Final committee unions all results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8463" y="4929821"/>
            <a:ext cx="14204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00001</a:t>
            </a:r>
            <a:r>
              <a:rPr lang="is-IS" dirty="0" smtClean="0"/>
              <a:t>…001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4338" y="5422961"/>
            <a:ext cx="14045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00000</a:t>
            </a:r>
            <a:r>
              <a:rPr lang="is-IS" dirty="0" smtClean="0"/>
              <a:t>…101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97716" y="5006343"/>
            <a:ext cx="1309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00000</a:t>
            </a:r>
            <a:r>
              <a:rPr lang="is-IS" dirty="0" smtClean="0"/>
              <a:t>…10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97716" y="5500748"/>
            <a:ext cx="1309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00001</a:t>
            </a:r>
            <a:r>
              <a:rPr lang="is-IS" dirty="0" smtClean="0"/>
              <a:t>…1</a:t>
            </a:r>
            <a:r>
              <a:rPr lang="is-IS" dirty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8464" y="5884982"/>
            <a:ext cx="14204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7717" y="5973883"/>
            <a:ext cx="13092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13647" y="4871407"/>
            <a:ext cx="2611035" cy="1632522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4088" y="4765104"/>
            <a:ext cx="2767159" cy="1627974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05921" y="2052083"/>
            <a:ext cx="1245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00001</a:t>
            </a:r>
            <a:r>
              <a:rPr lang="is-IS" dirty="0"/>
              <a:t>…00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21795" y="2545223"/>
            <a:ext cx="12457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00000</a:t>
            </a:r>
            <a:r>
              <a:rPr lang="is-IS" dirty="0" smtClean="0"/>
              <a:t>…00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922" y="3007244"/>
            <a:ext cx="12775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791545" y="1978104"/>
            <a:ext cx="2767159" cy="1537235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1" idx="0"/>
            <a:endCxn id="15" idx="4"/>
          </p:cNvCxnSpPr>
          <p:nvPr/>
        </p:nvCxnSpPr>
        <p:spPr>
          <a:xfrm flipV="1">
            <a:off x="1677668" y="3515339"/>
            <a:ext cx="2497457" cy="1249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15" idx="4"/>
          </p:cNvCxnSpPr>
          <p:nvPr/>
        </p:nvCxnSpPr>
        <p:spPr>
          <a:xfrm flipH="1" flipV="1">
            <a:off x="4175125" y="3515339"/>
            <a:ext cx="344040" cy="1356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9625" y="3889375"/>
            <a:ext cx="1397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Header of Data Block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60228" y="4023007"/>
            <a:ext cx="1397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Header of </a:t>
            </a:r>
          </a:p>
          <a:p>
            <a:r>
              <a:rPr lang="en-US" dirty="0" smtClean="0"/>
              <a:t>Data Block 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7550" y="2126807"/>
            <a:ext cx="18224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Propose a consensus block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93341" y="5005711"/>
            <a:ext cx="1309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00000</a:t>
            </a:r>
            <a:r>
              <a:rPr lang="is-IS" dirty="0" smtClean="0"/>
              <a:t>…11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93341" y="5500116"/>
            <a:ext cx="1309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00001</a:t>
            </a:r>
            <a:r>
              <a:rPr lang="is-IS" dirty="0" smtClean="0"/>
              <a:t>…11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93342" y="5973251"/>
            <a:ext cx="13092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314482" y="4865731"/>
            <a:ext cx="2611035" cy="1632522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0" idx="0"/>
            <a:endCxn id="15" idx="4"/>
          </p:cNvCxnSpPr>
          <p:nvPr/>
        </p:nvCxnSpPr>
        <p:spPr>
          <a:xfrm flipH="1" flipV="1">
            <a:off x="4175125" y="3515339"/>
            <a:ext cx="3444875" cy="1350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14482" y="3688108"/>
            <a:ext cx="1397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Header of </a:t>
            </a:r>
          </a:p>
          <a:p>
            <a:r>
              <a:rPr lang="en-US" dirty="0" smtClean="0"/>
              <a:t>Data Block 3</a:t>
            </a:r>
            <a:endParaRPr lang="en-US" dirty="0"/>
          </a:p>
        </p:txBody>
      </p:sp>
      <p:pic>
        <p:nvPicPr>
          <p:cNvPr id="19" name="Picture 18" descr="syn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13" y="1896838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30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SCP </a:t>
            </a:r>
            <a:r>
              <a:rPr lang="en-US" dirty="0" err="1" smtClean="0"/>
              <a:t>blockchain</a:t>
            </a:r>
            <a:endParaRPr lang="en-US" dirty="0"/>
          </a:p>
        </p:txBody>
      </p:sp>
      <p:cxnSp>
        <p:nvCxnSpPr>
          <p:cNvPr id="5" name="Straight Arrow Connector 4"/>
          <p:cNvCxnSpPr>
            <a:stCxn id="29" idx="2"/>
            <a:endCxn id="43" idx="0"/>
          </p:cNvCxnSpPr>
          <p:nvPr/>
        </p:nvCxnSpPr>
        <p:spPr>
          <a:xfrm>
            <a:off x="4446588" y="3256360"/>
            <a:ext cx="182562" cy="1270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9" idx="2"/>
            <a:endCxn id="41" idx="0"/>
          </p:cNvCxnSpPr>
          <p:nvPr/>
        </p:nvCxnSpPr>
        <p:spPr>
          <a:xfrm flipH="1">
            <a:off x="2524125" y="3256360"/>
            <a:ext cx="1922463" cy="1270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9" idx="1"/>
            <a:endCxn id="28" idx="3"/>
          </p:cNvCxnSpPr>
          <p:nvPr/>
        </p:nvCxnSpPr>
        <p:spPr>
          <a:xfrm flipH="1" flipV="1">
            <a:off x="2190750" y="2481620"/>
            <a:ext cx="1295400" cy="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0" idx="1"/>
            <a:endCxn id="29" idx="3"/>
          </p:cNvCxnSpPr>
          <p:nvPr/>
        </p:nvCxnSpPr>
        <p:spPr>
          <a:xfrm flipH="1">
            <a:off x="5407025" y="2481620"/>
            <a:ext cx="1358900" cy="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9" idx="2"/>
            <a:endCxn id="44" idx="0"/>
          </p:cNvCxnSpPr>
          <p:nvPr/>
        </p:nvCxnSpPr>
        <p:spPr>
          <a:xfrm>
            <a:off x="4446588" y="3256360"/>
            <a:ext cx="2319337" cy="1274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69875" y="1708865"/>
            <a:ext cx="1920875" cy="15455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Consensus block i-1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3486150" y="1710850"/>
            <a:ext cx="1920875" cy="15455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Consensus block </a:t>
            </a:r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6765925" y="1708865"/>
            <a:ext cx="1920875" cy="15455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Consensus block i+1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1626394" y="4526793"/>
            <a:ext cx="1795462" cy="809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block 1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3731419" y="4526793"/>
            <a:ext cx="1795462" cy="809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block </a:t>
            </a:r>
            <a:r>
              <a:rPr lang="en-US" sz="2400" dirty="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868194" y="4531345"/>
            <a:ext cx="1795462" cy="809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block </a:t>
            </a:r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7328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5: Generate an epoch randomness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04" y="1362996"/>
            <a:ext cx="8807149" cy="5271792"/>
          </a:xfrm>
        </p:spPr>
        <p:txBody>
          <a:bodyPr>
            <a:normAutofit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Generate a fresh randomness</a:t>
            </a:r>
          </a:p>
          <a:p>
            <a:pPr lvl="1"/>
            <a:r>
              <a:rPr lang="en-US" dirty="0" smtClean="0"/>
              <a:t>Adversary cannot control or predict</a:t>
            </a:r>
          </a:p>
          <a:p>
            <a:r>
              <a:rPr lang="en-US" dirty="0" smtClean="0"/>
              <a:t>Common approach: Use consensus block hash</a:t>
            </a:r>
          </a:p>
          <a:p>
            <a:pPr lvl="1"/>
            <a:r>
              <a:rPr lang="en-US" dirty="0" smtClean="0"/>
              <a:t>Problem: adversary can predict the consensus block early</a:t>
            </a:r>
          </a:p>
          <a:p>
            <a:r>
              <a:rPr lang="en-US" dirty="0"/>
              <a:t>Our approach: Users can have different </a:t>
            </a:r>
            <a:r>
              <a:rPr lang="en-US" dirty="0" smtClean="0"/>
              <a:t>randomness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070" y="4837026"/>
            <a:ext cx="2262909" cy="1339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Commit </a:t>
            </a:r>
            <a:r>
              <a:rPr lang="en-US" sz="2000" dirty="0" err="1"/>
              <a:t>R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in SHA2(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) when join the committee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854614" y="4840105"/>
            <a:ext cx="1685636" cy="1339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Agree on the consensus block</a:t>
            </a:r>
            <a:endParaRPr lang="en-US" sz="2000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2438979" y="5506662"/>
            <a:ext cx="415635" cy="3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52420" y="4840105"/>
            <a:ext cx="1803402" cy="1339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Broadcast the block header and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i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4540250" y="5509741"/>
            <a:ext cx="412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184159" y="4840105"/>
            <a:ext cx="1801091" cy="1339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 any c/2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as the epoch randomness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7" idx="3"/>
            <a:endCxn id="9" idx="1"/>
          </p:cNvCxnSpPr>
          <p:nvPr/>
        </p:nvCxnSpPr>
        <p:spPr>
          <a:xfrm>
            <a:off x="6755822" y="5509741"/>
            <a:ext cx="428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1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a SCP-based </a:t>
            </a:r>
            <a:r>
              <a:rPr lang="en-US" dirty="0" err="1" smtClean="0"/>
              <a:t>cryptocurrency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04" y="1362998"/>
            <a:ext cx="8807149" cy="367082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Challenges</a:t>
            </a:r>
          </a:p>
          <a:p>
            <a:pPr lvl="1"/>
            <a:r>
              <a:rPr lang="en-US" sz="2800" dirty="0" smtClean="0"/>
              <a:t>How to form committees efficiently</a:t>
            </a:r>
          </a:p>
          <a:p>
            <a:pPr lvl="2"/>
            <a:r>
              <a:rPr lang="en-US" sz="2400" dirty="0" smtClean="0"/>
              <a:t>Too many new identities in each epoch</a:t>
            </a:r>
          </a:p>
          <a:p>
            <a:pPr lvl="2"/>
            <a:r>
              <a:rPr lang="en-US" sz="2400" dirty="0" smtClean="0"/>
              <a:t>Epoch time may be long to prevent conflict</a:t>
            </a:r>
          </a:p>
          <a:p>
            <a:pPr lvl="1"/>
            <a:r>
              <a:rPr lang="en-US" sz="2800" dirty="0" smtClean="0"/>
              <a:t>Double spending transactions</a:t>
            </a:r>
          </a:p>
          <a:p>
            <a:pPr lvl="2"/>
            <a:r>
              <a:rPr lang="en-US" sz="2400" dirty="0"/>
              <a:t>W</a:t>
            </a:r>
            <a:r>
              <a:rPr lang="en-US" sz="2400" dirty="0" smtClean="0"/>
              <a:t>ithout previous block data?</a:t>
            </a:r>
          </a:p>
        </p:txBody>
      </p:sp>
      <p:pic>
        <p:nvPicPr>
          <p:cNvPr id="5" name="Picture 4" descr="C:\Users\AdminNUS\Desktop\a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5275334"/>
            <a:ext cx="1102911" cy="103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miley-face-clip-art-emotions-RidMBKdi9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69" y="5374768"/>
            <a:ext cx="853781" cy="84084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5262161" y="5795192"/>
            <a:ext cx="19168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89158" y="5128544"/>
            <a:ext cx="162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 0x123</a:t>
            </a:r>
            <a:r>
              <a:rPr lang="is-IS" sz="2000" dirty="0" smtClean="0"/>
              <a:t>…</a:t>
            </a:r>
            <a:endParaRPr lang="en-US" sz="2000" dirty="0"/>
          </a:p>
        </p:txBody>
      </p:sp>
      <p:pic>
        <p:nvPicPr>
          <p:cNvPr id="11" name="Picture 10" descr="smiley-face-clip-art-emotions-RidMBKdi9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5374768"/>
            <a:ext cx="798051" cy="84084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5" idx="1"/>
            <a:endCxn id="11" idx="3"/>
          </p:cNvCxnSpPr>
          <p:nvPr/>
        </p:nvCxnSpPr>
        <p:spPr>
          <a:xfrm flipH="1">
            <a:off x="2385551" y="5795192"/>
            <a:ext cx="177369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3625" y="5128544"/>
            <a:ext cx="1774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 0x123..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5839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Forming committees efficiently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04" y="1362997"/>
            <a:ext cx="8807149" cy="28549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Approach: </a:t>
            </a:r>
            <a:r>
              <a:rPr lang="en-US" sz="3200" dirty="0"/>
              <a:t>R</a:t>
            </a:r>
            <a:r>
              <a:rPr lang="en-US" sz="3200" dirty="0" smtClean="0"/>
              <a:t>euse identities from previous epoch</a:t>
            </a:r>
          </a:p>
          <a:p>
            <a:pPr lvl="1"/>
            <a:r>
              <a:rPr lang="en-US" sz="2800" dirty="0" smtClean="0"/>
              <a:t>Elect one new member and remove the oldest one</a:t>
            </a:r>
          </a:p>
          <a:p>
            <a:pPr lvl="1"/>
            <a:r>
              <a:rPr lang="en-US" sz="2800" dirty="0" smtClean="0"/>
              <a:t>Number of new identities </a:t>
            </a:r>
            <a:r>
              <a:rPr lang="en-US" sz="2800" dirty="0"/>
              <a:t>≈ </a:t>
            </a:r>
            <a:r>
              <a:rPr lang="en-US" sz="2800" dirty="0" smtClean="0"/>
              <a:t>number of committees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69449" y="5015340"/>
            <a:ext cx="616527" cy="738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77975" y="5015340"/>
            <a:ext cx="616527" cy="738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8873" y="5015340"/>
            <a:ext cx="616527" cy="738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489009" y="4990712"/>
            <a:ext cx="616527" cy="738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30674" y="4990712"/>
            <a:ext cx="616527" cy="738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C-2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02357" y="4990712"/>
            <a:ext cx="616527" cy="738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C-1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0948" y="4984556"/>
            <a:ext cx="616527" cy="738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11530" y="4966091"/>
            <a:ext cx="616527" cy="738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69449" y="4648966"/>
            <a:ext cx="4949435" cy="461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88021" y="3845411"/>
            <a:ext cx="1171863" cy="738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Epoch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703004" y="4636659"/>
            <a:ext cx="4949435" cy="461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21576" y="3833104"/>
            <a:ext cx="1171863" cy="738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Epoch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617374" y="4639746"/>
            <a:ext cx="4949435" cy="461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35946" y="3836191"/>
            <a:ext cx="1171863" cy="738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Epoch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0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4" grpId="1" animBg="1"/>
      <p:bldP spid="16" grpId="2" animBg="1"/>
      <p:bldP spid="16" grpId="3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doesn’t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Hard coded parameters</a:t>
            </a:r>
          </a:p>
          <a:p>
            <a:pPr lvl="1"/>
            <a:r>
              <a:rPr lang="en-US" sz="2800" dirty="0" smtClean="0"/>
              <a:t>1 block per 10 minutes</a:t>
            </a:r>
          </a:p>
          <a:p>
            <a:pPr lvl="1"/>
            <a:r>
              <a:rPr lang="en-US" sz="2800" dirty="0" smtClean="0"/>
              <a:t>1 MB block size</a:t>
            </a:r>
          </a:p>
          <a:p>
            <a:pPr lvl="1"/>
            <a:r>
              <a:rPr lang="en-US" sz="2800" dirty="0" smtClean="0"/>
              <a:t>7 TXs per second</a:t>
            </a:r>
          </a:p>
          <a:p>
            <a:r>
              <a:rPr lang="en-US" sz="3200" dirty="0" smtClean="0"/>
              <a:t>Today</a:t>
            </a:r>
          </a:p>
          <a:p>
            <a:pPr lvl="1"/>
            <a:r>
              <a:rPr lang="en-US" sz="2800" dirty="0" smtClean="0"/>
              <a:t>1-2 TXs per second</a:t>
            </a:r>
          </a:p>
          <a:p>
            <a:pPr lvl="1"/>
            <a:r>
              <a:rPr lang="en-US" sz="2800" dirty="0" smtClean="0"/>
              <a:t>VISA: 10, 000 TXs per second</a:t>
            </a:r>
          </a:p>
        </p:txBody>
      </p:sp>
    </p:spTree>
    <p:extLst>
      <p:ext uri="{BB962C8B-B14F-4D97-AF65-F5344CB8AC3E}">
        <p14:creationId xmlns:p14="http://schemas.microsoft.com/office/powerpoint/2010/main" val="255392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 double spending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Approach: </a:t>
            </a:r>
          </a:p>
          <a:p>
            <a:pPr lvl="1"/>
            <a:r>
              <a:rPr lang="en-US" dirty="0" smtClean="0"/>
              <a:t>Split double spending check into both miners and users (recipients)</a:t>
            </a:r>
          </a:p>
        </p:txBody>
      </p:sp>
      <p:sp>
        <p:nvSpPr>
          <p:cNvPr id="4" name="Oval 3"/>
          <p:cNvSpPr/>
          <p:nvPr/>
        </p:nvSpPr>
        <p:spPr>
          <a:xfrm>
            <a:off x="3752273" y="2955637"/>
            <a:ext cx="1788102" cy="18010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Double spending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5975473" y="4704825"/>
            <a:ext cx="1590964" cy="16590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Across blocks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1698625" y="4739462"/>
            <a:ext cx="1653059" cy="16555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Within a block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4" idx="3"/>
            <a:endCxn id="6" idx="7"/>
          </p:cNvCxnSpPr>
          <p:nvPr/>
        </p:nvCxnSpPr>
        <p:spPr>
          <a:xfrm flipH="1">
            <a:off x="3109599" y="4492964"/>
            <a:ext cx="904535" cy="488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5" idx="1"/>
          </p:cNvCxnSpPr>
          <p:nvPr/>
        </p:nvCxnSpPr>
        <p:spPr>
          <a:xfrm>
            <a:off x="5278514" y="4492964"/>
            <a:ext cx="929950" cy="454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ular Callout 25"/>
          <p:cNvSpPr/>
          <p:nvPr/>
        </p:nvSpPr>
        <p:spPr>
          <a:xfrm>
            <a:off x="457200" y="3194908"/>
            <a:ext cx="2368550" cy="913077"/>
          </a:xfrm>
          <a:prstGeom prst="wedgeRectCallout">
            <a:avLst>
              <a:gd name="adj1" fmla="val 42448"/>
              <a:gd name="adj2" fmla="val 120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Checked by committee members</a:t>
            </a:r>
            <a:endParaRPr lang="en-US" sz="2000" dirty="0"/>
          </a:p>
        </p:txBody>
      </p:sp>
      <p:sp>
        <p:nvSpPr>
          <p:cNvPr id="27" name="Rectangular Callout 26"/>
          <p:cNvSpPr/>
          <p:nvPr/>
        </p:nvSpPr>
        <p:spPr>
          <a:xfrm>
            <a:off x="6496176" y="3194905"/>
            <a:ext cx="2140527" cy="913077"/>
          </a:xfrm>
          <a:prstGeom prst="wedgeRectCallout">
            <a:avLst>
              <a:gd name="adj1" fmla="val -17962"/>
              <a:gd name="adj2" fmla="val 1275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Checked by recipients*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510089" y="6408340"/>
            <a:ext cx="248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*: </a:t>
            </a:r>
            <a:r>
              <a:rPr lang="en-US" dirty="0" smtClean="0">
                <a:hlinkClick r:id="rId2"/>
              </a:rPr>
              <a:t>Proof-of-publication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6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6" grpId="0" animBg="1"/>
      <p:bldP spid="2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double spending across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04" y="1362997"/>
            <a:ext cx="8807149" cy="3455307"/>
          </a:xfrm>
        </p:spPr>
        <p:txBody>
          <a:bodyPr/>
          <a:lstStyle/>
          <a:p>
            <a:r>
              <a:rPr lang="en-US" sz="3200" dirty="0" err="1" smtClean="0"/>
              <a:t>Merkle</a:t>
            </a:r>
            <a:r>
              <a:rPr lang="en-US" sz="3200" dirty="0" smtClean="0"/>
              <a:t> tree of TX inputs</a:t>
            </a:r>
          </a:p>
          <a:p>
            <a:pPr marL="685800" lvl="1"/>
            <a:r>
              <a:rPr lang="en-US" sz="2800" dirty="0"/>
              <a:t>An input is spent in a </a:t>
            </a:r>
            <a:r>
              <a:rPr lang="en-US" sz="2800" dirty="0" smtClean="0"/>
              <a:t>block</a:t>
            </a:r>
          </a:p>
          <a:p>
            <a:pPr marL="1085850" lvl="2"/>
            <a:r>
              <a:rPr lang="en-US" sz="2400" dirty="0" smtClean="0"/>
              <a:t>Proof </a:t>
            </a:r>
            <a:r>
              <a:rPr lang="en-US" sz="2400" dirty="0"/>
              <a:t>of size </a:t>
            </a:r>
            <a:r>
              <a:rPr lang="en-US" sz="2400" dirty="0" smtClean="0"/>
              <a:t>log(N)</a:t>
            </a:r>
            <a:endParaRPr lang="en-US" sz="2400" dirty="0"/>
          </a:p>
          <a:p>
            <a:pPr marL="685800" lvl="1"/>
            <a:r>
              <a:rPr lang="en-US" sz="2800" dirty="0"/>
              <a:t>An input is </a:t>
            </a:r>
            <a:r>
              <a:rPr lang="en-US" sz="2800" i="1" dirty="0"/>
              <a:t>not </a:t>
            </a:r>
            <a:r>
              <a:rPr lang="en-US" sz="2800" dirty="0"/>
              <a:t>spent in a </a:t>
            </a:r>
            <a:r>
              <a:rPr lang="en-US" sz="2800" dirty="0" smtClean="0"/>
              <a:t>block</a:t>
            </a:r>
          </a:p>
          <a:p>
            <a:pPr marL="1085850" lvl="2"/>
            <a:r>
              <a:rPr lang="en-US" sz="2400" dirty="0" smtClean="0"/>
              <a:t>Proof </a:t>
            </a:r>
            <a:r>
              <a:rPr lang="en-US" sz="2400" dirty="0"/>
              <a:t>of size 2</a:t>
            </a:r>
            <a:r>
              <a:rPr lang="en-US" sz="2400" dirty="0" smtClean="0"/>
              <a:t>*log(N)</a:t>
            </a:r>
            <a:endParaRPr lang="en-US" sz="2400" dirty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111716" y="5834304"/>
            <a:ext cx="486063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8161" y="6125541"/>
            <a:ext cx="23206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All leaves are sorted</a:t>
            </a:r>
            <a:endParaRPr lang="en-US" dirty="0"/>
          </a:p>
        </p:txBody>
      </p:sp>
      <p:pic>
        <p:nvPicPr>
          <p:cNvPr id="8" name="Picture 7" descr="merkle-proo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16" y="2889250"/>
            <a:ext cx="4526937" cy="2701828"/>
          </a:xfrm>
          <a:prstGeom prst="rect">
            <a:avLst/>
          </a:prstGeom>
        </p:spPr>
      </p:pic>
      <p:sp>
        <p:nvSpPr>
          <p:cNvPr id="11" name="Oval Callout 10"/>
          <p:cNvSpPr/>
          <p:nvPr/>
        </p:nvSpPr>
        <p:spPr>
          <a:xfrm>
            <a:off x="2355275" y="4773371"/>
            <a:ext cx="2299077" cy="1307237"/>
          </a:xfrm>
          <a:prstGeom prst="wedgeEllipseCallout">
            <a:avLst>
              <a:gd name="adj1" fmla="val 89981"/>
              <a:gd name="adj2" fmla="val -511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Prove that 5 is not included?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5919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double spending across </a:t>
            </a:r>
            <a:r>
              <a:rPr lang="en-US" dirty="0" smtClean="0"/>
              <a:t>blocks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proves that the TX’s input is not spent elsewhere</a:t>
            </a:r>
          </a:p>
          <a:p>
            <a:pPr lvl="1"/>
            <a:r>
              <a:rPr lang="en-US" dirty="0" smtClean="0"/>
              <a:t>The proof of size L*log(N)</a:t>
            </a:r>
          </a:p>
          <a:p>
            <a:pPr lvl="1"/>
            <a:r>
              <a:rPr lang="en-US" dirty="0" smtClean="0"/>
              <a:t>Can be optimized</a:t>
            </a:r>
          </a:p>
          <a:p>
            <a:r>
              <a:rPr lang="en-US" dirty="0" smtClean="0"/>
              <a:t>Recipient checks by using only consensus block headers</a:t>
            </a:r>
          </a:p>
          <a:p>
            <a:pPr lvl="1"/>
            <a:r>
              <a:rPr lang="en-US" dirty="0" smtClean="0"/>
              <a:t>Actively support SPV clients without a trusted third party</a:t>
            </a:r>
          </a:p>
          <a:p>
            <a:pPr lvl="1"/>
            <a:r>
              <a:rPr lang="en-US" dirty="0" smtClean="0"/>
              <a:t>Support 1-confirmation TXs</a:t>
            </a:r>
          </a:p>
        </p:txBody>
      </p:sp>
    </p:spTree>
    <p:extLst>
      <p:ext uri="{BB962C8B-B14F-4D97-AF65-F5344CB8AC3E}">
        <p14:creationId xmlns:p14="http://schemas.microsoft.com/office/powerpoint/2010/main" val="657859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SCP scales almost linearly with network mining capacity</a:t>
            </a:r>
          </a:p>
          <a:p>
            <a:pPr lvl="1"/>
            <a:r>
              <a:rPr lang="en-US" dirty="0" smtClean="0"/>
              <a:t>More mining power, higher transaction rate</a:t>
            </a:r>
          </a:p>
          <a:p>
            <a:pPr lvl="1"/>
            <a:r>
              <a:rPr lang="en-US" dirty="0" smtClean="0"/>
              <a:t>Reduced network bandwidth</a:t>
            </a:r>
          </a:p>
          <a:p>
            <a:pPr lvl="1"/>
            <a:r>
              <a:rPr lang="en-US" dirty="0" smtClean="0"/>
              <a:t>Secure</a:t>
            </a:r>
          </a:p>
          <a:p>
            <a:r>
              <a:rPr lang="en-US" dirty="0" smtClean="0"/>
              <a:t>Applicable to several applications</a:t>
            </a:r>
          </a:p>
          <a:p>
            <a:pPr lvl="1"/>
            <a:r>
              <a:rPr lang="en-US" dirty="0" err="1" smtClean="0"/>
              <a:t>Cryptocurrency</a:t>
            </a:r>
            <a:r>
              <a:rPr lang="en-US" dirty="0" smtClean="0"/>
              <a:t>, decentralized database,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9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66273" y="3591988"/>
            <a:ext cx="6156036" cy="139392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Loi</a:t>
            </a:r>
            <a:r>
              <a:rPr lang="en-US" dirty="0" smtClean="0"/>
              <a:t> </a:t>
            </a:r>
            <a:r>
              <a:rPr lang="en-US" dirty="0" err="1" smtClean="0"/>
              <a:t>Luu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loiluu@comp.nus.edu.sg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www.comp.nus.edu.sg/~loiluu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3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Incentive structure</a:t>
            </a:r>
          </a:p>
          <a:p>
            <a:pPr lvl="1"/>
            <a:r>
              <a:rPr lang="en-US" sz="2800" dirty="0" smtClean="0"/>
              <a:t>Incentivize committee members and other parties</a:t>
            </a:r>
          </a:p>
          <a:p>
            <a:r>
              <a:rPr lang="en-US" sz="3200" dirty="0" smtClean="0"/>
              <a:t>Prevent </a:t>
            </a:r>
            <a:r>
              <a:rPr lang="en-US" sz="3200" dirty="0" err="1" smtClean="0"/>
              <a:t>DoS</a:t>
            </a:r>
            <a:r>
              <a:rPr lang="en-US" sz="3200" dirty="0" smtClean="0"/>
              <a:t> attack by sending invalid TXs</a:t>
            </a:r>
          </a:p>
          <a:p>
            <a:pPr lvl="1"/>
            <a:r>
              <a:rPr lang="en-US" sz="2800" dirty="0" smtClean="0"/>
              <a:t>Users can send arbitrary TXs to the </a:t>
            </a:r>
            <a:r>
              <a:rPr lang="en-US" sz="2800" dirty="0" err="1" smtClean="0"/>
              <a:t>blockchain</a:t>
            </a:r>
            <a:r>
              <a:rPr lang="en-US" sz="2800" dirty="0" smtClean="0"/>
              <a:t> now</a:t>
            </a:r>
          </a:p>
          <a:p>
            <a:r>
              <a:rPr lang="en-US" sz="3200" dirty="0" smtClean="0"/>
              <a:t>Rollback solution</a:t>
            </a:r>
          </a:p>
          <a:p>
            <a:pPr lvl="1"/>
            <a:r>
              <a:rPr lang="en-US" sz="2800" dirty="0" smtClean="0"/>
              <a:t>P(error) != 0</a:t>
            </a:r>
          </a:p>
        </p:txBody>
      </p:sp>
    </p:spTree>
    <p:extLst>
      <p:ext uri="{BB962C8B-B14F-4D97-AF65-F5344CB8AC3E}">
        <p14:creationId xmlns:p14="http://schemas.microsoft.com/office/powerpoint/2010/main" val="130246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Bitcoin</a:t>
            </a:r>
            <a:r>
              <a:rPr lang="en-US" dirty="0" smtClean="0"/>
              <a:t>-NG &amp; Ghost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Allow more blocks</a:t>
            </a:r>
          </a:p>
          <a:p>
            <a:pPr lvl="1">
              <a:buFont typeface="Lucida Grande"/>
              <a:buChar char="x"/>
            </a:pPr>
            <a:r>
              <a:rPr lang="en-US" dirty="0" smtClean="0"/>
              <a:t>Does not separate consensus plane and data plane</a:t>
            </a:r>
          </a:p>
          <a:p>
            <a:r>
              <a:rPr lang="en-US" dirty="0" smtClean="0"/>
              <a:t>Lighting network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Allows more micro transactions</a:t>
            </a:r>
          </a:p>
          <a:p>
            <a:pPr lvl="1">
              <a:buFont typeface="Lucida Grande"/>
              <a:buChar char="x"/>
            </a:pPr>
            <a:r>
              <a:rPr lang="en-US" dirty="0" smtClean="0"/>
              <a:t>Does not solve scalability problem</a:t>
            </a:r>
          </a:p>
          <a:p>
            <a:r>
              <a:rPr lang="en-US" dirty="0" err="1" smtClean="0"/>
              <a:t>Sidechains</a:t>
            </a:r>
            <a:endParaRPr lang="en-US" dirty="0" smtClean="0"/>
          </a:p>
          <a:p>
            <a:pPr lvl="1">
              <a:buFont typeface="Wingdings" charset="2"/>
              <a:buChar char="ü"/>
            </a:pPr>
            <a:r>
              <a:rPr lang="en-US" dirty="0" smtClean="0"/>
              <a:t>Good for experimenting new </a:t>
            </a:r>
            <a:r>
              <a:rPr lang="en-US" dirty="0" err="1" smtClean="0"/>
              <a:t>blockchains</a:t>
            </a:r>
            <a:endParaRPr lang="en-US" dirty="0" smtClean="0"/>
          </a:p>
          <a:p>
            <a:pPr lvl="1">
              <a:buFont typeface="Lucida Grande"/>
              <a:buChar char="x"/>
            </a:pPr>
            <a:r>
              <a:rPr lang="en-US" dirty="0" smtClean="0"/>
              <a:t>Does not make </a:t>
            </a:r>
            <a:r>
              <a:rPr lang="en-US" dirty="0" err="1" smtClean="0"/>
              <a:t>Bitcoin</a:t>
            </a:r>
            <a:r>
              <a:rPr lang="en-US" dirty="0" smtClean="0"/>
              <a:t> scalable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1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Adjusts number of committees </a:t>
            </a:r>
            <a:r>
              <a:rPr lang="en-US" dirty="0" smtClean="0"/>
              <a:t>frequently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04" y="1362998"/>
            <a:ext cx="8807149" cy="21453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to how </a:t>
            </a:r>
            <a:r>
              <a:rPr lang="en-US" dirty="0" err="1" smtClean="0"/>
              <a:t>Bitcoin</a:t>
            </a:r>
            <a:r>
              <a:rPr lang="en-US" dirty="0" smtClean="0"/>
              <a:t> adjusts the block difficulty</a:t>
            </a:r>
          </a:p>
          <a:p>
            <a:pPr lvl="1"/>
            <a:r>
              <a:rPr lang="en-US" dirty="0" smtClean="0"/>
              <a:t>T: the expected epoch time</a:t>
            </a:r>
          </a:p>
          <a:p>
            <a:pPr lvl="1"/>
            <a:r>
              <a:rPr lang="en-US" dirty="0" smtClean="0"/>
              <a:t>T’: the averaged epoch time of the most 1000 recent blocks</a:t>
            </a:r>
          </a:p>
          <a:p>
            <a:pPr lvl="1"/>
            <a:r>
              <a:rPr lang="en-US" dirty="0" smtClean="0"/>
              <a:t>S: Current number of committees</a:t>
            </a:r>
          </a:p>
          <a:p>
            <a:pPr lvl="1"/>
            <a:r>
              <a:rPr lang="en-US" dirty="0" smtClean="0"/>
              <a:t>S’: adjusted number of committees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388074"/>
              </p:ext>
            </p:extLst>
          </p:nvPr>
        </p:nvGraphicFramePr>
        <p:xfrm>
          <a:off x="2182556" y="3759200"/>
          <a:ext cx="3627694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" name="Equation" r:id="rId3" imgW="1397000" imgH="393700" progId="Equation.3">
                  <p:embed/>
                </p:oleObj>
              </mc:Choice>
              <mc:Fallback>
                <p:oleObj name="Equation" r:id="rId3" imgW="1397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2556" y="3759200"/>
                        <a:ext cx="3627694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113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79818"/>
              </p:ext>
            </p:extLst>
          </p:nvPr>
        </p:nvGraphicFramePr>
        <p:xfrm>
          <a:off x="256569" y="1258563"/>
          <a:ext cx="3492279" cy="332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166"/>
                <a:gridCol w="1562121"/>
                <a:gridCol w="1362992"/>
              </a:tblGrid>
              <a:tr h="27775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Consensus</a:t>
                      </a:r>
                      <a:r>
                        <a:rPr lang="en-US" sz="1800" b="1" baseline="0" dirty="0" smtClean="0"/>
                        <a:t> Block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8675">
                <a:tc gridSpan="2">
                  <a:txBody>
                    <a:bodyPr/>
                    <a:lstStyle/>
                    <a:p>
                      <a:r>
                        <a:rPr lang="en-US" sz="1800" dirty="0" smtClean="0"/>
                        <a:t>Previous Block</a:t>
                      </a:r>
                      <a:r>
                        <a:rPr lang="en-US" sz="1800" baseline="0" dirty="0" smtClean="0"/>
                        <a:t> Hash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Timestamp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641">
                <a:tc gridSpan="2">
                  <a:txBody>
                    <a:bodyPr/>
                    <a:lstStyle/>
                    <a:p>
                      <a:r>
                        <a:rPr lang="en-US" sz="1800" dirty="0" smtClean="0"/>
                        <a:t>Committee</a:t>
                      </a:r>
                      <a:r>
                        <a:rPr lang="en-US" sz="1800" baseline="0" dirty="0" smtClean="0"/>
                        <a:t> signatures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Global </a:t>
                      </a:r>
                      <a:r>
                        <a:rPr lang="en-US" sz="1800" baseline="0" dirty="0" err="1" smtClean="0"/>
                        <a:t>Merkle</a:t>
                      </a:r>
                      <a:r>
                        <a:rPr lang="en-US" sz="1800" baseline="0" dirty="0" smtClean="0"/>
                        <a:t> Root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53">
                <a:tc gridSpan="3">
                  <a:txBody>
                    <a:bodyPr/>
                    <a:lstStyle/>
                    <a:p>
                      <a:r>
                        <a:rPr lang="en-US" sz="1800" i="1" dirty="0" smtClean="0"/>
                        <a:t>Data</a:t>
                      </a:r>
                      <a:r>
                        <a:rPr lang="en-US" sz="1800" i="1" baseline="0" dirty="0" smtClean="0"/>
                        <a:t> block commitments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3641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Data Block’s hash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err="1" smtClean="0"/>
                        <a:t>Merkle</a:t>
                      </a:r>
                      <a:r>
                        <a:rPr lang="en-US" sz="1800" baseline="0" dirty="0" smtClean="0"/>
                        <a:t> root </a:t>
                      </a:r>
                    </a:p>
                    <a:p>
                      <a:r>
                        <a:rPr lang="en-US" sz="1800" baseline="0" dirty="0" smtClean="0"/>
                        <a:t>of TXs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675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0x123abc</a:t>
                      </a:r>
                      <a:r>
                        <a:rPr lang="is-IS" sz="1800" baseline="0" dirty="0" smtClean="0"/>
                        <a:t>…</a:t>
                      </a:r>
                      <a:endParaRPr lang="en-US" sz="1800" baseline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 dirty="0" smtClean="0"/>
                        <a:t>…</a:t>
                      </a:r>
                      <a:endParaRPr lang="en-US" sz="1800" baseline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675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0x123456</a:t>
                      </a:r>
                      <a:r>
                        <a:rPr lang="is-IS" sz="1800" baseline="0" dirty="0" smtClean="0"/>
                        <a:t>…</a:t>
                      </a:r>
                      <a:endParaRPr lang="en-US" sz="1800" baseline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 dirty="0" smtClean="0"/>
                        <a:t>…</a:t>
                      </a:r>
                      <a:endParaRPr lang="en-US" sz="1800" baseline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48848" y="1258564"/>
            <a:ext cx="867801" cy="2601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92075"/>
              </p:ext>
            </p:extLst>
          </p:nvPr>
        </p:nvGraphicFramePr>
        <p:xfrm>
          <a:off x="4616649" y="142125"/>
          <a:ext cx="3655011" cy="2997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905"/>
                <a:gridCol w="2105106"/>
              </a:tblGrid>
              <a:tr h="30870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</a:t>
                      </a:r>
                      <a:r>
                        <a:rPr lang="en-US" sz="2000" b="1" baseline="0" dirty="0" smtClean="0"/>
                        <a:t>Block 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64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Previous</a:t>
                      </a:r>
                      <a:r>
                        <a:rPr lang="en-US" sz="2000" baseline="0" dirty="0" smtClean="0"/>
                        <a:t> Consensus </a:t>
                      </a:r>
                      <a:r>
                        <a:rPr lang="en-US" sz="2000" baseline="0" dirty="0" err="1" smtClean="0"/>
                        <a:t>Blk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Merkle</a:t>
                      </a:r>
                      <a:r>
                        <a:rPr lang="en-US" sz="2000" dirty="0" smtClean="0"/>
                        <a:t> root </a:t>
                      </a:r>
                    </a:p>
                    <a:p>
                      <a:r>
                        <a:rPr lang="en-US" sz="2000" dirty="0" smtClean="0"/>
                        <a:t>commitment of TXs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92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Block</a:t>
                      </a:r>
                      <a:r>
                        <a:rPr lang="en-US" sz="2000" baseline="0" dirty="0" smtClean="0"/>
                        <a:t> hash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No. of TXs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64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Committee</a:t>
                      </a:r>
                      <a:r>
                        <a:rPr lang="en-US" sz="2000" baseline="0" dirty="0" smtClean="0"/>
                        <a:t> signatures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Timestamp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08">
                <a:tc gridSpan="2">
                  <a:txBody>
                    <a:bodyPr/>
                    <a:lstStyle/>
                    <a:p>
                      <a:r>
                        <a:rPr lang="en-US" sz="2000" i="1" dirty="0" smtClean="0"/>
                        <a:t>Included TXs</a:t>
                      </a:r>
                      <a:endParaRPr lang="en-US" sz="2000" i="1" baseline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748848" y="4066804"/>
            <a:ext cx="867801" cy="881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61107"/>
              </p:ext>
            </p:extLst>
          </p:nvPr>
        </p:nvGraphicFramePr>
        <p:xfrm>
          <a:off x="4616649" y="3699269"/>
          <a:ext cx="3632129" cy="2954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3766"/>
                <a:gridCol w="2098363"/>
              </a:tblGrid>
              <a:tr h="2922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</a:t>
                      </a:r>
                      <a:r>
                        <a:rPr lang="en-US" sz="2000" b="1" baseline="0" dirty="0" smtClean="0"/>
                        <a:t>Block 2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9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Previous</a:t>
                      </a:r>
                      <a:r>
                        <a:rPr lang="en-US" sz="2000" baseline="0" dirty="0" smtClean="0"/>
                        <a:t> Consensus </a:t>
                      </a:r>
                      <a:r>
                        <a:rPr lang="en-US" sz="2000" baseline="0" dirty="0" err="1" smtClean="0"/>
                        <a:t>Blk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Merkle</a:t>
                      </a:r>
                      <a:r>
                        <a:rPr lang="en-US" sz="2000" dirty="0" smtClean="0"/>
                        <a:t> root </a:t>
                      </a:r>
                    </a:p>
                    <a:p>
                      <a:r>
                        <a:rPr lang="en-US" sz="2000" dirty="0" smtClean="0"/>
                        <a:t>commitment of TXs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28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Block</a:t>
                      </a:r>
                      <a:r>
                        <a:rPr lang="en-US" sz="2000" baseline="0" dirty="0" smtClean="0"/>
                        <a:t> hash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No. of TXs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9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Committee</a:t>
                      </a:r>
                      <a:r>
                        <a:rPr lang="en-US" sz="2000" baseline="0" dirty="0" smtClean="0"/>
                        <a:t> signatures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Timestamp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284">
                <a:tc gridSpan="2">
                  <a:txBody>
                    <a:bodyPr/>
                    <a:lstStyle/>
                    <a:p>
                      <a:r>
                        <a:rPr lang="en-US" sz="2000" i="1" dirty="0" smtClean="0"/>
                        <a:t>Included TXs</a:t>
                      </a:r>
                      <a:endParaRPr lang="en-US" sz="2000" i="1" baseline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93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SCP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data blocks ≈ network mining power</a:t>
            </a:r>
          </a:p>
          <a:p>
            <a:pPr lvl="1"/>
            <a:r>
              <a:rPr lang="en-US" dirty="0" smtClean="0"/>
              <a:t>Frequent adjustment of no. of blocks</a:t>
            </a:r>
          </a:p>
          <a:p>
            <a:r>
              <a:rPr lang="en-US" dirty="0" smtClean="0"/>
              <a:t>Data broadcast to the network is minimal</a:t>
            </a:r>
          </a:p>
          <a:p>
            <a:pPr lvl="1"/>
            <a:r>
              <a:rPr lang="en-US" dirty="0" smtClean="0"/>
              <a:t>Broadcast data is independent of block size</a:t>
            </a:r>
          </a:p>
          <a:p>
            <a:r>
              <a:rPr lang="en-US" dirty="0" smtClean="0"/>
              <a:t>Secure against adaptive adversary </a:t>
            </a:r>
            <a:r>
              <a:rPr lang="en-US" dirty="0" err="1" smtClean="0"/>
              <a:t>w.h.p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reparameterize</a:t>
            </a:r>
            <a:r>
              <a:rPr lang="en-US" dirty="0" smtClean="0"/>
              <a:t> c to secure against stronger adversary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1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solution: SCP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up throughput </a:t>
            </a:r>
            <a:r>
              <a:rPr lang="en-US" u="sng" dirty="0"/>
              <a:t>several orders of magnitude</a:t>
            </a:r>
          </a:p>
          <a:p>
            <a:pPr lvl="1"/>
            <a:r>
              <a:rPr lang="en-US" dirty="0"/>
              <a:t>Without degrading any security </a:t>
            </a:r>
            <a:r>
              <a:rPr lang="en-US" dirty="0" smtClean="0"/>
              <a:t>guarantee</a:t>
            </a:r>
          </a:p>
          <a:p>
            <a:r>
              <a:rPr lang="en-US" dirty="0" smtClean="0"/>
              <a:t>Several blocks in each epoch</a:t>
            </a:r>
          </a:p>
          <a:p>
            <a:pPr lvl="1"/>
            <a:r>
              <a:rPr lang="en-US" dirty="0" smtClean="0"/>
              <a:t>No. of blocks </a:t>
            </a:r>
            <a:r>
              <a:rPr lang="en-US" dirty="0"/>
              <a:t>≈ </a:t>
            </a:r>
            <a:r>
              <a:rPr lang="en-US" dirty="0" smtClean="0"/>
              <a:t>network computation capacity</a:t>
            </a:r>
          </a:p>
          <a:p>
            <a:r>
              <a:rPr lang="en-US" dirty="0" smtClean="0"/>
              <a:t>Require minimum </a:t>
            </a:r>
            <a:r>
              <a:rPr lang="en-US" dirty="0" smtClean="0"/>
              <a:t>network bandwidth</a:t>
            </a:r>
          </a:p>
          <a:p>
            <a:pPr lvl="1"/>
            <a:r>
              <a:rPr lang="en-US" dirty="0" smtClean="0"/>
              <a:t>Broadcast only one block header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5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Byzantine consensus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04" y="1362998"/>
            <a:ext cx="8807149" cy="4763169"/>
          </a:xfrm>
        </p:spPr>
        <p:txBody>
          <a:bodyPr>
            <a:normAutofit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N nodes, f are malicious</a:t>
            </a:r>
          </a:p>
          <a:p>
            <a:pPr lvl="1"/>
            <a:r>
              <a:rPr lang="en-US" dirty="0" smtClean="0"/>
              <a:t>Propose and agree on one value</a:t>
            </a:r>
          </a:p>
          <a:p>
            <a:r>
              <a:rPr lang="en-US" dirty="0" smtClean="0"/>
              <a:t>Byzantine consensus for </a:t>
            </a:r>
            <a:r>
              <a:rPr lang="en-US" dirty="0" err="1" smtClean="0"/>
              <a:t>blockchains</a:t>
            </a:r>
            <a:endParaRPr lang="en-US" dirty="0" smtClean="0"/>
          </a:p>
          <a:p>
            <a:pPr lvl="1"/>
            <a:r>
              <a:rPr lang="en-US" dirty="0" smtClean="0"/>
              <a:t>Set of valid TXs per epoch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60826" y="4208089"/>
            <a:ext cx="4822171" cy="2542968"/>
            <a:chOff x="560826" y="4208089"/>
            <a:chExt cx="4822171" cy="2542968"/>
          </a:xfrm>
        </p:grpSpPr>
        <p:sp>
          <p:nvSpPr>
            <p:cNvPr id="4" name="Oval 3"/>
            <p:cNvSpPr/>
            <p:nvPr/>
          </p:nvSpPr>
          <p:spPr>
            <a:xfrm>
              <a:off x="890148" y="5716720"/>
              <a:ext cx="347498" cy="3866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64049" y="4513596"/>
              <a:ext cx="352750" cy="3866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572964" y="5319018"/>
              <a:ext cx="367320" cy="38664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740167" y="5003698"/>
              <a:ext cx="348060" cy="38664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726595" y="5730577"/>
              <a:ext cx="350657" cy="3866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90404" y="6151502"/>
              <a:ext cx="341558" cy="33001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818691" y="6328500"/>
              <a:ext cx="361691" cy="38664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011914" y="6046739"/>
              <a:ext cx="307891" cy="38664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69289" y="5003698"/>
              <a:ext cx="336714" cy="38664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71949" y="4391773"/>
              <a:ext cx="309615" cy="38664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8262" y="4593949"/>
              <a:ext cx="319120" cy="38664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15284" y="5182319"/>
              <a:ext cx="363043" cy="38664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668450" y="4391773"/>
              <a:ext cx="326248" cy="38664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3" idx="5"/>
              <a:endCxn id="16" idx="1"/>
            </p:cNvCxnSpPr>
            <p:nvPr/>
          </p:nvCxnSpPr>
          <p:spPr>
            <a:xfrm flipV="1">
              <a:off x="1356692" y="5238941"/>
              <a:ext cx="1311758" cy="947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1"/>
            </p:cNvCxnSpPr>
            <p:nvPr/>
          </p:nvCxnSpPr>
          <p:spPr>
            <a:xfrm>
              <a:off x="1237646" y="5910041"/>
              <a:ext cx="602778" cy="2897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5" idx="5"/>
              <a:endCxn id="10" idx="1"/>
            </p:cNvCxnSpPr>
            <p:nvPr/>
          </p:nvCxnSpPr>
          <p:spPr>
            <a:xfrm>
              <a:off x="1965140" y="4843615"/>
              <a:ext cx="906519" cy="15415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4"/>
              <a:endCxn id="9" idx="7"/>
            </p:cNvCxnSpPr>
            <p:nvPr/>
          </p:nvCxnSpPr>
          <p:spPr>
            <a:xfrm>
              <a:off x="1237646" y="5390339"/>
              <a:ext cx="844296" cy="8094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6"/>
              <a:endCxn id="16" idx="3"/>
            </p:cNvCxnSpPr>
            <p:nvPr/>
          </p:nvCxnSpPr>
          <p:spPr>
            <a:xfrm flipV="1">
              <a:off x="2131962" y="5512338"/>
              <a:ext cx="536488" cy="8041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" idx="3"/>
              <a:endCxn id="10" idx="6"/>
            </p:cNvCxnSpPr>
            <p:nvPr/>
          </p:nvCxnSpPr>
          <p:spPr>
            <a:xfrm flipH="1">
              <a:off x="3180382" y="5649037"/>
              <a:ext cx="446375" cy="8727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5"/>
              <a:endCxn id="6" idx="1"/>
            </p:cNvCxnSpPr>
            <p:nvPr/>
          </p:nvCxnSpPr>
          <p:spPr>
            <a:xfrm flipH="1">
              <a:off x="3626757" y="4721792"/>
              <a:ext cx="109465" cy="6538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1" idx="3"/>
              <a:endCxn id="10" idx="5"/>
            </p:cNvCxnSpPr>
            <p:nvPr/>
          </p:nvCxnSpPr>
          <p:spPr>
            <a:xfrm flipH="1">
              <a:off x="3127414" y="6376758"/>
              <a:ext cx="929590" cy="28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5"/>
              <a:endCxn id="10" idx="2"/>
            </p:cNvCxnSpPr>
            <p:nvPr/>
          </p:nvCxnSpPr>
          <p:spPr>
            <a:xfrm>
              <a:off x="2081942" y="6433191"/>
              <a:ext cx="736749" cy="886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6" idx="2"/>
              <a:endCxn id="4" idx="7"/>
            </p:cNvCxnSpPr>
            <p:nvPr/>
          </p:nvCxnSpPr>
          <p:spPr>
            <a:xfrm flipH="1">
              <a:off x="1186756" y="5375640"/>
              <a:ext cx="1428528" cy="3977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5"/>
              <a:endCxn id="11" idx="1"/>
            </p:cNvCxnSpPr>
            <p:nvPr/>
          </p:nvCxnSpPr>
          <p:spPr>
            <a:xfrm>
              <a:off x="2946920" y="4721792"/>
              <a:ext cx="1110084" cy="13815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" idx="0"/>
              <a:endCxn id="7" idx="4"/>
            </p:cNvCxnSpPr>
            <p:nvPr/>
          </p:nvCxnSpPr>
          <p:spPr>
            <a:xfrm flipV="1">
              <a:off x="4901924" y="5390339"/>
              <a:ext cx="12273" cy="3402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7" idx="6"/>
              <a:endCxn id="15" idx="2"/>
            </p:cNvCxnSpPr>
            <p:nvPr/>
          </p:nvCxnSpPr>
          <p:spPr>
            <a:xfrm>
              <a:off x="2994698" y="4585094"/>
              <a:ext cx="1193564" cy="2021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5" idx="3"/>
              <a:endCxn id="6" idx="0"/>
            </p:cNvCxnSpPr>
            <p:nvPr/>
          </p:nvCxnSpPr>
          <p:spPr>
            <a:xfrm flipH="1">
              <a:off x="3756624" y="4923968"/>
              <a:ext cx="478372" cy="3950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4" idx="4"/>
              <a:endCxn id="10" idx="0"/>
            </p:cNvCxnSpPr>
            <p:nvPr/>
          </p:nvCxnSpPr>
          <p:spPr>
            <a:xfrm flipH="1">
              <a:off x="2999537" y="4778414"/>
              <a:ext cx="627220" cy="1550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5" idx="4"/>
              <a:endCxn id="11" idx="0"/>
            </p:cNvCxnSpPr>
            <p:nvPr/>
          </p:nvCxnSpPr>
          <p:spPr>
            <a:xfrm flipH="1">
              <a:off x="4165860" y="4980590"/>
              <a:ext cx="181962" cy="10661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7" idx="2"/>
              <a:endCxn id="5" idx="7"/>
            </p:cNvCxnSpPr>
            <p:nvPr/>
          </p:nvCxnSpPr>
          <p:spPr>
            <a:xfrm flipH="1" flipV="1">
              <a:off x="1965140" y="4570218"/>
              <a:ext cx="703310" cy="148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6" idx="7"/>
              <a:endCxn id="14" idx="3"/>
            </p:cNvCxnSpPr>
            <p:nvPr/>
          </p:nvCxnSpPr>
          <p:spPr>
            <a:xfrm flipV="1">
              <a:off x="2925161" y="4721792"/>
              <a:ext cx="592130" cy="5171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6" idx="5"/>
              <a:endCxn id="11" idx="1"/>
            </p:cNvCxnSpPr>
            <p:nvPr/>
          </p:nvCxnSpPr>
          <p:spPr>
            <a:xfrm>
              <a:off x="2925161" y="5512338"/>
              <a:ext cx="1131843" cy="5910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8" idx="2"/>
              <a:endCxn id="10" idx="6"/>
            </p:cNvCxnSpPr>
            <p:nvPr/>
          </p:nvCxnSpPr>
          <p:spPr>
            <a:xfrm flipH="1">
              <a:off x="3180382" y="5923898"/>
              <a:ext cx="1546213" cy="5979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60826" y="4208089"/>
              <a:ext cx="4822171" cy="254296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9525" cmpd="sng">
              <a:prstDash val="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13" idx="6"/>
              <a:endCxn id="17" idx="3"/>
            </p:cNvCxnSpPr>
            <p:nvPr/>
          </p:nvCxnSpPr>
          <p:spPr>
            <a:xfrm flipV="1">
              <a:off x="1406003" y="4721792"/>
              <a:ext cx="1310225" cy="4752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" idx="6"/>
              <a:endCxn id="7" idx="2"/>
            </p:cNvCxnSpPr>
            <p:nvPr/>
          </p:nvCxnSpPr>
          <p:spPr>
            <a:xfrm>
              <a:off x="2016799" y="4706917"/>
              <a:ext cx="2723368" cy="4901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Arrow 48"/>
          <p:cNvSpPr/>
          <p:nvPr/>
        </p:nvSpPr>
        <p:spPr>
          <a:xfrm>
            <a:off x="5570149" y="5238941"/>
            <a:ext cx="522099" cy="33446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289842" y="4821554"/>
            <a:ext cx="1243263" cy="994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0/1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6442242" y="4843615"/>
            <a:ext cx="1243263" cy="994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Block </a:t>
            </a:r>
            <a:r>
              <a:rPr lang="en-US" sz="2400" smtClean="0"/>
              <a:t>i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6450096" y="1836890"/>
            <a:ext cx="1243263" cy="994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Block i-2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6442242" y="3396440"/>
            <a:ext cx="1243263" cy="994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Block i-1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50" idx="0"/>
            <a:endCxn id="43" idx="2"/>
          </p:cNvCxnSpPr>
          <p:nvPr/>
        </p:nvCxnSpPr>
        <p:spPr>
          <a:xfrm flipV="1">
            <a:off x="7063874" y="2831818"/>
            <a:ext cx="7854" cy="564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2" idx="0"/>
            <a:endCxn id="50" idx="2"/>
          </p:cNvCxnSpPr>
          <p:nvPr/>
        </p:nvCxnSpPr>
        <p:spPr>
          <a:xfrm flipV="1">
            <a:off x="7063874" y="4391368"/>
            <a:ext cx="0" cy="452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42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93" grpId="0" animBg="1"/>
      <p:bldP spid="93" grpId="1" animBg="1"/>
      <p:bldP spid="42" grpId="0" animBg="1"/>
      <p:bldP spid="43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Classical byzantine consensus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 dirty="0" smtClean="0"/>
              <a:t>Intensive research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Can tolerate f &lt; n/2</a:t>
            </a:r>
          </a:p>
          <a:p>
            <a:pPr>
              <a:buClr>
                <a:srgbClr val="FF0000"/>
              </a:buClr>
              <a:buFont typeface="Lucida Grande"/>
              <a:buChar char="x"/>
            </a:pPr>
            <a:r>
              <a:rPr lang="en-US" dirty="0" smtClean="0"/>
              <a:t>Assumption of known identity set</a:t>
            </a:r>
          </a:p>
          <a:p>
            <a:pPr>
              <a:buClr>
                <a:srgbClr val="FF0000"/>
              </a:buClr>
              <a:buFont typeface="Lucida Grande"/>
              <a:buChar char="x"/>
            </a:pPr>
            <a:r>
              <a:rPr lang="en-US" dirty="0" smtClean="0"/>
              <a:t>Bandwidth limited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/>
              <a:t>2</a:t>
            </a:r>
            <a:r>
              <a:rPr lang="en-US" dirty="0" smtClean="0"/>
              <a:t>) messages (e.g. PBFT)</a:t>
            </a:r>
          </a:p>
          <a:p>
            <a:pPr lvl="1"/>
            <a:r>
              <a:rPr lang="en-US" dirty="0" smtClean="0"/>
              <a:t>Work for a small network (</a:t>
            </a:r>
            <a:r>
              <a:rPr lang="en-US" dirty="0" err="1" smtClean="0"/>
              <a:t>e.g</a:t>
            </a:r>
            <a:r>
              <a:rPr lang="en-US" dirty="0" smtClean="0"/>
              <a:t> n &lt; 1000)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6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Nakamoto</a:t>
            </a:r>
            <a:r>
              <a:rPr lang="en-US" dirty="0" smtClean="0"/>
              <a:t> consensus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 dirty="0" smtClean="0"/>
              <a:t>Work for network of any size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Select leader by proof of work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Linear message complexity</a:t>
            </a:r>
          </a:p>
          <a:p>
            <a:pPr>
              <a:buClr>
                <a:srgbClr val="FF0000"/>
              </a:buClr>
              <a:buFont typeface="Lucida Grande"/>
              <a:buChar char="x"/>
            </a:pPr>
            <a:r>
              <a:rPr lang="en-US" dirty="0" smtClean="0"/>
              <a:t>Does not scale well in practice</a:t>
            </a:r>
          </a:p>
          <a:p>
            <a:pPr lvl="1">
              <a:buClr>
                <a:srgbClr val="FF0000"/>
              </a:buClr>
              <a:buFont typeface="Lucida Grande"/>
              <a:buChar char="x"/>
            </a:pPr>
            <a:r>
              <a:rPr lang="en-US" dirty="0" smtClean="0"/>
              <a:t>One block per epoch</a:t>
            </a:r>
          </a:p>
          <a:p>
            <a:pPr lvl="1">
              <a:buClr>
                <a:srgbClr val="FF0000"/>
              </a:buClr>
              <a:buFont typeface="Lucida Grande"/>
              <a:buChar char="x"/>
            </a:pPr>
            <a:r>
              <a:rPr lang="en-US" dirty="0" smtClean="0"/>
              <a:t>Bandwidth </a:t>
            </a:r>
            <a:r>
              <a:rPr lang="en-US" dirty="0"/>
              <a:t>=</a:t>
            </a:r>
            <a:r>
              <a:rPr lang="en-US" dirty="0" smtClean="0"/>
              <a:t> O(block size)</a:t>
            </a:r>
          </a:p>
          <a:p>
            <a:pPr lvl="1">
              <a:buClr>
                <a:srgbClr val="FF0000"/>
              </a:buClr>
              <a:buFont typeface="Lucida Grande"/>
              <a:buChar char="x"/>
            </a:pPr>
            <a:r>
              <a:rPr lang="en-US" dirty="0" err="1" smtClean="0"/>
              <a:t>Reparameterization</a:t>
            </a:r>
            <a:r>
              <a:rPr lang="en-US" dirty="0" smtClean="0"/>
              <a:t> is not a long term solution</a:t>
            </a:r>
          </a:p>
        </p:txBody>
      </p:sp>
    </p:spTree>
    <p:extLst>
      <p:ext uri="{BB962C8B-B14F-4D97-AF65-F5344CB8AC3E}">
        <p14:creationId xmlns:p14="http://schemas.microsoft.com/office/powerpoint/2010/main" val="68869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Reparameterization</a:t>
            </a:r>
            <a:r>
              <a:rPr lang="en-US" dirty="0" smtClean="0"/>
              <a:t>: </a:t>
            </a:r>
            <a:r>
              <a:rPr lang="en-US" dirty="0"/>
              <a:t>reducing epoch time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0" y="1362995"/>
            <a:ext cx="4613170" cy="414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Setup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Using Amazon EC2 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Run over 5 regions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Results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TX rate increases </a:t>
            </a:r>
          </a:p>
          <a:p>
            <a:pPr marL="457200" lvl="1" indent="0">
              <a:buNone/>
            </a:pPr>
            <a:r>
              <a:rPr lang="en-US" sz="2800" dirty="0" smtClean="0"/>
              <a:t>until some threshold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u="sng" dirty="0" smtClean="0"/>
              <a:t>Drops at 12 second </a:t>
            </a:r>
          </a:p>
          <a:p>
            <a:pPr marL="457200" lvl="1" indent="0">
              <a:buNone/>
            </a:pPr>
            <a:r>
              <a:rPr lang="en-US" sz="2800" u="sng" dirty="0" smtClean="0"/>
              <a:t>epoch time</a:t>
            </a:r>
            <a:endParaRPr lang="en-US" sz="2800" u="sng" dirty="0"/>
          </a:p>
        </p:txBody>
      </p:sp>
      <p:pic>
        <p:nvPicPr>
          <p:cNvPr id="5" name="Content Placeholder 9" descr="Screen Shot 2015-11-27 at 19.07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6" b="-10066"/>
          <a:stretch>
            <a:fillRect/>
          </a:stretch>
        </p:blipFill>
        <p:spPr>
          <a:xfrm>
            <a:off x="4107730" y="1362995"/>
            <a:ext cx="5290270" cy="514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6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&amp; scalable consensus protocol</a:t>
            </a:r>
          </a:p>
          <a:p>
            <a:pPr lvl="1"/>
            <a:r>
              <a:rPr lang="en-US" dirty="0" smtClean="0"/>
              <a:t>Compete with V	ISA?</a:t>
            </a:r>
          </a:p>
        </p:txBody>
      </p:sp>
    </p:spTree>
    <p:extLst>
      <p:ext uri="{BB962C8B-B14F-4D97-AF65-F5344CB8AC3E}">
        <p14:creationId xmlns:p14="http://schemas.microsoft.com/office/powerpoint/2010/main" val="250787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04" y="1362998"/>
            <a:ext cx="8807149" cy="5319551"/>
          </a:xfrm>
        </p:spPr>
        <p:txBody>
          <a:bodyPr>
            <a:normAutofit/>
          </a:bodyPr>
          <a:lstStyle/>
          <a:p>
            <a:r>
              <a:rPr lang="en-US" dirty="0" smtClean="0"/>
              <a:t>Adjust </a:t>
            </a:r>
            <a:r>
              <a:rPr lang="en-US" dirty="0"/>
              <a:t>throughput based on network mining </a:t>
            </a:r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Split the network into several committees</a:t>
            </a:r>
          </a:p>
          <a:p>
            <a:pPr lvl="1"/>
            <a:r>
              <a:rPr lang="en-US" dirty="0" smtClean="0"/>
              <a:t>Committees propose blocks in </a:t>
            </a:r>
            <a:r>
              <a:rPr lang="en-US" i="1" dirty="0" smtClean="0"/>
              <a:t>parallel</a:t>
            </a:r>
          </a:p>
          <a:p>
            <a:pPr lvl="1"/>
            <a:r>
              <a:rPr lang="en-US" dirty="0"/>
              <a:t>No. of </a:t>
            </a:r>
            <a:r>
              <a:rPr lang="en-US" dirty="0" smtClean="0"/>
              <a:t>committees </a:t>
            </a:r>
            <a:r>
              <a:rPr lang="en-US" dirty="0"/>
              <a:t>≈ F</a:t>
            </a:r>
            <a:r>
              <a:rPr lang="en-US" dirty="0" smtClean="0"/>
              <a:t>(network mining capacity)</a:t>
            </a:r>
          </a:p>
          <a:p>
            <a:r>
              <a:rPr lang="en-US" dirty="0" smtClean="0"/>
              <a:t>Data needed for reaching consensus is minimal</a:t>
            </a:r>
          </a:p>
          <a:p>
            <a:pPr lvl="1"/>
            <a:r>
              <a:rPr lang="en-US" dirty="0" smtClean="0"/>
              <a:t>Consensus data != transactional data</a:t>
            </a:r>
          </a:p>
          <a:p>
            <a:pPr lvl="1"/>
            <a:r>
              <a:rPr lang="en-US" dirty="0" smtClean="0"/>
              <a:t>Verify block without block data</a:t>
            </a:r>
          </a:p>
          <a:p>
            <a:pPr lvl="1"/>
            <a:r>
              <a:rPr lang="en-US" dirty="0" smtClean="0"/>
              <a:t>Selectively download block </a:t>
            </a:r>
            <a:r>
              <a:rPr lang="en-US" dirty="0"/>
              <a:t>data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333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9927</TotalTime>
  <Words>1466</Words>
  <Application>Microsoft Macintosh PowerPoint</Application>
  <PresentationFormat>On-screen Show (4:3)</PresentationFormat>
  <Paragraphs>332</Paragraphs>
  <Slides>29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SCP:  A Computationally Scalable Byzantine Consensus Protocol for Blockchains</vt:lpstr>
      <vt:lpstr>Bitcoin doesn’t scale</vt:lpstr>
      <vt:lpstr>Our solution: SCP</vt:lpstr>
      <vt:lpstr>Byzantine consensus problem</vt:lpstr>
      <vt:lpstr>Classical byzantine consensus protocol</vt:lpstr>
      <vt:lpstr>Nakamoto consensus protocol</vt:lpstr>
      <vt:lpstr>Reparameterization: reducing epoch time</vt:lpstr>
      <vt:lpstr>Problem</vt:lpstr>
      <vt:lpstr>SCP overview</vt:lpstr>
      <vt:lpstr>SCP protocol</vt:lpstr>
      <vt:lpstr>Step 1: Identity establishment</vt:lpstr>
      <vt:lpstr>Step 2: Assigning committees</vt:lpstr>
      <vt:lpstr>Size of a committee C</vt:lpstr>
      <vt:lpstr>Step 3: Propose a block within a committee</vt:lpstr>
      <vt:lpstr>Step 4: Final committee unions all results </vt:lpstr>
      <vt:lpstr>SCP blockchain</vt:lpstr>
      <vt:lpstr>Step 5: Generate an epoch randomness</vt:lpstr>
      <vt:lpstr>Implement a SCP-based cryptocurrency</vt:lpstr>
      <vt:lpstr>Forming committees efficiently</vt:lpstr>
      <vt:lpstr>Avoid double spending</vt:lpstr>
      <vt:lpstr>Checking double spending across blocks</vt:lpstr>
      <vt:lpstr>Checking double spending across blocks (2)</vt:lpstr>
      <vt:lpstr>Conclusion</vt:lpstr>
      <vt:lpstr>Q&amp;A</vt:lpstr>
      <vt:lpstr>Future work</vt:lpstr>
      <vt:lpstr>Related work</vt:lpstr>
      <vt:lpstr>Adjusts number of committees frequently</vt:lpstr>
      <vt:lpstr>PowerPoint Presentation</vt:lpstr>
      <vt:lpstr>SCP properties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SCP: </dc:title>
  <dc:creator>NUS</dc:creator>
  <cp:lastModifiedBy>NUS</cp:lastModifiedBy>
  <cp:revision>1563</cp:revision>
  <dcterms:created xsi:type="dcterms:W3CDTF">2015-11-27T06:40:06Z</dcterms:created>
  <dcterms:modified xsi:type="dcterms:W3CDTF">2015-12-07T01:27:28Z</dcterms:modified>
</cp:coreProperties>
</file>