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Bebas Neue"/>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e3925aed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e3925ae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e3925ae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e3925ae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e3925ae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e3925ae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e3925ae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e3925ae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e3925ae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e3925ae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e3925ae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e3925ae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e3925ae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e3925ae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Bebas Neue"/>
                <a:ea typeface="Bebas Neue"/>
                <a:cs typeface="Bebas Neue"/>
                <a:sym typeface="Bebas Neue"/>
              </a:rPr>
              <a:t>Datathon 2023</a:t>
            </a:r>
            <a:endParaRPr>
              <a:latin typeface="Bebas Neue"/>
              <a:ea typeface="Bebas Neue"/>
              <a:cs typeface="Bebas Neue"/>
              <a:sym typeface="Bebas Neue"/>
            </a:endParaRPr>
          </a:p>
        </p:txBody>
      </p:sp>
      <p:pic>
        <p:nvPicPr>
          <p:cNvPr descr="Logo&#10;&#10;Description automatically generated" id="55" name="Google Shape;55;p13"/>
          <p:cNvPicPr preferRelativeResize="0"/>
          <p:nvPr/>
        </p:nvPicPr>
        <p:blipFill rotWithShape="1">
          <a:blip r:embed="rId3">
            <a:alphaModFix/>
          </a:blip>
          <a:srcRect b="0" l="0" r="0" t="0"/>
          <a:stretch/>
        </p:blipFill>
        <p:spPr>
          <a:xfrm>
            <a:off x="244682" y="576170"/>
            <a:ext cx="3082744" cy="1058485"/>
          </a:xfrm>
          <a:prstGeom prst="rect">
            <a:avLst/>
          </a:prstGeom>
          <a:noFill/>
          <a:ln>
            <a:noFill/>
          </a:ln>
        </p:spPr>
      </p:pic>
      <p:grpSp>
        <p:nvGrpSpPr>
          <p:cNvPr id="56" name="Google Shape;56;p13"/>
          <p:cNvGrpSpPr/>
          <p:nvPr/>
        </p:nvGrpSpPr>
        <p:grpSpPr>
          <a:xfrm>
            <a:off x="-284544" y="4349000"/>
            <a:ext cx="10838394" cy="2294775"/>
            <a:chOff x="-189119" y="3256125"/>
            <a:chExt cx="10838394" cy="2294775"/>
          </a:xfrm>
        </p:grpSpPr>
        <p:sp>
          <p:nvSpPr>
            <p:cNvPr id="57" name="Google Shape;57;p13"/>
            <p:cNvSpPr/>
            <p:nvPr/>
          </p:nvSpPr>
          <p:spPr>
            <a:xfrm rot="10800000">
              <a:off x="-78036" y="3256125"/>
              <a:ext cx="10071864" cy="2020950"/>
            </a:xfrm>
            <a:prstGeom prst="flowChartDocument">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flipH="1" rot="10800000">
              <a:off x="7" y="3360700"/>
              <a:ext cx="6678774" cy="2020950"/>
            </a:xfrm>
            <a:prstGeom prst="flowChartDocumen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10800000">
              <a:off x="-189119" y="3529950"/>
              <a:ext cx="10838394" cy="2020950"/>
            </a:xfrm>
            <a:prstGeom prst="flowChartDocument">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Schedule</a:t>
            </a:r>
            <a:endParaRPr/>
          </a:p>
        </p:txBody>
      </p:sp>
      <p:sp>
        <p:nvSpPr>
          <p:cNvPr id="65" name="Google Shape;65;p14"/>
          <p:cNvSpPr txBox="1"/>
          <p:nvPr>
            <p:ph idx="1" type="body"/>
          </p:nvPr>
        </p:nvSpPr>
        <p:spPr>
          <a:xfrm>
            <a:off x="736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12-12:30			Team </a:t>
            </a:r>
            <a:r>
              <a:rPr lang="en-GB"/>
              <a:t>forming</a:t>
            </a:r>
            <a:r>
              <a:rPr lang="en-GB"/>
              <a:t> and intro talk. </a:t>
            </a:r>
            <a:endParaRPr/>
          </a:p>
          <a:p>
            <a:pPr indent="0" lvl="0" marL="0" rtl="0" algn="l">
              <a:spcBef>
                <a:spcPts val="1200"/>
              </a:spcBef>
              <a:spcAft>
                <a:spcPts val="0"/>
              </a:spcAft>
              <a:buNone/>
            </a:pPr>
            <a:r>
              <a:rPr lang="en-GB"/>
              <a:t>12:30 			Kickoff + Pizza!</a:t>
            </a:r>
            <a:endParaRPr/>
          </a:p>
          <a:p>
            <a:pPr indent="0" lvl="0" marL="0" rtl="0" algn="l">
              <a:spcBef>
                <a:spcPts val="1200"/>
              </a:spcBef>
              <a:spcAft>
                <a:spcPts val="0"/>
              </a:spcAft>
              <a:buNone/>
            </a:pPr>
            <a:r>
              <a:rPr lang="en-GB"/>
              <a:t>12:30 - 6:00 		Get data-ing! </a:t>
            </a:r>
            <a:endParaRPr/>
          </a:p>
          <a:p>
            <a:pPr indent="0" lvl="0" marL="0" rtl="0" algn="l">
              <a:spcBef>
                <a:spcPts val="1200"/>
              </a:spcBef>
              <a:spcAft>
                <a:spcPts val="0"/>
              </a:spcAft>
              <a:buNone/>
            </a:pPr>
            <a:r>
              <a:rPr lang="en-GB"/>
              <a:t>4				Test set released</a:t>
            </a:r>
            <a:endParaRPr/>
          </a:p>
          <a:p>
            <a:pPr indent="0" lvl="0" marL="0" rtl="0" algn="l">
              <a:spcBef>
                <a:spcPts val="1200"/>
              </a:spcBef>
              <a:spcAft>
                <a:spcPts val="0"/>
              </a:spcAft>
              <a:buNone/>
            </a:pPr>
            <a:r>
              <a:rPr lang="en-GB"/>
              <a:t>6:00				Submission deadline, then more pizza + presentations</a:t>
            </a:r>
            <a:endParaRPr/>
          </a:p>
          <a:p>
            <a:pPr indent="0" lvl="0" marL="0" rtl="0" algn="l">
              <a:spcBef>
                <a:spcPts val="1200"/>
              </a:spcBef>
              <a:spcAft>
                <a:spcPts val="0"/>
              </a:spcAft>
              <a:buNone/>
            </a:pPr>
            <a:r>
              <a:rPr lang="en-GB"/>
              <a:t>7:30	 			Final announcements!</a:t>
            </a:r>
            <a:endParaRPr/>
          </a:p>
          <a:p>
            <a:pPr indent="0" lvl="0" marL="0" rtl="0" algn="l">
              <a:spcBef>
                <a:spcPts val="1200"/>
              </a:spcBef>
              <a:spcAft>
                <a:spcPts val="0"/>
              </a:spcAft>
              <a:buNone/>
            </a:pPr>
            <a:r>
              <a:rPr lang="en-GB"/>
              <a:t>8 				Celebrate</a:t>
            </a:r>
            <a:endParaRPr/>
          </a:p>
          <a:p>
            <a:pPr indent="0" lvl="0" marL="0" rtl="0" algn="l">
              <a:spcBef>
                <a:spcPts val="1200"/>
              </a:spcBef>
              <a:spcAft>
                <a:spcPts val="1200"/>
              </a:spcAft>
              <a:buNone/>
            </a:pPr>
            <a:r>
              <a:t/>
            </a:r>
            <a:endParaRPr/>
          </a:p>
        </p:txBody>
      </p:sp>
      <p:grpSp>
        <p:nvGrpSpPr>
          <p:cNvPr id="66" name="Google Shape;66;p14"/>
          <p:cNvGrpSpPr/>
          <p:nvPr/>
        </p:nvGrpSpPr>
        <p:grpSpPr>
          <a:xfrm>
            <a:off x="-284544" y="4349000"/>
            <a:ext cx="10838394" cy="2294775"/>
            <a:chOff x="-189119" y="3256125"/>
            <a:chExt cx="10838394" cy="2294775"/>
          </a:xfrm>
        </p:grpSpPr>
        <p:sp>
          <p:nvSpPr>
            <p:cNvPr id="67" name="Google Shape;67;p14"/>
            <p:cNvSpPr/>
            <p:nvPr/>
          </p:nvSpPr>
          <p:spPr>
            <a:xfrm rot="10800000">
              <a:off x="-78036" y="3256125"/>
              <a:ext cx="10071864" cy="2020950"/>
            </a:xfrm>
            <a:prstGeom prst="flowChartDocument">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rot="10800000">
              <a:off x="7" y="3360700"/>
              <a:ext cx="6678774" cy="2020950"/>
            </a:xfrm>
            <a:prstGeom prst="flowChartDocumen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10800000">
              <a:off x="-189119" y="3529950"/>
              <a:ext cx="10838394" cy="2020950"/>
            </a:xfrm>
            <a:prstGeom prst="flowChartDocument">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dataset is about road accidents.</a:t>
            </a:r>
            <a:endParaRPr/>
          </a:p>
          <a:p>
            <a:pPr indent="0" lvl="0" marL="0" rtl="0" algn="l">
              <a:spcBef>
                <a:spcPts val="1200"/>
              </a:spcBef>
              <a:spcAft>
                <a:spcPts val="0"/>
              </a:spcAft>
              <a:buNone/>
            </a:pPr>
            <a:r>
              <a:rPr lang="en-GB"/>
              <a:t>We want you to:</a:t>
            </a:r>
            <a:endParaRPr/>
          </a:p>
          <a:p>
            <a:pPr indent="0" lvl="0" marL="0" rtl="0" algn="l">
              <a:spcBef>
                <a:spcPts val="1200"/>
              </a:spcBef>
              <a:spcAft>
                <a:spcPts val="0"/>
              </a:spcAft>
              <a:buNone/>
            </a:pPr>
            <a:r>
              <a:rPr lang="en-GB"/>
              <a:t>Predict the </a:t>
            </a:r>
            <a:r>
              <a:rPr i="1" lang="en-GB"/>
              <a:t>casualty_severity</a:t>
            </a:r>
            <a:r>
              <a:rPr lang="en-GB"/>
              <a:t> of individuals.</a:t>
            </a:r>
            <a:endParaRPr/>
          </a:p>
          <a:p>
            <a:pPr indent="0" lvl="0" marL="0" rtl="0" algn="l">
              <a:spcBef>
                <a:spcPts val="1200"/>
              </a:spcBef>
              <a:spcAft>
                <a:spcPts val="0"/>
              </a:spcAft>
              <a:buNone/>
            </a:pPr>
            <a:r>
              <a:rPr lang="en-GB"/>
              <a:t>NOTE - We want you to do this for </a:t>
            </a:r>
            <a:r>
              <a:rPr i="1" lang="en-GB"/>
              <a:t>new </a:t>
            </a:r>
            <a:r>
              <a:rPr lang="en-GB"/>
              <a:t>accidents, not ones that have already occurred (important distinction).</a:t>
            </a:r>
            <a:endParaRPr/>
          </a:p>
          <a:p>
            <a:pPr indent="0" lvl="0" marL="0" rtl="0" algn="l">
              <a:spcBef>
                <a:spcPts val="1200"/>
              </a:spcBef>
              <a:spcAft>
                <a:spcPts val="1200"/>
              </a:spcAft>
              <a:buNone/>
            </a:pPr>
            <a:r>
              <a:t/>
            </a:r>
            <a:endParaRPr/>
          </a:p>
        </p:txBody>
      </p:sp>
      <p:grpSp>
        <p:nvGrpSpPr>
          <p:cNvPr id="76" name="Google Shape;76;p15"/>
          <p:cNvGrpSpPr/>
          <p:nvPr/>
        </p:nvGrpSpPr>
        <p:grpSpPr>
          <a:xfrm>
            <a:off x="-284544" y="4349000"/>
            <a:ext cx="10838394" cy="2294775"/>
            <a:chOff x="-189119" y="3256125"/>
            <a:chExt cx="10838394" cy="2294775"/>
          </a:xfrm>
        </p:grpSpPr>
        <p:sp>
          <p:nvSpPr>
            <p:cNvPr id="77" name="Google Shape;77;p15"/>
            <p:cNvSpPr/>
            <p:nvPr/>
          </p:nvSpPr>
          <p:spPr>
            <a:xfrm rot="10800000">
              <a:off x="-78036" y="3256125"/>
              <a:ext cx="10071864" cy="2020950"/>
            </a:xfrm>
            <a:prstGeom prst="flowChartDocument">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rot="10800000">
              <a:off x="7" y="3360700"/>
              <a:ext cx="6678774" cy="2020950"/>
            </a:xfrm>
            <a:prstGeom prst="flowChartDocumen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10800000">
              <a:off x="-189119" y="3529950"/>
              <a:ext cx="10838394" cy="2020950"/>
            </a:xfrm>
            <a:prstGeom prst="flowChartDocument">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Beginner Data Runthrough</a:t>
            </a:r>
            <a:endParaRPr/>
          </a:p>
        </p:txBody>
      </p:sp>
      <p:sp>
        <p:nvSpPr>
          <p:cNvPr id="85" name="Google Shape;85;p16"/>
          <p:cNvSpPr txBox="1"/>
          <p:nvPr>
            <p:ph idx="1" type="body"/>
          </p:nvPr>
        </p:nvSpPr>
        <p:spPr>
          <a:xfrm>
            <a:off x="311700" y="1152475"/>
            <a:ext cx="8520600" cy="3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Will only use the casualty and vehicle tables</a:t>
            </a:r>
            <a:endParaRPr/>
          </a:p>
          <a:p>
            <a:pPr indent="0" lvl="0" marL="0" rtl="0" algn="l">
              <a:spcBef>
                <a:spcPts val="1200"/>
              </a:spcBef>
              <a:spcAft>
                <a:spcPts val="0"/>
              </a:spcAft>
              <a:buNone/>
            </a:pPr>
            <a:r>
              <a:rPr lang="en-GB"/>
              <a:t>Check README and reference spreadsheet for a more detailed description of data. </a:t>
            </a:r>
            <a:endParaRPr/>
          </a:p>
          <a:p>
            <a:pPr indent="0" lvl="0" marL="0" rtl="0" algn="l">
              <a:spcBef>
                <a:spcPts val="1200"/>
              </a:spcBef>
              <a:spcAft>
                <a:spcPts val="0"/>
              </a:spcAft>
              <a:buNone/>
            </a:pPr>
            <a:r>
              <a:rPr lang="en-GB"/>
              <a:t>Aim to predict ‘casualty_severity’ in the casualty data, mapping the current values as described in the README.</a:t>
            </a:r>
            <a:endParaRPr/>
          </a:p>
          <a:p>
            <a:pPr indent="0" lvl="0" marL="0" rtl="0" algn="l">
              <a:spcBef>
                <a:spcPts val="1200"/>
              </a:spcBef>
              <a:spcAft>
                <a:spcPts val="0"/>
              </a:spcAft>
              <a:buNone/>
            </a:pPr>
            <a:r>
              <a:rPr lang="en-GB"/>
              <a:t>Not necessary to use both, if you are struggling just use the casualty data!</a:t>
            </a:r>
            <a:endParaRPr/>
          </a:p>
          <a:p>
            <a:pPr indent="0" lvl="0" marL="0" rtl="0" algn="l">
              <a:spcBef>
                <a:spcPts val="1200"/>
              </a:spcBef>
              <a:spcAft>
                <a:spcPts val="0"/>
              </a:spcAft>
              <a:buNone/>
            </a:pPr>
            <a:r>
              <a:rPr lang="en-GB"/>
              <a:t>Build the best predictive model, bonus points for creative solutions and good understanding of the data.</a:t>
            </a:r>
            <a:endParaRPr/>
          </a:p>
          <a:p>
            <a:pPr indent="0" lvl="0" marL="0" rtl="0" algn="l">
              <a:spcBef>
                <a:spcPts val="1200"/>
              </a:spcBef>
              <a:spcAft>
                <a:spcPts val="1200"/>
              </a:spcAft>
              <a:buNone/>
            </a:pPr>
            <a:r>
              <a:t/>
            </a:r>
            <a:endParaRPr/>
          </a:p>
        </p:txBody>
      </p:sp>
      <p:grpSp>
        <p:nvGrpSpPr>
          <p:cNvPr id="86" name="Google Shape;86;p16"/>
          <p:cNvGrpSpPr/>
          <p:nvPr/>
        </p:nvGrpSpPr>
        <p:grpSpPr>
          <a:xfrm>
            <a:off x="-284544" y="4349000"/>
            <a:ext cx="10838394" cy="2294775"/>
            <a:chOff x="-189119" y="3256125"/>
            <a:chExt cx="10838394" cy="2294775"/>
          </a:xfrm>
        </p:grpSpPr>
        <p:sp>
          <p:nvSpPr>
            <p:cNvPr id="87" name="Google Shape;87;p16"/>
            <p:cNvSpPr/>
            <p:nvPr/>
          </p:nvSpPr>
          <p:spPr>
            <a:xfrm rot="10800000">
              <a:off x="-78036" y="3256125"/>
              <a:ext cx="10071864" cy="2020950"/>
            </a:xfrm>
            <a:prstGeom prst="flowChartDocument">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flipH="1" rot="10800000">
              <a:off x="7" y="3360700"/>
              <a:ext cx="6678774" cy="2020950"/>
            </a:xfrm>
            <a:prstGeom prst="flowChartDocumen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rot="10800000">
              <a:off x="-189119" y="3529950"/>
              <a:ext cx="10838394" cy="2020950"/>
            </a:xfrm>
            <a:prstGeom prst="flowChartDocument">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Advanced Data Runthrough</a:t>
            </a:r>
            <a:endParaRPr/>
          </a:p>
        </p:txBody>
      </p:sp>
      <p:sp>
        <p:nvSpPr>
          <p:cNvPr id="95" name="Google Shape;9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Working with a dataset spread over 3 csvs: casualty, vehicle and accident. </a:t>
            </a:r>
            <a:endParaRPr/>
          </a:p>
          <a:p>
            <a:pPr indent="0" lvl="0" marL="0" rtl="0" algn="l">
              <a:spcBef>
                <a:spcPts val="1200"/>
              </a:spcBef>
              <a:spcAft>
                <a:spcPts val="0"/>
              </a:spcAft>
              <a:buNone/>
            </a:pPr>
            <a:r>
              <a:rPr lang="en-GB"/>
              <a:t>Requires a little bit of thought/data engineering</a:t>
            </a:r>
            <a:endParaRPr/>
          </a:p>
          <a:p>
            <a:pPr indent="0" lvl="0" marL="0" rtl="0" algn="l">
              <a:spcBef>
                <a:spcPts val="1200"/>
              </a:spcBef>
              <a:spcAft>
                <a:spcPts val="0"/>
              </a:spcAft>
              <a:buNone/>
            </a:pPr>
            <a:r>
              <a:rPr lang="en-GB"/>
              <a:t>Need to do a bit of data engineering to put it all in one </a:t>
            </a:r>
            <a:endParaRPr/>
          </a:p>
          <a:p>
            <a:pPr indent="0" lvl="0" marL="0" rtl="0" algn="l">
              <a:spcBef>
                <a:spcPts val="1200"/>
              </a:spcBef>
              <a:spcAft>
                <a:spcPts val="0"/>
              </a:spcAft>
              <a:buNone/>
            </a:pPr>
            <a:r>
              <a:rPr lang="en-GB"/>
              <a:t>Or figure out how to make your model work on this more diverse dataset. </a:t>
            </a:r>
            <a:endParaRPr/>
          </a:p>
          <a:p>
            <a:pPr indent="0" lvl="0" marL="0" rtl="0" algn="l">
              <a:spcBef>
                <a:spcPts val="1200"/>
              </a:spcBef>
              <a:spcAft>
                <a:spcPts val="0"/>
              </a:spcAft>
              <a:buNone/>
            </a:pPr>
            <a:r>
              <a:rPr lang="en-GB"/>
              <a:t>Includes geospatial and time data too.</a:t>
            </a:r>
            <a:endParaRPr/>
          </a:p>
          <a:p>
            <a:pPr indent="0" lvl="0" marL="0" rtl="0" algn="l">
              <a:spcBef>
                <a:spcPts val="1200"/>
              </a:spcBef>
              <a:spcAft>
                <a:spcPts val="1200"/>
              </a:spcAft>
              <a:buNone/>
            </a:pPr>
            <a:r>
              <a:rPr lang="en-GB"/>
              <a:t>Will need to </a:t>
            </a:r>
            <a:r>
              <a:rPr lang="en-GB"/>
              <a:t>present</a:t>
            </a:r>
            <a:r>
              <a:rPr lang="en-GB"/>
              <a:t> any insights you generate, with an emphasis on visualisations. This will be more in depth than the beginners.</a:t>
            </a:r>
            <a:endParaRPr/>
          </a:p>
        </p:txBody>
      </p:sp>
      <p:grpSp>
        <p:nvGrpSpPr>
          <p:cNvPr id="96" name="Google Shape;96;p17"/>
          <p:cNvGrpSpPr/>
          <p:nvPr/>
        </p:nvGrpSpPr>
        <p:grpSpPr>
          <a:xfrm>
            <a:off x="-284544" y="4349000"/>
            <a:ext cx="10838394" cy="2294775"/>
            <a:chOff x="-189119" y="3256125"/>
            <a:chExt cx="10838394" cy="2294775"/>
          </a:xfrm>
        </p:grpSpPr>
        <p:sp>
          <p:nvSpPr>
            <p:cNvPr id="97" name="Google Shape;97;p17"/>
            <p:cNvSpPr/>
            <p:nvPr/>
          </p:nvSpPr>
          <p:spPr>
            <a:xfrm rot="10800000">
              <a:off x="-78036" y="3256125"/>
              <a:ext cx="10071864" cy="2020950"/>
            </a:xfrm>
            <a:prstGeom prst="flowChartDocument">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flipH="1" rot="10800000">
              <a:off x="7" y="3360700"/>
              <a:ext cx="6678774" cy="2020950"/>
            </a:xfrm>
            <a:prstGeom prst="flowChartDocumen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10800000">
              <a:off x="-189119" y="3529950"/>
              <a:ext cx="10838394" cy="2020950"/>
            </a:xfrm>
            <a:prstGeom prst="flowChartDocument">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Prizes!</a:t>
            </a:r>
            <a:endParaRPr/>
          </a:p>
        </p:txBody>
      </p:sp>
      <p:sp>
        <p:nvSpPr>
          <p:cNvPr id="105" name="Google Shape;105;p18"/>
          <p:cNvSpPr txBox="1"/>
          <p:nvPr>
            <p:ph idx="1" type="body"/>
          </p:nvPr>
        </p:nvSpPr>
        <p:spPr>
          <a:xfrm>
            <a:off x="311700" y="957450"/>
            <a:ext cx="8520600" cy="4130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t>Performance Prize</a:t>
            </a:r>
            <a:r>
              <a:rPr lang="en-GB"/>
              <a:t> - Beginner £100 Advanced £100</a:t>
            </a:r>
            <a:endParaRPr/>
          </a:p>
          <a:p>
            <a:pPr indent="-317182" lvl="0" marL="457200" rtl="0" algn="l">
              <a:spcBef>
                <a:spcPts val="1200"/>
              </a:spcBef>
              <a:spcAft>
                <a:spcPts val="0"/>
              </a:spcAft>
              <a:buSzPct val="100000"/>
              <a:buChar char="-"/>
            </a:pPr>
            <a:r>
              <a:rPr lang="en-GB"/>
              <a:t>For the best performance in our custom metric on the next slide</a:t>
            </a:r>
            <a:endParaRPr/>
          </a:p>
          <a:p>
            <a:pPr indent="0" lvl="0" marL="0" rtl="0" algn="l">
              <a:spcBef>
                <a:spcPts val="1200"/>
              </a:spcBef>
              <a:spcAft>
                <a:spcPts val="0"/>
              </a:spcAft>
              <a:buNone/>
            </a:pPr>
            <a:r>
              <a:rPr b="1" lang="en-GB"/>
              <a:t>Presentation and Understanding Prize </a:t>
            </a:r>
            <a:r>
              <a:rPr lang="en-GB"/>
              <a:t>- Beginner £50 Advanced £150</a:t>
            </a:r>
            <a:endParaRPr/>
          </a:p>
          <a:p>
            <a:pPr indent="-317182" lvl="0" marL="457200" rtl="0" algn="l">
              <a:spcBef>
                <a:spcPts val="1200"/>
              </a:spcBef>
              <a:spcAft>
                <a:spcPts val="0"/>
              </a:spcAft>
              <a:buSzPct val="100000"/>
              <a:buChar char="-"/>
            </a:pPr>
            <a:r>
              <a:rPr lang="en-GB"/>
              <a:t>We will judge this from the presentations you give. We’re looking for understanding of what’s going on! We have put more emphasis on the presentation skills for the advanced section, as this is what you’ll be doing in the workplace!</a:t>
            </a:r>
            <a:endParaRPr/>
          </a:p>
          <a:p>
            <a:pPr indent="0" lvl="0" marL="0" rtl="0" algn="l">
              <a:spcBef>
                <a:spcPts val="1200"/>
              </a:spcBef>
              <a:spcAft>
                <a:spcPts val="0"/>
              </a:spcAft>
              <a:buNone/>
            </a:pPr>
            <a:r>
              <a:rPr b="1" lang="en-GB"/>
              <a:t>Creativity Prize </a:t>
            </a:r>
            <a:r>
              <a:rPr lang="en-GB"/>
              <a:t>-  Beginner £50 Advanced £50</a:t>
            </a:r>
            <a:endParaRPr/>
          </a:p>
          <a:p>
            <a:pPr indent="-317182" lvl="0" marL="457200" rtl="0" algn="l">
              <a:spcBef>
                <a:spcPts val="1200"/>
              </a:spcBef>
              <a:spcAft>
                <a:spcPts val="0"/>
              </a:spcAft>
              <a:buSzPct val="100000"/>
              <a:buChar char="-"/>
            </a:pPr>
            <a:r>
              <a:rPr lang="en-GB"/>
              <a:t>For the teams that approach the problem in the most creative way. This could be some very clever feature selection and data processing, or an exciting machine learning </a:t>
            </a:r>
            <a:r>
              <a:rPr lang="en-GB"/>
              <a:t>technique</a:t>
            </a:r>
            <a:r>
              <a:rPr lang="en-GB"/>
              <a:t> you’ve implemented.</a:t>
            </a:r>
            <a:endParaRPr/>
          </a:p>
          <a:p>
            <a:pPr indent="0" lvl="0" marL="0" rtl="0" algn="l">
              <a:spcBef>
                <a:spcPts val="1200"/>
              </a:spcBef>
              <a:spcAft>
                <a:spcPts val="0"/>
              </a:spcAft>
              <a:buNone/>
            </a:pPr>
            <a:r>
              <a:rPr lang="en-GB"/>
              <a:t>One prize per team max</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541"/>
              <a:t>Prizes can be distributed however you want within the teams</a:t>
            </a:r>
            <a:endParaRPr sz="1541"/>
          </a:p>
        </p:txBody>
      </p:sp>
      <p:grpSp>
        <p:nvGrpSpPr>
          <p:cNvPr id="106" name="Google Shape;106;p18"/>
          <p:cNvGrpSpPr/>
          <p:nvPr/>
        </p:nvGrpSpPr>
        <p:grpSpPr>
          <a:xfrm>
            <a:off x="-284544" y="4349000"/>
            <a:ext cx="10838394" cy="2294775"/>
            <a:chOff x="-189119" y="3256125"/>
            <a:chExt cx="10838394" cy="2294775"/>
          </a:xfrm>
        </p:grpSpPr>
        <p:sp>
          <p:nvSpPr>
            <p:cNvPr id="107" name="Google Shape;107;p18"/>
            <p:cNvSpPr/>
            <p:nvPr/>
          </p:nvSpPr>
          <p:spPr>
            <a:xfrm rot="10800000">
              <a:off x="-78036" y="3256125"/>
              <a:ext cx="10071864" cy="2020950"/>
            </a:xfrm>
            <a:prstGeom prst="flowChartDocument">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flipH="1" rot="10800000">
              <a:off x="7" y="3360700"/>
              <a:ext cx="6678774" cy="2020950"/>
            </a:xfrm>
            <a:prstGeom prst="flowChartDocumen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10800000">
              <a:off x="-189119" y="3529950"/>
              <a:ext cx="10838394" cy="2020950"/>
            </a:xfrm>
            <a:prstGeom prst="flowChartDocument">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Scoring (How to win)</a:t>
            </a:r>
            <a:endParaRPr/>
          </a:p>
        </p:txBody>
      </p:sp>
      <p:sp>
        <p:nvSpPr>
          <p:cNvPr id="115" name="Google Shape;115;p19"/>
          <p:cNvSpPr txBox="1"/>
          <p:nvPr>
            <p:ph idx="1" type="body"/>
          </p:nvPr>
        </p:nvSpPr>
        <p:spPr>
          <a:xfrm>
            <a:off x="311700" y="831550"/>
            <a:ext cx="8520600" cy="369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Best Performance: (ROC + F1 score)/2</a:t>
            </a:r>
            <a:endParaRPr/>
          </a:p>
          <a:p>
            <a:pPr indent="0" lvl="0" marL="0" rtl="0" algn="l">
              <a:spcBef>
                <a:spcPts val="1200"/>
              </a:spcBef>
              <a:spcAft>
                <a:spcPts val="0"/>
              </a:spcAft>
              <a:buNone/>
            </a:pPr>
            <a:r>
              <a:rPr lang="en-GB"/>
              <a:t>These can be found using sklearn with:</a:t>
            </a:r>
            <a:endParaRPr/>
          </a:p>
          <a:p>
            <a:pPr indent="0" lvl="0" marL="0" rtl="0" algn="l">
              <a:spcBef>
                <a:spcPts val="1200"/>
              </a:spcBef>
              <a:spcAft>
                <a:spcPts val="0"/>
              </a:spcAft>
              <a:buClr>
                <a:schemeClr val="dk1"/>
              </a:buClr>
              <a:buSzPts val="1100"/>
              <a:buFont typeface="Arial"/>
              <a:buNone/>
            </a:pPr>
            <a:r>
              <a:rPr lang="en-GB"/>
              <a:t>from sklearn.metrics import f1_score</a:t>
            </a:r>
            <a:endParaRPr/>
          </a:p>
          <a:p>
            <a:pPr indent="0" lvl="0" marL="0" rtl="0" algn="l">
              <a:spcBef>
                <a:spcPts val="0"/>
              </a:spcBef>
              <a:spcAft>
                <a:spcPts val="0"/>
              </a:spcAft>
              <a:buNone/>
            </a:pPr>
            <a:r>
              <a:rPr lang="en-GB"/>
              <a:t>from sklearn.metrics import roc_auc_score</a:t>
            </a:r>
            <a:endParaRPr/>
          </a:p>
          <a:p>
            <a:pPr indent="0" lvl="0" marL="0" rtl="0" algn="l">
              <a:spcBef>
                <a:spcPts val="0"/>
              </a:spcBef>
              <a:spcAft>
                <a:spcPts val="0"/>
              </a:spcAft>
              <a:buNone/>
            </a:pPr>
            <a:r>
              <a:rPr lang="en-GB"/>
              <a:t>f1score = f1_score(correct, preds)</a:t>
            </a:r>
            <a:endParaRPr/>
          </a:p>
          <a:p>
            <a:pPr indent="0" lvl="0" marL="0" rtl="0" algn="l">
              <a:spcBef>
                <a:spcPts val="0"/>
              </a:spcBef>
              <a:spcAft>
                <a:spcPts val="0"/>
              </a:spcAft>
              <a:buNone/>
            </a:pPr>
            <a:r>
              <a:rPr lang="en-GB"/>
              <a:t>aucscore = roc_auc_score(correct, preds)</a:t>
            </a:r>
            <a:endParaRPr/>
          </a:p>
          <a:p>
            <a:pPr indent="0" lvl="0" marL="0" rtl="0" algn="l">
              <a:spcBef>
                <a:spcPts val="0"/>
              </a:spcBef>
              <a:spcAft>
                <a:spcPts val="0"/>
              </a:spcAft>
              <a:buNone/>
            </a:pPr>
            <a:r>
              <a:t/>
            </a:r>
            <a:endParaRPr/>
          </a:p>
          <a:p>
            <a:pPr indent="0" lvl="0" marL="0" rtl="0" algn="l">
              <a:spcBef>
                <a:spcPts val="0"/>
              </a:spcBef>
              <a:spcAft>
                <a:spcPts val="1200"/>
              </a:spcAft>
              <a:buNone/>
            </a:pPr>
            <a:r>
              <a:rPr lang="en-GB"/>
              <a:t>Presentation: A 3-5 Minute spoken/powerpoint presentation of your results, methods, and the MEANING of your results. Which variables were not correlated, which ones were best predictors. Pretty graphs </a:t>
            </a:r>
            <a:r>
              <a:rPr i="1" lang="en-GB"/>
              <a:t>highly </a:t>
            </a:r>
            <a:r>
              <a:rPr lang="en-GB"/>
              <a:t>encouraged. </a:t>
            </a:r>
            <a:endParaRPr/>
          </a:p>
        </p:txBody>
      </p:sp>
      <p:pic>
        <p:nvPicPr>
          <p:cNvPr id="116" name="Google Shape;116;p19"/>
          <p:cNvPicPr preferRelativeResize="0"/>
          <p:nvPr/>
        </p:nvPicPr>
        <p:blipFill rotWithShape="1">
          <a:blip r:embed="rId3">
            <a:alphaModFix/>
          </a:blip>
          <a:srcRect b="0" l="1696" r="3516" t="2846"/>
          <a:stretch/>
        </p:blipFill>
        <p:spPr>
          <a:xfrm>
            <a:off x="5468500" y="130775"/>
            <a:ext cx="3540350" cy="1942475"/>
          </a:xfrm>
          <a:prstGeom prst="rect">
            <a:avLst/>
          </a:prstGeom>
          <a:noFill/>
          <a:ln>
            <a:noFill/>
          </a:ln>
        </p:spPr>
      </p:pic>
      <p:pic>
        <p:nvPicPr>
          <p:cNvPr id="117" name="Google Shape;117;p19"/>
          <p:cNvPicPr preferRelativeResize="0"/>
          <p:nvPr/>
        </p:nvPicPr>
        <p:blipFill>
          <a:blip r:embed="rId4">
            <a:alphaModFix/>
          </a:blip>
          <a:stretch>
            <a:fillRect/>
          </a:stretch>
        </p:blipFill>
        <p:spPr>
          <a:xfrm>
            <a:off x="311700" y="2073250"/>
            <a:ext cx="6343150" cy="1359250"/>
          </a:xfrm>
          <a:prstGeom prst="rect">
            <a:avLst/>
          </a:prstGeom>
          <a:noFill/>
          <a:ln>
            <a:noFill/>
          </a:ln>
        </p:spPr>
      </p:pic>
      <p:grpSp>
        <p:nvGrpSpPr>
          <p:cNvPr id="118" name="Google Shape;118;p19"/>
          <p:cNvGrpSpPr/>
          <p:nvPr/>
        </p:nvGrpSpPr>
        <p:grpSpPr>
          <a:xfrm>
            <a:off x="-284544" y="4349000"/>
            <a:ext cx="10838394" cy="2294775"/>
            <a:chOff x="-189119" y="3256125"/>
            <a:chExt cx="10838394" cy="2294775"/>
          </a:xfrm>
        </p:grpSpPr>
        <p:sp>
          <p:nvSpPr>
            <p:cNvPr id="119" name="Google Shape;119;p19"/>
            <p:cNvSpPr/>
            <p:nvPr/>
          </p:nvSpPr>
          <p:spPr>
            <a:xfrm rot="10800000">
              <a:off x="-78036" y="3256125"/>
              <a:ext cx="10071864" cy="2020950"/>
            </a:xfrm>
            <a:prstGeom prst="flowChartDocument">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flipH="1" rot="10800000">
              <a:off x="7" y="3360700"/>
              <a:ext cx="6678774" cy="2020950"/>
            </a:xfrm>
            <a:prstGeom prst="flowChartDocumen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rot="10800000">
              <a:off x="-189119" y="3529950"/>
              <a:ext cx="10838394" cy="2020950"/>
            </a:xfrm>
            <a:prstGeom prst="flowChartDocument">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Rules</a:t>
            </a:r>
            <a:endParaRPr/>
          </a:p>
        </p:txBody>
      </p:sp>
      <p:sp>
        <p:nvSpPr>
          <p:cNvPr id="127" name="Google Shape;12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 kind!</a:t>
            </a:r>
            <a:endParaRPr/>
          </a:p>
          <a:p>
            <a:pPr indent="0" lvl="0" marL="0" rtl="0" algn="l">
              <a:spcBef>
                <a:spcPts val="1200"/>
              </a:spcBef>
              <a:spcAft>
                <a:spcPts val="0"/>
              </a:spcAft>
              <a:buNone/>
            </a:pPr>
            <a:r>
              <a:rPr lang="en-GB"/>
              <a:t>NO FOOD OR DRINK IN THE COMPUTER ROOM.</a:t>
            </a:r>
            <a:endParaRPr/>
          </a:p>
          <a:p>
            <a:pPr indent="0" lvl="0" marL="0" rtl="0" algn="l">
              <a:spcBef>
                <a:spcPts val="1200"/>
              </a:spcBef>
              <a:spcAft>
                <a:spcPts val="0"/>
              </a:spcAft>
              <a:buNone/>
            </a:pPr>
            <a:r>
              <a:rPr lang="en-GB"/>
              <a:t>If it feels like cheating, it’s cheating</a:t>
            </a:r>
            <a:endParaRPr/>
          </a:p>
          <a:p>
            <a:pPr indent="0" lvl="0" marL="0" rtl="0" algn="l">
              <a:spcBef>
                <a:spcPts val="1200"/>
              </a:spcBef>
              <a:spcAft>
                <a:spcPts val="1200"/>
              </a:spcAft>
              <a:buNone/>
            </a:pPr>
            <a:r>
              <a:rPr lang="en-GB"/>
              <a:t> </a:t>
            </a:r>
            <a:endParaRPr/>
          </a:p>
        </p:txBody>
      </p:sp>
      <p:grpSp>
        <p:nvGrpSpPr>
          <p:cNvPr id="128" name="Google Shape;128;p20"/>
          <p:cNvGrpSpPr/>
          <p:nvPr/>
        </p:nvGrpSpPr>
        <p:grpSpPr>
          <a:xfrm>
            <a:off x="-284544" y="4349000"/>
            <a:ext cx="10838394" cy="2294775"/>
            <a:chOff x="-189119" y="3256125"/>
            <a:chExt cx="10838394" cy="2294775"/>
          </a:xfrm>
        </p:grpSpPr>
        <p:sp>
          <p:nvSpPr>
            <p:cNvPr id="129" name="Google Shape;129;p20"/>
            <p:cNvSpPr/>
            <p:nvPr/>
          </p:nvSpPr>
          <p:spPr>
            <a:xfrm rot="10800000">
              <a:off x="-78036" y="3256125"/>
              <a:ext cx="10071864" cy="2020950"/>
            </a:xfrm>
            <a:prstGeom prst="flowChartDocument">
              <a:avLst/>
            </a:pr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rot="10800000">
              <a:off x="7" y="3360700"/>
              <a:ext cx="6678774" cy="2020950"/>
            </a:xfrm>
            <a:prstGeom prst="flowChartDocumen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10800000">
              <a:off x="-189119" y="3529950"/>
              <a:ext cx="10838394" cy="2020950"/>
            </a:xfrm>
            <a:prstGeom prst="flowChartDocument">
              <a:avLst/>
            </a:prstGeom>
            <a:solidFill>
              <a:schemeClr val="accen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