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Livvic SemiBold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jUvw6SK1DhvGGM8CZh0df03hRL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vvicSemiBold-bold.fntdata"/><Relationship Id="rId11" Type="http://schemas.openxmlformats.org/officeDocument/2006/relationships/slide" Target="slides/slide6.xml"/><Relationship Id="rId22" Type="http://schemas.openxmlformats.org/officeDocument/2006/relationships/font" Target="fonts/LivvicSemiBold-boldItalic.fntdata"/><Relationship Id="rId10" Type="http://schemas.openxmlformats.org/officeDocument/2006/relationships/slide" Target="slides/slide5.xml"/><Relationship Id="rId21" Type="http://schemas.openxmlformats.org/officeDocument/2006/relationships/font" Target="fonts/LivvicSemiBold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ivvicSemiBold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0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0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1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1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2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2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8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8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9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rts_Divider_Slide">
  <p:cSld name="Hearts_Divider_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5"/>
          <p:cNvSpPr txBox="1"/>
          <p:nvPr>
            <p:ph idx="1" type="body"/>
          </p:nvPr>
        </p:nvSpPr>
        <p:spPr>
          <a:xfrm>
            <a:off x="511059" y="1763567"/>
            <a:ext cx="5990034" cy="4233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78830"/>
              </a:buClr>
              <a:buSzPts val="2700"/>
              <a:buNone/>
              <a:defRPr b="1" i="0" sz="2700">
                <a:solidFill>
                  <a:srgbClr val="178830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2" type="body"/>
          </p:nvPr>
        </p:nvSpPr>
        <p:spPr>
          <a:xfrm>
            <a:off x="510779" y="2254105"/>
            <a:ext cx="5990034" cy="3295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i="0" sz="15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ve_Chart_Slide">
  <p:cSld name="Curve_Chart_Slid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4"/>
          <p:cNvSpPr txBox="1"/>
          <p:nvPr>
            <p:ph idx="1" type="body"/>
          </p:nvPr>
        </p:nvSpPr>
        <p:spPr>
          <a:xfrm>
            <a:off x="4572000" y="1499689"/>
            <a:ext cx="4137380" cy="24762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4"/>
          <p:cNvSpPr/>
          <p:nvPr>
            <p:ph idx="2" type="chart"/>
          </p:nvPr>
        </p:nvSpPr>
        <p:spPr>
          <a:xfrm>
            <a:off x="510778" y="1499915"/>
            <a:ext cx="3985022" cy="247598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24"/>
          <p:cNvSpPr txBox="1"/>
          <p:nvPr>
            <p:ph idx="3" type="body"/>
          </p:nvPr>
        </p:nvSpPr>
        <p:spPr>
          <a:xfrm>
            <a:off x="511061" y="573016"/>
            <a:ext cx="8198601" cy="3990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78830"/>
              </a:buClr>
              <a:buSzPts val="2300"/>
              <a:buNone/>
              <a:defRPr b="1" i="0" sz="2300">
                <a:solidFill>
                  <a:srgbClr val="178830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4" type="body"/>
          </p:nvPr>
        </p:nvSpPr>
        <p:spPr>
          <a:xfrm>
            <a:off x="510778" y="972114"/>
            <a:ext cx="8198601" cy="3295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b="1" i="0" sz="1500">
                <a:solidFill>
                  <a:schemeClr val="accent6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ves_Table_Slide">
  <p:cSld name="Curves_Table_Slid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5"/>
          <p:cNvSpPr txBox="1"/>
          <p:nvPr>
            <p:ph idx="1" type="body"/>
          </p:nvPr>
        </p:nvSpPr>
        <p:spPr>
          <a:xfrm>
            <a:off x="510778" y="1475773"/>
            <a:ext cx="4137380" cy="23660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2" type="body"/>
          </p:nvPr>
        </p:nvSpPr>
        <p:spPr>
          <a:xfrm>
            <a:off x="511061" y="573016"/>
            <a:ext cx="8198601" cy="3990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78830"/>
              </a:buClr>
              <a:buSzPts val="2300"/>
              <a:buNone/>
              <a:defRPr b="1" i="0" sz="2300">
                <a:solidFill>
                  <a:srgbClr val="178830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3" type="body"/>
          </p:nvPr>
        </p:nvSpPr>
        <p:spPr>
          <a:xfrm>
            <a:off x="510778" y="972114"/>
            <a:ext cx="8198601" cy="3295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b="1" i="0" sz="1500">
                <a:solidFill>
                  <a:schemeClr val="accent6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ve_Quotation_Slide">
  <p:cSld name="Curve_Quotation_Slid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6"/>
          <p:cNvSpPr/>
          <p:nvPr/>
        </p:nvSpPr>
        <p:spPr>
          <a:xfrm rot="5400000">
            <a:off x="6295876" y="1310651"/>
            <a:ext cx="2216206" cy="2610803"/>
          </a:xfrm>
          <a:custGeom>
            <a:rect b="b" l="l" r="r" t="t"/>
            <a:pathLst>
              <a:path extrusionOk="0" h="3481070" w="3901702">
                <a:moveTo>
                  <a:pt x="0" y="550344"/>
                </a:moveTo>
                <a:cubicBezTo>
                  <a:pt x="0" y="246397"/>
                  <a:pt x="246397" y="0"/>
                  <a:pt x="550344" y="0"/>
                </a:cubicBezTo>
                <a:lnTo>
                  <a:pt x="650284" y="0"/>
                </a:lnTo>
                <a:lnTo>
                  <a:pt x="650284" y="0"/>
                </a:lnTo>
                <a:lnTo>
                  <a:pt x="1625709" y="0"/>
                </a:lnTo>
                <a:lnTo>
                  <a:pt x="3351358" y="0"/>
                </a:lnTo>
                <a:cubicBezTo>
                  <a:pt x="3655305" y="0"/>
                  <a:pt x="3901702" y="246397"/>
                  <a:pt x="3901702" y="550344"/>
                </a:cubicBezTo>
                <a:lnTo>
                  <a:pt x="3901702" y="1926167"/>
                </a:lnTo>
                <a:lnTo>
                  <a:pt x="3901702" y="1926167"/>
                </a:lnTo>
                <a:lnTo>
                  <a:pt x="3901702" y="2751667"/>
                </a:lnTo>
                <a:lnTo>
                  <a:pt x="3901702" y="2751656"/>
                </a:lnTo>
                <a:cubicBezTo>
                  <a:pt x="3901702" y="3055603"/>
                  <a:pt x="3655305" y="3302000"/>
                  <a:pt x="3351358" y="3302000"/>
                </a:cubicBezTo>
                <a:lnTo>
                  <a:pt x="1148189" y="3291840"/>
                </a:lnTo>
                <a:lnTo>
                  <a:pt x="1036409" y="3481070"/>
                </a:lnTo>
                <a:lnTo>
                  <a:pt x="873804" y="3312160"/>
                </a:lnTo>
                <a:lnTo>
                  <a:pt x="550344" y="3302000"/>
                </a:lnTo>
                <a:cubicBezTo>
                  <a:pt x="246397" y="3302000"/>
                  <a:pt x="0" y="3055603"/>
                  <a:pt x="0" y="2751656"/>
                </a:cubicBezTo>
                <a:lnTo>
                  <a:pt x="0" y="2751667"/>
                </a:lnTo>
                <a:lnTo>
                  <a:pt x="0" y="1926167"/>
                </a:lnTo>
                <a:lnTo>
                  <a:pt x="0" y="1926167"/>
                </a:lnTo>
                <a:lnTo>
                  <a:pt x="0" y="550344"/>
                </a:lnTo>
                <a:close/>
              </a:path>
            </a:pathLst>
          </a:custGeom>
          <a:solidFill>
            <a:srgbClr val="D7F2D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ivvic SemiBold"/>
              <a:ea typeface="Livvic SemiBold"/>
              <a:cs typeface="Livvic SemiBold"/>
              <a:sym typeface="Livvic SemiBold"/>
            </a:endParaRPr>
          </a:p>
        </p:txBody>
      </p:sp>
      <p:sp>
        <p:nvSpPr>
          <p:cNvPr id="77" name="Google Shape;77;p26"/>
          <p:cNvSpPr txBox="1"/>
          <p:nvPr>
            <p:ph idx="1" type="body"/>
          </p:nvPr>
        </p:nvSpPr>
        <p:spPr>
          <a:xfrm>
            <a:off x="6454238" y="1656737"/>
            <a:ext cx="2057400" cy="2183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2" type="body"/>
          </p:nvPr>
        </p:nvSpPr>
        <p:spPr>
          <a:xfrm>
            <a:off x="6454238" y="1909144"/>
            <a:ext cx="2057400" cy="163271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3" type="body"/>
          </p:nvPr>
        </p:nvSpPr>
        <p:spPr>
          <a:xfrm>
            <a:off x="511061" y="573016"/>
            <a:ext cx="8198601" cy="3990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78830"/>
              </a:buClr>
              <a:buSzPts val="2300"/>
              <a:buNone/>
              <a:defRPr b="1" i="0" sz="2300">
                <a:solidFill>
                  <a:srgbClr val="178830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4" type="body"/>
          </p:nvPr>
        </p:nvSpPr>
        <p:spPr>
          <a:xfrm>
            <a:off x="510778" y="972114"/>
            <a:ext cx="8198601" cy="3295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b="1" i="0" sz="1500">
                <a:solidFill>
                  <a:schemeClr val="accent6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5" type="body"/>
          </p:nvPr>
        </p:nvSpPr>
        <p:spPr>
          <a:xfrm>
            <a:off x="510781" y="1371211"/>
            <a:ext cx="5390057" cy="24706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ic_Heart_Table_Slide">
  <p:cSld name="Static_Heart_Table_Slid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7"/>
          <p:cNvSpPr txBox="1"/>
          <p:nvPr>
            <p:ph idx="1" type="body"/>
          </p:nvPr>
        </p:nvSpPr>
        <p:spPr>
          <a:xfrm>
            <a:off x="510778" y="1475772"/>
            <a:ext cx="4137380" cy="27746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7"/>
          <p:cNvSpPr txBox="1"/>
          <p:nvPr>
            <p:ph idx="2" type="body"/>
          </p:nvPr>
        </p:nvSpPr>
        <p:spPr>
          <a:xfrm>
            <a:off x="511061" y="573016"/>
            <a:ext cx="8198601" cy="3990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78830"/>
              </a:buClr>
              <a:buSzPts val="2300"/>
              <a:buNone/>
              <a:defRPr b="1" i="0" sz="2300">
                <a:solidFill>
                  <a:srgbClr val="178830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3" type="body"/>
          </p:nvPr>
        </p:nvSpPr>
        <p:spPr>
          <a:xfrm>
            <a:off x="510778" y="972114"/>
            <a:ext cx="8198601" cy="3295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b="1" i="0" sz="1500">
                <a:solidFill>
                  <a:schemeClr val="accent6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ic_Heart_Quotation_Slide">
  <p:cSld name="Static_Heart_Quotation_Slid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8"/>
          <p:cNvSpPr/>
          <p:nvPr/>
        </p:nvSpPr>
        <p:spPr>
          <a:xfrm rot="5400000">
            <a:off x="6050549" y="1522910"/>
            <a:ext cx="2706858" cy="2610803"/>
          </a:xfrm>
          <a:custGeom>
            <a:rect b="b" l="l" r="r" t="t"/>
            <a:pathLst>
              <a:path extrusionOk="0" h="3481070" w="3901702">
                <a:moveTo>
                  <a:pt x="0" y="550344"/>
                </a:moveTo>
                <a:cubicBezTo>
                  <a:pt x="0" y="246397"/>
                  <a:pt x="246397" y="0"/>
                  <a:pt x="550344" y="0"/>
                </a:cubicBezTo>
                <a:lnTo>
                  <a:pt x="650284" y="0"/>
                </a:lnTo>
                <a:lnTo>
                  <a:pt x="650284" y="0"/>
                </a:lnTo>
                <a:lnTo>
                  <a:pt x="1625709" y="0"/>
                </a:lnTo>
                <a:lnTo>
                  <a:pt x="3351358" y="0"/>
                </a:lnTo>
                <a:cubicBezTo>
                  <a:pt x="3655305" y="0"/>
                  <a:pt x="3901702" y="246397"/>
                  <a:pt x="3901702" y="550344"/>
                </a:cubicBezTo>
                <a:lnTo>
                  <a:pt x="3901702" y="1926167"/>
                </a:lnTo>
                <a:lnTo>
                  <a:pt x="3901702" y="1926167"/>
                </a:lnTo>
                <a:lnTo>
                  <a:pt x="3901702" y="2751667"/>
                </a:lnTo>
                <a:lnTo>
                  <a:pt x="3901702" y="2751656"/>
                </a:lnTo>
                <a:cubicBezTo>
                  <a:pt x="3901702" y="3055603"/>
                  <a:pt x="3655305" y="3302000"/>
                  <a:pt x="3351358" y="3302000"/>
                </a:cubicBezTo>
                <a:lnTo>
                  <a:pt x="1148189" y="3291840"/>
                </a:lnTo>
                <a:lnTo>
                  <a:pt x="1036409" y="3481070"/>
                </a:lnTo>
                <a:lnTo>
                  <a:pt x="873804" y="3312160"/>
                </a:lnTo>
                <a:lnTo>
                  <a:pt x="550344" y="3302000"/>
                </a:lnTo>
                <a:cubicBezTo>
                  <a:pt x="246397" y="3302000"/>
                  <a:pt x="0" y="3055603"/>
                  <a:pt x="0" y="2751656"/>
                </a:cubicBezTo>
                <a:lnTo>
                  <a:pt x="0" y="2751667"/>
                </a:lnTo>
                <a:lnTo>
                  <a:pt x="0" y="1926167"/>
                </a:lnTo>
                <a:lnTo>
                  <a:pt x="0" y="1926167"/>
                </a:lnTo>
                <a:lnTo>
                  <a:pt x="0" y="550344"/>
                </a:lnTo>
                <a:close/>
              </a:path>
            </a:pathLst>
          </a:custGeom>
          <a:solidFill>
            <a:srgbClr val="D7F2D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8"/>
          <p:cNvSpPr txBox="1"/>
          <p:nvPr>
            <p:ph idx="1" type="body"/>
          </p:nvPr>
        </p:nvSpPr>
        <p:spPr>
          <a:xfrm>
            <a:off x="6454238" y="1656737"/>
            <a:ext cx="2057400" cy="2183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8"/>
          <p:cNvSpPr txBox="1"/>
          <p:nvPr>
            <p:ph idx="2" type="body"/>
          </p:nvPr>
        </p:nvSpPr>
        <p:spPr>
          <a:xfrm>
            <a:off x="6454238" y="1909145"/>
            <a:ext cx="2057400" cy="20407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8"/>
          <p:cNvSpPr txBox="1"/>
          <p:nvPr>
            <p:ph idx="3" type="body"/>
          </p:nvPr>
        </p:nvSpPr>
        <p:spPr>
          <a:xfrm>
            <a:off x="511061" y="573016"/>
            <a:ext cx="8198601" cy="3990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78830"/>
              </a:buClr>
              <a:buSzPts val="2300"/>
              <a:buNone/>
              <a:defRPr b="1" i="0" sz="2300">
                <a:solidFill>
                  <a:srgbClr val="178830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8"/>
          <p:cNvSpPr txBox="1"/>
          <p:nvPr>
            <p:ph idx="4" type="body"/>
          </p:nvPr>
        </p:nvSpPr>
        <p:spPr>
          <a:xfrm>
            <a:off x="510778" y="972114"/>
            <a:ext cx="8198601" cy="3295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b="1" i="0" sz="1500">
                <a:solidFill>
                  <a:schemeClr val="accent6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28"/>
          <p:cNvSpPr txBox="1"/>
          <p:nvPr>
            <p:ph idx="5" type="body"/>
          </p:nvPr>
        </p:nvSpPr>
        <p:spPr>
          <a:xfrm>
            <a:off x="510781" y="1371210"/>
            <a:ext cx="5390057" cy="294917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ic_Heart_Chart_Slide">
  <p:cSld name="Static_Heart_Chart_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6"/>
          <p:cNvSpPr txBox="1"/>
          <p:nvPr>
            <p:ph idx="1" type="body"/>
          </p:nvPr>
        </p:nvSpPr>
        <p:spPr>
          <a:xfrm>
            <a:off x="4572000" y="1499690"/>
            <a:ext cx="4137380" cy="277136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6"/>
          <p:cNvSpPr/>
          <p:nvPr>
            <p:ph idx="2" type="chart"/>
          </p:nvPr>
        </p:nvSpPr>
        <p:spPr>
          <a:xfrm>
            <a:off x="510778" y="1499914"/>
            <a:ext cx="3985022" cy="27711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6"/>
          <p:cNvSpPr txBox="1"/>
          <p:nvPr>
            <p:ph idx="3" type="body"/>
          </p:nvPr>
        </p:nvSpPr>
        <p:spPr>
          <a:xfrm>
            <a:off x="511061" y="573016"/>
            <a:ext cx="8198601" cy="3990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78830"/>
              </a:buClr>
              <a:buSzPts val="2300"/>
              <a:buNone/>
              <a:defRPr b="1" i="0" sz="2300">
                <a:solidFill>
                  <a:srgbClr val="178830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4" type="body"/>
          </p:nvPr>
        </p:nvSpPr>
        <p:spPr>
          <a:xfrm>
            <a:off x="510778" y="972114"/>
            <a:ext cx="8198601" cy="3295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b="1" i="0" sz="1500">
                <a:solidFill>
                  <a:schemeClr val="accent6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rts_Copy_Slide">
  <p:cSld name="Hearts_Copy_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/>
          <p:nvPr>
            <p:ph idx="1" type="body"/>
          </p:nvPr>
        </p:nvSpPr>
        <p:spPr>
          <a:xfrm>
            <a:off x="511061" y="573016"/>
            <a:ext cx="8198601" cy="3990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78830"/>
              </a:buClr>
              <a:buSzPts val="2300"/>
              <a:buNone/>
              <a:defRPr b="1" i="0" sz="2300">
                <a:solidFill>
                  <a:srgbClr val="178830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2" type="body"/>
          </p:nvPr>
        </p:nvSpPr>
        <p:spPr>
          <a:xfrm>
            <a:off x="510778" y="972114"/>
            <a:ext cx="8198601" cy="3295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b="1" i="0" sz="1500">
                <a:solidFill>
                  <a:schemeClr val="accent6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3" type="body"/>
          </p:nvPr>
        </p:nvSpPr>
        <p:spPr>
          <a:xfrm>
            <a:off x="510778" y="1371210"/>
            <a:ext cx="8198601" cy="294917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ic_Heart_Copy_Slide">
  <p:cSld name="Static_Heart_Copy_Slid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8"/>
          <p:cNvSpPr txBox="1"/>
          <p:nvPr>
            <p:ph idx="1" type="body"/>
          </p:nvPr>
        </p:nvSpPr>
        <p:spPr>
          <a:xfrm>
            <a:off x="511061" y="573016"/>
            <a:ext cx="8198601" cy="3990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78830"/>
              </a:buClr>
              <a:buSzPts val="2300"/>
              <a:buNone/>
              <a:defRPr b="1" i="0" sz="2300">
                <a:solidFill>
                  <a:srgbClr val="178830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2" type="body"/>
          </p:nvPr>
        </p:nvSpPr>
        <p:spPr>
          <a:xfrm>
            <a:off x="510778" y="972114"/>
            <a:ext cx="8198601" cy="3295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b="1" i="0" sz="1500">
                <a:solidFill>
                  <a:schemeClr val="accent6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3" type="body"/>
          </p:nvPr>
        </p:nvSpPr>
        <p:spPr>
          <a:xfrm>
            <a:off x="510778" y="1371210"/>
            <a:ext cx="8198601" cy="294917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Title Slide_01">
  <p:cSld name="Blank_Title Slide_0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9"/>
          <p:cNvSpPr txBox="1"/>
          <p:nvPr>
            <p:ph idx="1" type="body"/>
          </p:nvPr>
        </p:nvSpPr>
        <p:spPr>
          <a:xfrm>
            <a:off x="511059" y="1566792"/>
            <a:ext cx="5990034" cy="4233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78830"/>
              </a:buClr>
              <a:buSzPts val="2700"/>
              <a:buNone/>
              <a:defRPr b="1" i="0" sz="2700">
                <a:solidFill>
                  <a:srgbClr val="178830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2" type="body"/>
          </p:nvPr>
        </p:nvSpPr>
        <p:spPr>
          <a:xfrm>
            <a:off x="510779" y="2057331"/>
            <a:ext cx="5990034" cy="3295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3" type="body"/>
          </p:nvPr>
        </p:nvSpPr>
        <p:spPr>
          <a:xfrm>
            <a:off x="510779" y="2440712"/>
            <a:ext cx="5990034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i="0" sz="1200"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GI_Title Slide_01">
  <p:cSld name="4_GI_Title Slide_0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511059" y="2817369"/>
            <a:ext cx="5990034" cy="4233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78830"/>
              </a:buClr>
              <a:buSzPts val="2700"/>
              <a:buNone/>
              <a:defRPr b="1" i="0" sz="2700">
                <a:solidFill>
                  <a:srgbClr val="178830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510779" y="3307908"/>
            <a:ext cx="5990034" cy="3295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rts_Chart_Slide">
  <p:cSld name="Hearts_Chart_Slid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4572000" y="1499690"/>
            <a:ext cx="4137380" cy="277136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1"/>
          <p:cNvSpPr/>
          <p:nvPr>
            <p:ph idx="2" type="chart"/>
          </p:nvPr>
        </p:nvSpPr>
        <p:spPr>
          <a:xfrm>
            <a:off x="510778" y="1499914"/>
            <a:ext cx="3985022" cy="27711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21"/>
          <p:cNvSpPr txBox="1"/>
          <p:nvPr>
            <p:ph idx="3" type="body"/>
          </p:nvPr>
        </p:nvSpPr>
        <p:spPr>
          <a:xfrm>
            <a:off x="511061" y="573016"/>
            <a:ext cx="8198601" cy="3990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78830"/>
              </a:buClr>
              <a:buSzPts val="2300"/>
              <a:buNone/>
              <a:defRPr b="1" i="0" sz="2300">
                <a:solidFill>
                  <a:srgbClr val="178830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4" type="body"/>
          </p:nvPr>
        </p:nvSpPr>
        <p:spPr>
          <a:xfrm>
            <a:off x="510778" y="972114"/>
            <a:ext cx="8198601" cy="3295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b="1" i="0" sz="1500">
                <a:solidFill>
                  <a:schemeClr val="accent6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rts_Quotation_Slide">
  <p:cSld name="Hearts_Quotation_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22"/>
          <p:cNvSpPr/>
          <p:nvPr/>
        </p:nvSpPr>
        <p:spPr>
          <a:xfrm rot="5400000">
            <a:off x="6050549" y="1522910"/>
            <a:ext cx="2706858" cy="2610803"/>
          </a:xfrm>
          <a:custGeom>
            <a:rect b="b" l="l" r="r" t="t"/>
            <a:pathLst>
              <a:path extrusionOk="0" h="3481070" w="3901702">
                <a:moveTo>
                  <a:pt x="0" y="550344"/>
                </a:moveTo>
                <a:cubicBezTo>
                  <a:pt x="0" y="246397"/>
                  <a:pt x="246397" y="0"/>
                  <a:pt x="550344" y="0"/>
                </a:cubicBezTo>
                <a:lnTo>
                  <a:pt x="650284" y="0"/>
                </a:lnTo>
                <a:lnTo>
                  <a:pt x="650284" y="0"/>
                </a:lnTo>
                <a:lnTo>
                  <a:pt x="1625709" y="0"/>
                </a:lnTo>
                <a:lnTo>
                  <a:pt x="3351358" y="0"/>
                </a:lnTo>
                <a:cubicBezTo>
                  <a:pt x="3655305" y="0"/>
                  <a:pt x="3901702" y="246397"/>
                  <a:pt x="3901702" y="550344"/>
                </a:cubicBezTo>
                <a:lnTo>
                  <a:pt x="3901702" y="1926167"/>
                </a:lnTo>
                <a:lnTo>
                  <a:pt x="3901702" y="1926167"/>
                </a:lnTo>
                <a:lnTo>
                  <a:pt x="3901702" y="2751667"/>
                </a:lnTo>
                <a:lnTo>
                  <a:pt x="3901702" y="2751656"/>
                </a:lnTo>
                <a:cubicBezTo>
                  <a:pt x="3901702" y="3055603"/>
                  <a:pt x="3655305" y="3302000"/>
                  <a:pt x="3351358" y="3302000"/>
                </a:cubicBezTo>
                <a:lnTo>
                  <a:pt x="1148189" y="3291840"/>
                </a:lnTo>
                <a:lnTo>
                  <a:pt x="1036409" y="3481070"/>
                </a:lnTo>
                <a:lnTo>
                  <a:pt x="873804" y="3312160"/>
                </a:lnTo>
                <a:lnTo>
                  <a:pt x="550344" y="3302000"/>
                </a:lnTo>
                <a:cubicBezTo>
                  <a:pt x="246397" y="3302000"/>
                  <a:pt x="0" y="3055603"/>
                  <a:pt x="0" y="2751656"/>
                </a:cubicBezTo>
                <a:lnTo>
                  <a:pt x="0" y="2751667"/>
                </a:lnTo>
                <a:lnTo>
                  <a:pt x="0" y="1926167"/>
                </a:lnTo>
                <a:lnTo>
                  <a:pt x="0" y="1926167"/>
                </a:lnTo>
                <a:lnTo>
                  <a:pt x="0" y="550344"/>
                </a:lnTo>
                <a:close/>
              </a:path>
            </a:pathLst>
          </a:custGeom>
          <a:solidFill>
            <a:srgbClr val="D7F2D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2"/>
          <p:cNvSpPr txBox="1"/>
          <p:nvPr>
            <p:ph idx="1" type="body"/>
          </p:nvPr>
        </p:nvSpPr>
        <p:spPr>
          <a:xfrm>
            <a:off x="6454238" y="1656737"/>
            <a:ext cx="2057400" cy="2183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2" type="body"/>
          </p:nvPr>
        </p:nvSpPr>
        <p:spPr>
          <a:xfrm>
            <a:off x="6454238" y="1909145"/>
            <a:ext cx="2057400" cy="20407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3" type="body"/>
          </p:nvPr>
        </p:nvSpPr>
        <p:spPr>
          <a:xfrm>
            <a:off x="511061" y="573016"/>
            <a:ext cx="8198601" cy="3990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78830"/>
              </a:buClr>
              <a:buSzPts val="2300"/>
              <a:buNone/>
              <a:defRPr b="1" i="0" sz="2300">
                <a:solidFill>
                  <a:srgbClr val="178830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4" type="body"/>
          </p:nvPr>
        </p:nvSpPr>
        <p:spPr>
          <a:xfrm>
            <a:off x="510778" y="972114"/>
            <a:ext cx="8198601" cy="3295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b="1" i="0" sz="1500">
                <a:solidFill>
                  <a:schemeClr val="accent6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5" type="body"/>
          </p:nvPr>
        </p:nvSpPr>
        <p:spPr>
          <a:xfrm>
            <a:off x="510781" y="1371210"/>
            <a:ext cx="5390057" cy="294917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ve_Copy_Slide">
  <p:cSld name="Curve_Copy_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511061" y="573016"/>
            <a:ext cx="8198601" cy="3990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78830"/>
              </a:buClr>
              <a:buSzPts val="2300"/>
              <a:buNone/>
              <a:defRPr b="1" i="0" sz="2300">
                <a:solidFill>
                  <a:srgbClr val="178830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510778" y="972114"/>
            <a:ext cx="8198601" cy="3295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b="1" i="0" sz="1500">
                <a:solidFill>
                  <a:schemeClr val="accent6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3" type="body"/>
          </p:nvPr>
        </p:nvSpPr>
        <p:spPr>
          <a:xfrm>
            <a:off x="510778" y="1371211"/>
            <a:ext cx="8198882" cy="24706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vvic SemiBold"/>
              <a:buNone/>
              <a:defRPr b="0" i="0" sz="3300" u="none" cap="none" strike="noStrike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D9CA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D9CA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D9CA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D9CA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D9CA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D9CA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D9CA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D9CA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D9CA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D9CA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D9CA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tubular.readthedocs.io/en/latest/index.html" TargetMode="External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15.png"/><Relationship Id="rId8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jobs.lv.com/gi/key-teams/data-scien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/>
          <p:nvPr>
            <p:ph idx="1" type="body"/>
          </p:nvPr>
        </p:nvSpPr>
        <p:spPr>
          <a:xfrm>
            <a:off x="511059" y="1763567"/>
            <a:ext cx="5990034" cy="4233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8830"/>
              </a:buClr>
              <a:buSzPct val="100000"/>
              <a:buNone/>
            </a:pPr>
            <a:r>
              <a:rPr lang="en-GB">
                <a:latin typeface="Livvic SemiBold"/>
                <a:ea typeface="Livvic SemiBold"/>
                <a:cs typeface="Livvic SemiBold"/>
                <a:sym typeface="Livvic SemiBold"/>
              </a:rPr>
              <a:t>LV=</a:t>
            </a:r>
            <a:r>
              <a:rPr lang="en-GB"/>
              <a:t> Data Science</a:t>
            </a:r>
            <a:r>
              <a:rPr lang="en-GB">
                <a:latin typeface="Livvic SemiBold"/>
                <a:ea typeface="Livvic SemiBold"/>
                <a:cs typeface="Livvic SemiBold"/>
                <a:sym typeface="Livvic SemiBold"/>
              </a:rPr>
              <a:t> &amp; University of Bristol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"/>
          <p:cNvSpPr txBox="1"/>
          <p:nvPr>
            <p:ph idx="1" type="body"/>
          </p:nvPr>
        </p:nvSpPr>
        <p:spPr>
          <a:xfrm>
            <a:off x="511059" y="1763567"/>
            <a:ext cx="5990034" cy="4233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8830"/>
              </a:buClr>
              <a:buSzPts val="2700"/>
              <a:buNone/>
            </a:pPr>
            <a:r>
              <a:rPr lang="en-GB">
                <a:latin typeface="Livvic SemiBold"/>
                <a:ea typeface="Livvic SemiBold"/>
                <a:cs typeface="Livvic SemiBold"/>
                <a:sym typeface="Livvic SemiBold"/>
              </a:rPr>
              <a:t>Challenge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"/>
          <p:cNvSpPr txBox="1"/>
          <p:nvPr>
            <p:ph idx="1" type="body"/>
          </p:nvPr>
        </p:nvSpPr>
        <p:spPr>
          <a:xfrm>
            <a:off x="511061" y="573016"/>
            <a:ext cx="81987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8830"/>
              </a:buClr>
              <a:buSzPts val="2300"/>
              <a:buNone/>
            </a:pPr>
            <a:r>
              <a:rPr lang="en-GB"/>
              <a:t>The Task</a:t>
            </a:r>
            <a:endParaRPr>
              <a:latin typeface="Livvic SemiBold"/>
              <a:ea typeface="Livvic SemiBold"/>
              <a:cs typeface="Livvic SemiBold"/>
              <a:sym typeface="Livvic SemiBold"/>
            </a:endParaRPr>
          </a:p>
        </p:txBody>
      </p:sp>
      <p:sp>
        <p:nvSpPr>
          <p:cNvPr id="211" name="Google Shape;211;p11"/>
          <p:cNvSpPr/>
          <p:nvPr/>
        </p:nvSpPr>
        <p:spPr>
          <a:xfrm>
            <a:off x="511060" y="1244025"/>
            <a:ext cx="6873989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LV= wants to identify fatal/serious casualties early to ensure a quick response is given to those affected.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Further to this, LV= wants to know the most important characteristics of serious casualties to help customers stay safe on the road.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 whether a fatal/serious casualty occurs using road traffic data about the casualty, accident, and vehicles involved.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README for full instructions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511061" y="573015"/>
            <a:ext cx="10979690" cy="455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8830"/>
              </a:buClr>
              <a:buSzPts val="2300"/>
              <a:buNone/>
            </a:pPr>
            <a:r>
              <a:rPr lang="en-GB"/>
              <a:t>Tubular</a:t>
            </a:r>
            <a:endParaRPr/>
          </a:p>
        </p:txBody>
      </p:sp>
      <p:sp>
        <p:nvSpPr>
          <p:cNvPr id="220" name="Google Shape;220;p12"/>
          <p:cNvSpPr txBox="1"/>
          <p:nvPr>
            <p:ph idx="2" type="body"/>
          </p:nvPr>
        </p:nvSpPr>
        <p:spPr>
          <a:xfrm>
            <a:off x="510778" y="972114"/>
            <a:ext cx="8198601" cy="3295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</a:pPr>
            <a:r>
              <a:rPr lang="en-GB"/>
              <a:t>Open-source Python package created and maintained by LV=</a:t>
            </a:r>
            <a:endParaRPr/>
          </a:p>
        </p:txBody>
      </p:sp>
      <p:sp>
        <p:nvSpPr>
          <p:cNvPr id="221" name="Google Shape;221;p12"/>
          <p:cNvSpPr txBox="1"/>
          <p:nvPr>
            <p:ph idx="3" type="body"/>
          </p:nvPr>
        </p:nvSpPr>
        <p:spPr>
          <a:xfrm>
            <a:off x="510778" y="1371210"/>
            <a:ext cx="8198601" cy="294917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GB"/>
              <a:t>This challenge has a focus on pre-processing data ready for modelling.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GB"/>
              <a:t>This is an important step in the DS lifecycle yet often overlooked.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GB"/>
              <a:t>Tubular helps with common operations such as capping, imputing, and mapping values.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GB"/>
              <a:t>You may wish to use Tubular but it is not mandatory.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GB"/>
              <a:t>Install from PyPI using </a:t>
            </a: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pip install tubular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GB"/>
              <a:t>Documentation can be found here: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https://tubular.readthedocs.io/en/latest/index.html</a:t>
            </a:r>
            <a:endParaRPr/>
          </a:p>
        </p:txBody>
      </p:sp>
      <p:pic>
        <p:nvPicPr>
          <p:cNvPr descr="Logo" id="222" name="Google Shape;22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8951" y="141905"/>
            <a:ext cx="1084262" cy="994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"/>
          <p:cNvSpPr txBox="1"/>
          <p:nvPr>
            <p:ph idx="1" type="body"/>
          </p:nvPr>
        </p:nvSpPr>
        <p:spPr>
          <a:xfrm>
            <a:off x="511059" y="1763567"/>
            <a:ext cx="5990034" cy="4233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8830"/>
              </a:buClr>
              <a:buSzPts val="2700"/>
              <a:buNone/>
            </a:pPr>
            <a:r>
              <a:rPr lang="en-GB"/>
              <a:t>Good luck!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idx="1" type="body"/>
          </p:nvPr>
        </p:nvSpPr>
        <p:spPr>
          <a:xfrm>
            <a:off x="510778" y="1074420"/>
            <a:ext cx="8198601" cy="32459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510779" y="1371210"/>
            <a:ext cx="4353322" cy="294917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 are we?</a:t>
            </a:r>
            <a:endParaRPr/>
          </a:p>
          <a:p>
            <a:pPr indent="-285750" lvl="1" marL="628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of ~60 </a:t>
            </a:r>
            <a:endParaRPr/>
          </a:p>
          <a:p>
            <a:pPr indent="-285750" lvl="1" marL="628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Cross-site collaboration between Bristol, Bournemouth and London</a:t>
            </a:r>
            <a:endParaRPr/>
          </a:p>
          <a:p>
            <a:pPr indent="-285750" lvl="1" marL="628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Variety of backgrounds – computer science, </a:t>
            </a:r>
            <a:endParaRPr/>
          </a:p>
          <a:p>
            <a:pPr indent="0" lvl="2" marL="685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mathematics, economics, physics, engineering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mission</a:t>
            </a:r>
            <a:endParaRPr/>
          </a:p>
          <a:p>
            <a:pPr indent="-285750" lvl="1" marL="628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machine learning to influence every decision within LV=</a:t>
            </a:r>
            <a:endParaRPr/>
          </a:p>
        </p:txBody>
      </p:sp>
      <p:pic>
        <p:nvPicPr>
          <p:cNvPr descr="G:\Bournemouth\Analytics\Resources\Branding\Data-Science-logo-v1.png" id="112" name="Google Shape;1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5712" y="2915133"/>
            <a:ext cx="2945823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"/>
          <p:cNvSpPr txBox="1"/>
          <p:nvPr>
            <p:ph idx="3" type="body"/>
          </p:nvPr>
        </p:nvSpPr>
        <p:spPr>
          <a:xfrm>
            <a:off x="511061" y="573016"/>
            <a:ext cx="8198601" cy="3990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8830"/>
              </a:buClr>
              <a:buSzPts val="2300"/>
              <a:buNone/>
            </a:pPr>
            <a:r>
              <a:rPr lang="en-GB"/>
              <a:t>About us</a:t>
            </a:r>
            <a:endParaRPr/>
          </a:p>
        </p:txBody>
      </p:sp>
      <p:pic>
        <p:nvPicPr>
          <p:cNvPr id="114" name="Google Shape;11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9196" y="1022350"/>
            <a:ext cx="3918857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/>
          <p:nvPr>
            <p:ph idx="1" type="body"/>
          </p:nvPr>
        </p:nvSpPr>
        <p:spPr>
          <a:xfrm>
            <a:off x="510778" y="1074420"/>
            <a:ext cx="8198601" cy="32459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 txBox="1"/>
          <p:nvPr>
            <p:ph idx="3" type="body"/>
          </p:nvPr>
        </p:nvSpPr>
        <p:spPr>
          <a:xfrm>
            <a:off x="511061" y="573016"/>
            <a:ext cx="8198601" cy="3990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8830"/>
              </a:buClr>
              <a:buSzPts val="2300"/>
              <a:buNone/>
            </a:pPr>
            <a:r>
              <a:rPr lang="en-GB"/>
              <a:t>Partnership</a:t>
            </a:r>
            <a:endParaRPr/>
          </a:p>
        </p:txBody>
      </p:sp>
      <p:sp>
        <p:nvSpPr>
          <p:cNvPr id="124" name="Google Shape;124;p3"/>
          <p:cNvSpPr txBox="1"/>
          <p:nvPr>
            <p:ph idx="1" type="body"/>
          </p:nvPr>
        </p:nvSpPr>
        <p:spPr>
          <a:xfrm>
            <a:off x="510779" y="1371210"/>
            <a:ext cx="4114562" cy="294917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GB"/>
              <a:t>Large scale collaboration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GB"/>
              <a:t>BDSS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GB"/>
              <a:t>SCEEM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GB"/>
              <a:t>School of Maths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GB"/>
              <a:t>Compass CDT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GB"/>
              <a:t>BDFI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GB"/>
              <a:t>Jean Golding Institute </a:t>
            </a:r>
            <a:endParaRPr/>
          </a:p>
          <a:p>
            <a:pPr indent="-196850" lvl="0" marL="2857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GB"/>
              <a:t>Bristol team are based in Merchant Ventures Building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25" name="Google Shape;125;p3"/>
          <p:cNvPicPr preferRelativeResize="0"/>
          <p:nvPr/>
        </p:nvPicPr>
        <p:blipFill rotWithShape="1">
          <a:blip r:embed="rId3">
            <a:alphaModFix/>
          </a:blip>
          <a:srcRect b="13341" l="0" r="12648" t="21017"/>
          <a:stretch/>
        </p:blipFill>
        <p:spPr>
          <a:xfrm>
            <a:off x="4716781" y="1036320"/>
            <a:ext cx="4139626" cy="2750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/>
          <p:nvPr>
            <p:ph idx="1" type="body"/>
          </p:nvPr>
        </p:nvSpPr>
        <p:spPr>
          <a:xfrm>
            <a:off x="511059" y="1763567"/>
            <a:ext cx="5990034" cy="4233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8830"/>
              </a:buClr>
              <a:buSzPts val="2700"/>
              <a:buNone/>
            </a:pPr>
            <a:r>
              <a:rPr lang="en-GB">
                <a:latin typeface="Livvic SemiBold"/>
                <a:ea typeface="Livvic SemiBold"/>
                <a:cs typeface="Livvic SemiBold"/>
                <a:sym typeface="Livvic SemiBold"/>
              </a:rPr>
              <a:t>Model Lifecycle</a:t>
            </a:r>
            <a:endParaRPr/>
          </a:p>
        </p:txBody>
      </p:sp>
      <p:sp>
        <p:nvSpPr>
          <p:cNvPr id="134" name="Google Shape;134;p4"/>
          <p:cNvSpPr txBox="1"/>
          <p:nvPr>
            <p:ph idx="2" type="body"/>
          </p:nvPr>
        </p:nvSpPr>
        <p:spPr>
          <a:xfrm>
            <a:off x="510779" y="2254105"/>
            <a:ext cx="5990034" cy="3295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GB"/>
              <a:t>from inception to production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/>
          <p:nvPr>
            <p:ph idx="1" type="body"/>
          </p:nvPr>
        </p:nvSpPr>
        <p:spPr>
          <a:xfrm>
            <a:off x="511061" y="573016"/>
            <a:ext cx="8198601" cy="3990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8830"/>
              </a:buClr>
              <a:buSzPts val="2300"/>
              <a:buNone/>
            </a:pPr>
            <a:r>
              <a:rPr lang="en-GB"/>
              <a:t>Project roles</a:t>
            </a:r>
            <a:endParaRPr/>
          </a:p>
        </p:txBody>
      </p:sp>
      <p:sp>
        <p:nvSpPr>
          <p:cNvPr id="143" name="Google Shape;143;p5"/>
          <p:cNvSpPr/>
          <p:nvPr/>
        </p:nvSpPr>
        <p:spPr>
          <a:xfrm>
            <a:off x="671944" y="1548246"/>
            <a:ext cx="1863437" cy="104601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87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Engineer</a:t>
            </a: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Gathers the data and productionises the model</a:t>
            </a:r>
            <a:endParaRPr/>
          </a:p>
        </p:txBody>
      </p:sp>
      <p:sp>
        <p:nvSpPr>
          <p:cNvPr id="144" name="Google Shape;144;p5"/>
          <p:cNvSpPr/>
          <p:nvPr/>
        </p:nvSpPr>
        <p:spPr>
          <a:xfrm>
            <a:off x="976745" y="3203863"/>
            <a:ext cx="1863437" cy="1046018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749B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Stakeholder</a:t>
            </a: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 owner</a:t>
            </a:r>
            <a:endParaRPr/>
          </a:p>
        </p:txBody>
      </p:sp>
      <p:sp>
        <p:nvSpPr>
          <p:cNvPr id="145" name="Google Shape;145;p5"/>
          <p:cNvSpPr/>
          <p:nvPr/>
        </p:nvSpPr>
        <p:spPr>
          <a:xfrm>
            <a:off x="3075707" y="673676"/>
            <a:ext cx="2182091" cy="1316182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2700">
            <a:solidFill>
              <a:srgbClr val="3363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Scientist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Develops the solution and productionises the model</a:t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6293426" y="1215735"/>
            <a:ext cx="1863437" cy="1046018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749B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Shadow Data Scientist &amp; Data Engineer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Reviews the code</a:t>
            </a:r>
            <a:endParaRPr/>
          </a:p>
        </p:txBody>
      </p:sp>
      <p:sp>
        <p:nvSpPr>
          <p:cNvPr id="147" name="Google Shape;147;p5"/>
          <p:cNvSpPr/>
          <p:nvPr/>
        </p:nvSpPr>
        <p:spPr>
          <a:xfrm>
            <a:off x="3394361" y="3806537"/>
            <a:ext cx="1960421" cy="1046018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2700">
            <a:solidFill>
              <a:srgbClr val="3363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End User</a:t>
            </a: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Tells us about any pain points</a:t>
            </a:r>
            <a:endParaRPr/>
          </a:p>
        </p:txBody>
      </p:sp>
      <p:sp>
        <p:nvSpPr>
          <p:cNvPr id="148" name="Google Shape;148;p5"/>
          <p:cNvSpPr/>
          <p:nvPr/>
        </p:nvSpPr>
        <p:spPr>
          <a:xfrm>
            <a:off x="6213761" y="2956213"/>
            <a:ext cx="2431473" cy="131271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87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Solutions Architect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Helps us to integrate our solution into the business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3508662" y="2209798"/>
            <a:ext cx="2431473" cy="1312719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749B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Business Analyst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Helps to scope the problem - understands the system and data available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/>
          <p:nvPr>
            <p:ph idx="1" type="body"/>
          </p:nvPr>
        </p:nvSpPr>
        <p:spPr>
          <a:xfrm>
            <a:off x="511061" y="573016"/>
            <a:ext cx="8198601" cy="3990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8830"/>
              </a:buClr>
              <a:buSzPts val="2300"/>
              <a:buNone/>
            </a:pPr>
            <a:r>
              <a:rPr lang="en-GB">
                <a:latin typeface="Livvic SemiBold"/>
                <a:ea typeface="Livvic SemiBold"/>
                <a:cs typeface="Livvic SemiBold"/>
                <a:sym typeface="Livvic SemiBold"/>
              </a:rPr>
              <a:t>Model Lifecycle Stages</a:t>
            </a:r>
            <a:endParaRPr/>
          </a:p>
        </p:txBody>
      </p:sp>
      <p:sp>
        <p:nvSpPr>
          <p:cNvPr id="158" name="Google Shape;158;p6"/>
          <p:cNvSpPr txBox="1"/>
          <p:nvPr>
            <p:ph idx="3" type="body"/>
          </p:nvPr>
        </p:nvSpPr>
        <p:spPr>
          <a:xfrm>
            <a:off x="1074420" y="1371210"/>
            <a:ext cx="7634959" cy="294917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/>
              <a:t>Scoping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/>
              <a:t>Kick off team meeting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/>
              <a:t>Data Extraction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/>
              <a:t>Model Development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/>
              <a:t>Model Evaluation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/>
              <a:t>Productionisation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59" name="Google Shape;159;p6"/>
          <p:cNvSpPr/>
          <p:nvPr/>
        </p:nvSpPr>
        <p:spPr>
          <a:xfrm>
            <a:off x="511061" y="1500750"/>
            <a:ext cx="505699" cy="4572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3187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0900" lIns="121825" spcFirstLastPara="1" rIns="121825" wrap="square" tIns="60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885" y="2061210"/>
            <a:ext cx="52387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185" y="2553811"/>
            <a:ext cx="536575" cy="1042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534" y="3674745"/>
            <a:ext cx="52387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Bournemouth\Analytics\Resources\Branding\SLG-Drinks-wonderlab.png" id="163" name="Google Shape;16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81743" y="1770379"/>
            <a:ext cx="455295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 txBox="1"/>
          <p:nvPr>
            <p:ph idx="1" type="body"/>
          </p:nvPr>
        </p:nvSpPr>
        <p:spPr>
          <a:xfrm>
            <a:off x="511061" y="573016"/>
            <a:ext cx="8198601" cy="3990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8830"/>
              </a:buClr>
              <a:buSzPts val="2300"/>
              <a:buNone/>
            </a:pPr>
            <a:r>
              <a:rPr lang="en-GB">
                <a:latin typeface="Livvic SemiBold"/>
                <a:ea typeface="Livvic SemiBold"/>
                <a:cs typeface="Livvic SemiBold"/>
                <a:sym typeface="Livvic SemiBold"/>
              </a:rPr>
              <a:t>Technology</a:t>
            </a:r>
            <a:endParaRPr/>
          </a:p>
        </p:txBody>
      </p:sp>
      <p:pic>
        <p:nvPicPr>
          <p:cNvPr id="172" name="Google Shape;17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9111" y="1063428"/>
            <a:ext cx="2598757" cy="1383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9611" y="3038411"/>
            <a:ext cx="2372677" cy="807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70768" y="2719966"/>
            <a:ext cx="2402464" cy="1345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06957" y="1180160"/>
            <a:ext cx="2442500" cy="1150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0086" y="1583728"/>
            <a:ext cx="2555037" cy="8582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bricks - Wikipedia" id="177" name="Google Shape;177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23637" y="2772904"/>
            <a:ext cx="2486025" cy="1307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 txBox="1"/>
          <p:nvPr>
            <p:ph idx="1" type="body"/>
          </p:nvPr>
        </p:nvSpPr>
        <p:spPr>
          <a:xfrm>
            <a:off x="511059" y="1763567"/>
            <a:ext cx="5990034" cy="4233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8830"/>
              </a:buClr>
              <a:buSzPts val="2700"/>
              <a:buNone/>
            </a:pPr>
            <a:r>
              <a:rPr lang="en-GB">
                <a:latin typeface="Livvic SemiBold"/>
                <a:ea typeface="Livvic SemiBold"/>
                <a:cs typeface="Livvic SemiBold"/>
                <a:sym typeface="Livvic SemiBold"/>
              </a:rPr>
              <a:t>Recruitment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/>
          <p:nvPr>
            <p:ph idx="1" type="body"/>
          </p:nvPr>
        </p:nvSpPr>
        <p:spPr>
          <a:xfrm>
            <a:off x="511061" y="573016"/>
            <a:ext cx="8198601" cy="3990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8830"/>
              </a:buClr>
              <a:buSzPts val="2300"/>
              <a:buNone/>
            </a:pPr>
            <a:r>
              <a:rPr lang="en-GB"/>
              <a:t>What we offer</a:t>
            </a:r>
            <a:endParaRPr/>
          </a:p>
        </p:txBody>
      </p:sp>
      <p:sp>
        <p:nvSpPr>
          <p:cNvPr id="194" name="Google Shape;194;p9"/>
          <p:cNvSpPr txBox="1"/>
          <p:nvPr>
            <p:ph idx="3" type="body"/>
          </p:nvPr>
        </p:nvSpPr>
        <p:spPr>
          <a:xfrm>
            <a:off x="510778" y="1371210"/>
            <a:ext cx="8198601" cy="294917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GB"/>
              <a:t>We recruit regularly for graduate data scientists and data engineers.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GB"/>
              <a:t>We also sponsor students to complete their MSc projects with us.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GB"/>
              <a:t>We will be taking on our first placement (year in industry) student in July.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GB"/>
              <a:t>Currently we don’t have any open positions but keep any eye out!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https://www.jobs.lv.com/gi/key-teams/data-science</a:t>
            </a:r>
            <a:endParaRPr/>
          </a:p>
          <a:p>
            <a:pPr indent="-196850" lvl="0" marL="2857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2">
      <a:dk1>
        <a:srgbClr val="32616E"/>
      </a:dk1>
      <a:lt1>
        <a:srgbClr val="FFFFFF"/>
      </a:lt1>
      <a:dk2>
        <a:srgbClr val="262626"/>
      </a:dk2>
      <a:lt2>
        <a:srgbClr val="C7E6F1"/>
      </a:lt2>
      <a:accent1>
        <a:srgbClr val="44B938"/>
      </a:accent1>
      <a:accent2>
        <a:srgbClr val="9FD522"/>
      </a:accent2>
      <a:accent3>
        <a:srgbClr val="D4E40A"/>
      </a:accent3>
      <a:accent4>
        <a:srgbClr val="9AD2C4"/>
      </a:accent4>
      <a:accent5>
        <a:srgbClr val="5BB59F"/>
      </a:accent5>
      <a:accent6>
        <a:srgbClr val="46889A"/>
      </a:accent6>
      <a:hlink>
        <a:srgbClr val="00B0F0"/>
      </a:hlink>
      <a:folHlink>
        <a:srgbClr val="7B7B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2019-02-06T14:18:30Z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dd997975-3567-4690-b423-9ffa966e167a</vt:lpwstr>
  </property>
  <property fmtid="{D5CDD505-2E9C-101B-9397-08002B2CF9AE}" pid="3" name="bjSaver">
    <vt:lpwstr>Opq713/vSWqLBrilStMF538BcAJj6JP9</vt:lpwstr>
  </property>
  <property fmtid="{D5CDD505-2E9C-101B-9397-08002B2CF9AE}" pid="4" name="bjDocumentSecurityLabel">
    <vt:lpwstr>Internal</vt:lpwstr>
  </property>
  <property fmtid="{D5CDD505-2E9C-101B-9397-08002B2CF9AE}" pid="5" name="LV-Classification">
    <vt:lpwstr>Internal</vt:lpwstr>
  </property>
  <property fmtid="{D5CDD505-2E9C-101B-9397-08002B2CF9AE}" pid="6" name="bjDocumentLabelXML">
    <vt:lpwstr>&lt;?xml version="1.0" encoding="us-ascii"?&gt;&lt;sisl xmlns:xsd="http://www.w3.org/2001/XMLSchema" xmlns:xsi="http://www.w3.org/2001/XMLSchema-instance" sislVersion="0" policy="9d62bfbc-6384-49a2-9d55-8634354e8427" origin="userSelected" xmlns="http://www.boldonj</vt:lpwstr>
  </property>
  <property fmtid="{D5CDD505-2E9C-101B-9397-08002B2CF9AE}" pid="7" name="bjDocumentLabelXML-0">
    <vt:lpwstr>ames.com/2008/01/sie/internal/label"&gt;&lt;element uid="5a6ed591-d3a0-4975-b44e-377a72fd28fd" value="" /&gt;&lt;/sisl&gt;</vt:lpwstr>
  </property>
</Properties>
</file>