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59E22-2AF1-11B1-BD20-9984450494FB}" v="1816" dt="2020-10-10T02:59:1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9A62B2-8E0B-4413-8FCE-7BF88E0D8EA7}"/>
              </a:ext>
            </a:extLst>
          </p:cNvPr>
          <p:cNvSpPr/>
          <p:nvPr/>
        </p:nvSpPr>
        <p:spPr>
          <a:xfrm>
            <a:off x="0" y="0"/>
            <a:ext cx="12192000" cy="1364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383BC31-83F9-45B1-8552-C3A375373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7229" cy="13649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105286-A583-43A8-8DB0-A143A410DE25}"/>
              </a:ext>
            </a:extLst>
          </p:cNvPr>
          <p:cNvSpPr txBox="1"/>
          <p:nvPr/>
        </p:nvSpPr>
        <p:spPr>
          <a:xfrm>
            <a:off x="1510748" y="450574"/>
            <a:ext cx="2690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Roboto"/>
              </a:rPr>
              <a:t>HLD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0A3A36-3FF1-4B07-9BBB-397698EF3F30}"/>
              </a:ext>
            </a:extLst>
          </p:cNvPr>
          <p:cNvSpPr txBox="1"/>
          <p:nvPr/>
        </p:nvSpPr>
        <p:spPr>
          <a:xfrm>
            <a:off x="1713817" y="2182722"/>
            <a:ext cx="41218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b="1" dirty="0"/>
              <a:t>1. </a:t>
            </a:r>
            <a:r>
              <a:rPr lang="pt-BR" sz="2000" b="1" dirty="0"/>
              <a:t>Luminosidade externa é captada</a:t>
            </a:r>
            <a:endParaRPr lang="pt-BR" sz="2000" b="1" dirty="0">
              <a:cs typeface="Calibri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6B13E23-6B06-4E19-B0D5-ACEDEEF0AEED}"/>
              </a:ext>
            </a:extLst>
          </p:cNvPr>
          <p:cNvCxnSpPr>
            <a:cxnSpLocks/>
          </p:cNvCxnSpPr>
          <p:nvPr/>
        </p:nvCxnSpPr>
        <p:spPr>
          <a:xfrm>
            <a:off x="6789012" y="2713040"/>
            <a:ext cx="22396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F047A9-3E9C-4AC0-83AA-46ABA31DDBAC}"/>
              </a:ext>
            </a:extLst>
          </p:cNvPr>
          <p:cNvSpPr txBox="1"/>
          <p:nvPr/>
        </p:nvSpPr>
        <p:spPr>
          <a:xfrm>
            <a:off x="6529036" y="2295000"/>
            <a:ext cx="268785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/>
              <a:t>Sensor</a:t>
            </a:r>
            <a:r>
              <a:rPr lang="pt-BR" b="1" dirty="0"/>
              <a:t> de luminosidade</a:t>
            </a:r>
            <a:endParaRPr lang="pt-BR" b="1" dirty="0">
              <a:cs typeface="Calibri"/>
            </a:endParaRP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D8BF3D87-8C4B-4BBC-B967-D4AB0B5A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000">
            <a:off x="9352375" y="2228723"/>
            <a:ext cx="1271233" cy="177545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7477B27-B36A-4872-AE4E-BDFB07C4D7D9}"/>
              </a:ext>
            </a:extLst>
          </p:cNvPr>
          <p:cNvSpPr txBox="1"/>
          <p:nvPr/>
        </p:nvSpPr>
        <p:spPr>
          <a:xfrm>
            <a:off x="9164942" y="2219758"/>
            <a:ext cx="67577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sz="6600" b="1" dirty="0">
              <a:cs typeface="Calibri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A57B8A7-DD54-467C-8BF7-24BD5FD6A9F0}"/>
              </a:ext>
            </a:extLst>
          </p:cNvPr>
          <p:cNvCxnSpPr/>
          <p:nvPr/>
        </p:nvCxnSpPr>
        <p:spPr>
          <a:xfrm>
            <a:off x="9731772" y="3512263"/>
            <a:ext cx="0" cy="755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m 25" descr="Forma, Retângulo&#10;&#10;Descrição gerada automaticamente">
            <a:extLst>
              <a:ext uri="{FF2B5EF4-FFF2-40B4-BE49-F238E27FC236}">
                <a16:creationId xmlns:a16="http://schemas.microsoft.com/office/drawing/2014/main" id="{1F62699E-5342-4ABC-AA8A-1055C4E6F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2" y="4446587"/>
            <a:ext cx="1740561" cy="1338173"/>
          </a:xfrm>
          <a:prstGeom prst="rect">
            <a:avLst/>
          </a:prstGeom>
        </p:spPr>
      </p:pic>
      <p:pic>
        <p:nvPicPr>
          <p:cNvPr id="28" name="Imagem 27" descr="Uma imagem contendo Forma&#10;&#10;Descrição gerada automaticamente">
            <a:extLst>
              <a:ext uri="{FF2B5EF4-FFF2-40B4-BE49-F238E27FC236}">
                <a16:creationId xmlns:a16="http://schemas.microsoft.com/office/drawing/2014/main" id="{04997632-5C0B-4E4A-BAFA-6D74F7896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49" y="4349976"/>
            <a:ext cx="706738" cy="70673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F95FE6A-D533-4BD0-BB0A-A212E12C5127}"/>
              </a:ext>
            </a:extLst>
          </p:cNvPr>
          <p:cNvSpPr txBox="1"/>
          <p:nvPr/>
        </p:nvSpPr>
        <p:spPr>
          <a:xfrm>
            <a:off x="6072519" y="2241633"/>
            <a:ext cx="5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D135C9-1AB3-4293-9E5D-308656E2752B}"/>
              </a:ext>
            </a:extLst>
          </p:cNvPr>
          <p:cNvSpPr txBox="1"/>
          <p:nvPr/>
        </p:nvSpPr>
        <p:spPr>
          <a:xfrm>
            <a:off x="8724482" y="4109605"/>
            <a:ext cx="573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3.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76DD8CA-E568-44C6-9B2C-8405B4E0AA23}"/>
              </a:ext>
            </a:extLst>
          </p:cNvPr>
          <p:cNvCxnSpPr/>
          <p:nvPr/>
        </p:nvCxnSpPr>
        <p:spPr>
          <a:xfrm flipH="1">
            <a:off x="7101216" y="5279175"/>
            <a:ext cx="1794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Imagem 36" descr="Uma imagem contendo Forma&#10;&#10;Descrição gerada automaticamente">
            <a:extLst>
              <a:ext uri="{FF2B5EF4-FFF2-40B4-BE49-F238E27FC236}">
                <a16:creationId xmlns:a16="http://schemas.microsoft.com/office/drawing/2014/main" id="{9BFAA2B3-6225-4835-B3FB-081073AA5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24" y="4188611"/>
            <a:ext cx="1625397" cy="1625397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5EFDF7-E7FF-443E-8C83-6A95A76FF3F8}"/>
              </a:ext>
            </a:extLst>
          </p:cNvPr>
          <p:cNvSpPr txBox="1"/>
          <p:nvPr/>
        </p:nvSpPr>
        <p:spPr>
          <a:xfrm>
            <a:off x="4530670" y="5886743"/>
            <a:ext cx="307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Armazenamento em nuvem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CEF1EAB-F5F5-4FBE-8273-278B120E067C}"/>
              </a:ext>
            </a:extLst>
          </p:cNvPr>
          <p:cNvCxnSpPr/>
          <p:nvPr/>
        </p:nvCxnSpPr>
        <p:spPr>
          <a:xfrm flipH="1">
            <a:off x="3483372" y="5293728"/>
            <a:ext cx="15211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A3589-6B33-483D-8D3C-869E3A3D73A4}"/>
              </a:ext>
            </a:extLst>
          </p:cNvPr>
          <p:cNvSpPr txBox="1"/>
          <p:nvPr/>
        </p:nvSpPr>
        <p:spPr>
          <a:xfrm>
            <a:off x="805140" y="5684853"/>
            <a:ext cx="2975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Gráficos sendo gerados para o usuário final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A76A033-754F-46B2-AA38-F26AEC301636}"/>
              </a:ext>
            </a:extLst>
          </p:cNvPr>
          <p:cNvSpPr txBox="1"/>
          <p:nvPr/>
        </p:nvSpPr>
        <p:spPr>
          <a:xfrm>
            <a:off x="8654514" y="5886743"/>
            <a:ext cx="273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Recebimento dos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75950F0-32EB-45D5-BF07-90E6284135B3}"/>
              </a:ext>
            </a:extLst>
          </p:cNvPr>
          <p:cNvSpPr txBox="1"/>
          <p:nvPr/>
        </p:nvSpPr>
        <p:spPr>
          <a:xfrm>
            <a:off x="5100226" y="4116324"/>
            <a:ext cx="9395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4.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801A22A-D8C9-45D9-8134-C94B126BE810}"/>
              </a:ext>
            </a:extLst>
          </p:cNvPr>
          <p:cNvSpPr txBox="1"/>
          <p:nvPr/>
        </p:nvSpPr>
        <p:spPr>
          <a:xfrm>
            <a:off x="968600" y="4107359"/>
            <a:ext cx="660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5.</a:t>
            </a:r>
          </a:p>
        </p:txBody>
      </p:sp>
      <p:cxnSp>
        <p:nvCxnSpPr>
          <p:cNvPr id="30" name="Conector de Seta Reta 32">
            <a:extLst>
              <a:ext uri="{FF2B5EF4-FFF2-40B4-BE49-F238E27FC236}">
                <a16:creationId xmlns:a16="http://schemas.microsoft.com/office/drawing/2014/main" id="{52002C2E-B10C-4BE9-88C4-DA7531852550}"/>
              </a:ext>
            </a:extLst>
          </p:cNvPr>
          <p:cNvCxnSpPr>
            <a:cxnSpLocks/>
          </p:cNvCxnSpPr>
          <p:nvPr/>
        </p:nvCxnSpPr>
        <p:spPr>
          <a:xfrm flipV="1">
            <a:off x="2288242" y="2760092"/>
            <a:ext cx="3208290" cy="17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B755CC46-F3D0-4585-9D69-D3202B502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741" y="1968898"/>
            <a:ext cx="1093695" cy="1055547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CD1F1A6D-BE95-405F-8F4E-5AD64AD59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268" y="4267762"/>
            <a:ext cx="1430431" cy="13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">
            <a:extLst>
              <a:ext uri="{FF2B5EF4-FFF2-40B4-BE49-F238E27FC236}">
                <a16:creationId xmlns:a16="http://schemas.microsoft.com/office/drawing/2014/main" id="{5407966F-305D-4E5C-89ED-2780687E706A}"/>
              </a:ext>
            </a:extLst>
          </p:cNvPr>
          <p:cNvSpPr/>
          <p:nvPr/>
        </p:nvSpPr>
        <p:spPr>
          <a:xfrm>
            <a:off x="0" y="0"/>
            <a:ext cx="12192000" cy="1364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Ícone&#10;&#10;Descrição gerada automaticamente">
            <a:extLst>
              <a:ext uri="{FF2B5EF4-FFF2-40B4-BE49-F238E27FC236}">
                <a16:creationId xmlns:a16="http://schemas.microsoft.com/office/drawing/2014/main" id="{625C8799-B059-4536-85A7-D0165E67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7229" cy="1364974"/>
          </a:xfrm>
          <a:prstGeom prst="rect">
            <a:avLst/>
          </a:prstGeom>
        </p:spPr>
      </p:pic>
      <p:sp>
        <p:nvSpPr>
          <p:cNvPr id="9" name="CaixaDeTexto 6">
            <a:extLst>
              <a:ext uri="{FF2B5EF4-FFF2-40B4-BE49-F238E27FC236}">
                <a16:creationId xmlns:a16="http://schemas.microsoft.com/office/drawing/2014/main" id="{195FF2CD-8A62-43F3-84BD-CF974FB57DB8}"/>
              </a:ext>
            </a:extLst>
          </p:cNvPr>
          <p:cNvSpPr txBox="1"/>
          <p:nvPr/>
        </p:nvSpPr>
        <p:spPr>
          <a:xfrm>
            <a:off x="1510748" y="450574"/>
            <a:ext cx="26901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FFFFFF"/>
                </a:solidFill>
                <a:latin typeface="Roboto"/>
              </a:rPr>
              <a:t>LLD</a:t>
            </a:r>
          </a:p>
        </p:txBody>
      </p:sp>
      <p:pic>
        <p:nvPicPr>
          <p:cNvPr id="11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B138ACF8-3623-4CCC-A6FF-615564B2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">
            <a:off x="962001" y="1702650"/>
            <a:ext cx="634740" cy="896917"/>
          </a:xfrm>
          <a:prstGeom prst="rect">
            <a:avLst/>
          </a:prstGeom>
        </p:spPr>
      </p:pic>
      <p:pic>
        <p:nvPicPr>
          <p:cNvPr id="14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3FD5E2AC-E501-43C2-8619-BF9DF9A4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1717021"/>
            <a:ext cx="1233768" cy="87798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EB79D59-D45A-4A66-BE22-65A2AD9E8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672730" y="2041154"/>
            <a:ext cx="1054473" cy="2207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AD096B-AAA8-41A3-B2AD-EAB6D8654DDE}"/>
              </a:ext>
            </a:extLst>
          </p:cNvPr>
          <p:cNvSpPr txBox="1"/>
          <p:nvPr/>
        </p:nvSpPr>
        <p:spPr>
          <a:xfrm>
            <a:off x="1550894" y="1730188"/>
            <a:ext cx="3316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cs typeface="Calibri"/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E05D8-E98C-404F-9A89-9DB47EA792F7}"/>
              </a:ext>
            </a:extLst>
          </p:cNvPr>
          <p:cNvSpPr txBox="1"/>
          <p:nvPr/>
        </p:nvSpPr>
        <p:spPr>
          <a:xfrm>
            <a:off x="393888" y="2966758"/>
            <a:ext cx="34693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O sensor LD3 </a:t>
            </a:r>
            <a:r>
              <a:rPr lang="en-US" sz="1400" err="1">
                <a:cs typeface="Calibri"/>
              </a:rPr>
              <a:t>capta</a:t>
            </a:r>
            <a:r>
              <a:rPr lang="en-US" sz="1400" dirty="0">
                <a:cs typeface="Calibri"/>
              </a:rPr>
              <a:t> a </a:t>
            </a:r>
            <a:r>
              <a:rPr lang="en-US" sz="1400" err="1">
                <a:cs typeface="Calibri"/>
              </a:rPr>
              <a:t>luminosidade</a:t>
            </a:r>
            <a:r>
              <a:rPr lang="en-US" sz="1400" dirty="0">
                <a:cs typeface="Calibri"/>
              </a:rPr>
              <a:t> </a:t>
            </a:r>
            <a:r>
              <a:rPr lang="en-US" sz="1400" err="1">
                <a:cs typeface="Calibri"/>
              </a:rPr>
              <a:t>incidente</a:t>
            </a:r>
            <a:r>
              <a:rPr lang="en-US" sz="1400" dirty="0">
                <a:cs typeface="Calibri"/>
              </a:rPr>
              <a:t> no </a:t>
            </a:r>
            <a:r>
              <a:rPr lang="en-US" sz="1400" err="1">
                <a:cs typeface="Calibri"/>
              </a:rPr>
              <a:t>ambiente</a:t>
            </a:r>
            <a:r>
              <a:rPr lang="en-US" sz="1400" dirty="0">
                <a:cs typeface="Calibri"/>
              </a:rPr>
              <a:t> 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envia</a:t>
            </a:r>
            <a:r>
              <a:rPr lang="en-US" sz="1400">
                <a:ea typeface="+mn-lt"/>
                <a:cs typeface="+mn-lt"/>
              </a:rPr>
              <a:t> para a placa do arduíno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</a:t>
            </a:r>
            <a:r>
              <a:rPr lang="en-US" sz="1400" dirty="0">
                <a:ea typeface="+mn-lt"/>
                <a:cs typeface="+mn-lt"/>
              </a:rPr>
              <a:t> qual </a:t>
            </a:r>
            <a:r>
              <a:rPr lang="en-US" sz="1400" err="1">
                <a:ea typeface="+mn-lt"/>
                <a:cs typeface="+mn-lt"/>
              </a:rPr>
              <a:t>está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err="1">
                <a:ea typeface="+mn-lt"/>
                <a:cs typeface="+mn-lt"/>
              </a:rPr>
              <a:t>acoplado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C07B3ACE-28D3-45B5-9DBD-620271BE6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359" y="2085976"/>
            <a:ext cx="1116107" cy="211792"/>
          </a:xfrm>
          <a:prstGeom prst="rect">
            <a:avLst/>
          </a:prstGeom>
        </p:spPr>
      </p:pic>
      <p:pic>
        <p:nvPicPr>
          <p:cNvPr id="28" name="Picture 28" descr="Logo&#10;&#10;Description automatically generated">
            <a:extLst>
              <a:ext uri="{FF2B5EF4-FFF2-40B4-BE49-F238E27FC236}">
                <a16:creationId xmlns:a16="http://schemas.microsoft.com/office/drawing/2014/main" id="{91E505F3-D01B-442E-B416-4F46EAF2D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071" y="1752176"/>
            <a:ext cx="2115671" cy="1076611"/>
          </a:xfrm>
          <a:prstGeom prst="rect">
            <a:avLst/>
          </a:prstGeom>
        </p:spPr>
      </p:pic>
      <p:pic>
        <p:nvPicPr>
          <p:cNvPr id="30" name="Picture 30" descr="Icon&#10;&#10;Description automatically generated">
            <a:extLst>
              <a:ext uri="{FF2B5EF4-FFF2-40B4-BE49-F238E27FC236}">
                <a16:creationId xmlns:a16="http://schemas.microsoft.com/office/drawing/2014/main" id="{9C9BA5AE-70C9-45C5-8F3E-A4F8B4B35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164" y="1378281"/>
            <a:ext cx="1084730" cy="1555461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7089CE3A-4007-4E9D-ABBE-AF6362A81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9873440" y="2897544"/>
            <a:ext cx="945778" cy="238686"/>
          </a:xfrm>
          <a:prstGeom prst="rect">
            <a:avLst/>
          </a:prstGeom>
        </p:spPr>
      </p:pic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C98833B1-C245-4BED-BEB9-6C7854533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7694" y="3440771"/>
            <a:ext cx="1721224" cy="1365989"/>
          </a:xfrm>
          <a:prstGeom prst="rect">
            <a:avLst/>
          </a:prstGeom>
        </p:spPr>
      </p:pic>
      <p:pic>
        <p:nvPicPr>
          <p:cNvPr id="35" name="Picture 35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A77D0DA-BEB9-4633-BA38-BAD2D130DD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1388" y="5007834"/>
            <a:ext cx="2115670" cy="876452"/>
          </a:xfrm>
          <a:prstGeom prst="rect">
            <a:avLst/>
          </a:prstGeom>
        </p:spPr>
      </p:pic>
      <p:pic>
        <p:nvPicPr>
          <p:cNvPr id="36" name="Picture 25" descr="Icon&#10;&#10;Description automatically generated">
            <a:extLst>
              <a:ext uri="{FF2B5EF4-FFF2-40B4-BE49-F238E27FC236}">
                <a16:creationId xmlns:a16="http://schemas.microsoft.com/office/drawing/2014/main" id="{A0291587-20B0-49EB-B931-DA2219AD8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920000">
            <a:off x="9215148" y="4688665"/>
            <a:ext cx="1098178" cy="274544"/>
          </a:xfrm>
          <a:prstGeom prst="rect">
            <a:avLst/>
          </a:prstGeom>
        </p:spPr>
      </p:pic>
      <p:pic>
        <p:nvPicPr>
          <p:cNvPr id="38" name="Picture 8" descr="Icon&#10;&#10;Description automatically generated">
            <a:extLst>
              <a:ext uri="{FF2B5EF4-FFF2-40B4-BE49-F238E27FC236}">
                <a16:creationId xmlns:a16="http://schemas.microsoft.com/office/drawing/2014/main" id="{7511F19C-3C42-433A-BFE6-303453E109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9738" y="4742891"/>
            <a:ext cx="1161489" cy="1092573"/>
          </a:xfrm>
          <a:prstGeom prst="rect">
            <a:avLst/>
          </a:prstGeom>
        </p:spPr>
      </p:pic>
      <p:pic>
        <p:nvPicPr>
          <p:cNvPr id="40" name="Picture 40" descr="Icon&#10;&#10;Description automatically generated">
            <a:extLst>
              <a:ext uri="{FF2B5EF4-FFF2-40B4-BE49-F238E27FC236}">
                <a16:creationId xmlns:a16="http://schemas.microsoft.com/office/drawing/2014/main" id="{41CC0B29-2559-452E-9D6C-C86917602F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9874" y="4706470"/>
            <a:ext cx="1396253" cy="1317812"/>
          </a:xfrm>
          <a:prstGeom prst="rect">
            <a:avLst/>
          </a:prstGeom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BC2F7CFA-5D03-472A-ADF2-5D8D3E7BC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919817" y="5340164"/>
            <a:ext cx="1116107" cy="211792"/>
          </a:xfrm>
          <a:prstGeom prst="rect">
            <a:avLst/>
          </a:prstGeom>
        </p:spPr>
      </p:pic>
      <p:pic>
        <p:nvPicPr>
          <p:cNvPr id="42" name="Picture 42" descr="A close up of a computer&#10;&#10;Description automatically generated">
            <a:extLst>
              <a:ext uri="{FF2B5EF4-FFF2-40B4-BE49-F238E27FC236}">
                <a16:creationId xmlns:a16="http://schemas.microsoft.com/office/drawing/2014/main" id="{ABE6174A-A945-4272-BFB5-538ED17A80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822" y="4649678"/>
            <a:ext cx="1488142" cy="12789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27E44A-4B70-4913-8ABD-EDB0DDE92BD0}"/>
              </a:ext>
            </a:extLst>
          </p:cNvPr>
          <p:cNvSpPr txBox="1"/>
          <p:nvPr/>
        </p:nvSpPr>
        <p:spPr>
          <a:xfrm>
            <a:off x="4347882" y="2967317"/>
            <a:ext cx="30659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A </a:t>
            </a:r>
            <a:r>
              <a:rPr lang="en-US" sz="1400">
                <a:cs typeface="Calibri"/>
              </a:rPr>
              <a:t>lâmpada varia </a:t>
            </a:r>
            <a:r>
              <a:rPr lang="en-US" sz="1400" err="1">
                <a:cs typeface="Calibri"/>
              </a:rPr>
              <a:t>sua</a:t>
            </a:r>
            <a:r>
              <a:rPr lang="en-US" sz="1400" dirty="0">
                <a:cs typeface="Calibri"/>
              </a:rPr>
              <a:t> </a:t>
            </a:r>
            <a:r>
              <a:rPr lang="en-US" sz="1400" err="1">
                <a:cs typeface="Calibri"/>
              </a:rPr>
              <a:t>luminosidade</a:t>
            </a:r>
            <a:r>
              <a:rPr lang="en-US" sz="1400">
                <a:cs typeface="Calibri"/>
              </a:rPr>
              <a:t> de </a:t>
            </a:r>
            <a:r>
              <a:rPr lang="en-US" sz="1400" err="1">
                <a:cs typeface="Calibri"/>
              </a:rPr>
              <a:t>acordo</a:t>
            </a:r>
            <a:r>
              <a:rPr lang="en-US" sz="1400">
                <a:cs typeface="Calibri"/>
              </a:rPr>
              <a:t> com </a:t>
            </a:r>
            <a:r>
              <a:rPr lang="en-US" sz="1400" err="1">
                <a:cs typeface="Calibri"/>
              </a:rPr>
              <a:t>os</a:t>
            </a:r>
            <a:r>
              <a:rPr lang="en-US" sz="1400">
                <a:cs typeface="Calibri"/>
              </a:rPr>
              <a:t> dados </a:t>
            </a:r>
            <a:r>
              <a:rPr lang="en-US" sz="1400" err="1">
                <a:cs typeface="Calibri"/>
              </a:rPr>
              <a:t>recebidos</a:t>
            </a:r>
            <a:r>
              <a:rPr lang="en-US" sz="1400" dirty="0">
                <a:cs typeface="Calibri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F1E9E4-F4F2-4AD6-8B34-99E31785240D}"/>
              </a:ext>
            </a:extLst>
          </p:cNvPr>
          <p:cNvSpPr txBox="1"/>
          <p:nvPr/>
        </p:nvSpPr>
        <p:spPr>
          <a:xfrm>
            <a:off x="97492" y="2858620"/>
            <a:ext cx="5289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1.</a:t>
            </a:r>
            <a:endParaRPr lang="en-US" dirty="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0334C-F2D9-4484-AF82-4F56DE3B8BDD}"/>
              </a:ext>
            </a:extLst>
          </p:cNvPr>
          <p:cNvSpPr txBox="1"/>
          <p:nvPr/>
        </p:nvSpPr>
        <p:spPr>
          <a:xfrm>
            <a:off x="4050365" y="2867025"/>
            <a:ext cx="4303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2.</a:t>
            </a:r>
            <a:endParaRPr lang="en-US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6AEC69-94F8-4D7D-BC40-89714A160069}"/>
              </a:ext>
            </a:extLst>
          </p:cNvPr>
          <p:cNvSpPr txBox="1"/>
          <p:nvPr/>
        </p:nvSpPr>
        <p:spPr>
          <a:xfrm>
            <a:off x="7339853" y="2884394"/>
            <a:ext cx="4213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3.</a:t>
            </a:r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39283A-E36C-4192-9AAE-6D8F6BFD895C}"/>
              </a:ext>
            </a:extLst>
          </p:cNvPr>
          <p:cNvSpPr txBox="1"/>
          <p:nvPr/>
        </p:nvSpPr>
        <p:spPr>
          <a:xfrm>
            <a:off x="7706846" y="2964515"/>
            <a:ext cx="2528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O banco de dados </a:t>
            </a:r>
            <a:r>
              <a:rPr lang="en-US" sz="1400" dirty="0" err="1">
                <a:cs typeface="Calibri"/>
              </a:rPr>
              <a:t>armazena</a:t>
            </a:r>
            <a:r>
              <a:rPr lang="en-US" sz="1400" dirty="0">
                <a:cs typeface="Calibri"/>
              </a:rPr>
              <a:t> as </a:t>
            </a:r>
            <a:r>
              <a:rPr lang="en-US" sz="1400" dirty="0" err="1">
                <a:cs typeface="Calibri"/>
              </a:rPr>
              <a:t>informações</a:t>
            </a:r>
            <a:r>
              <a:rPr lang="en-US" sz="1400" dirty="0">
                <a:cs typeface="Calibri"/>
              </a:rPr>
              <a:t> </a:t>
            </a:r>
            <a:r>
              <a:rPr lang="en-US" sz="1400" dirty="0" err="1">
                <a:cs typeface="Calibri"/>
              </a:rPr>
              <a:t>geradas</a:t>
            </a:r>
            <a:r>
              <a:rPr lang="en-US" sz="1400" dirty="0">
                <a:cs typeface="Calibri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5D594-A4D9-449A-8795-218BA2DAEDF9}"/>
              </a:ext>
            </a:extLst>
          </p:cNvPr>
          <p:cNvSpPr txBox="1"/>
          <p:nvPr/>
        </p:nvSpPr>
        <p:spPr>
          <a:xfrm>
            <a:off x="10099862" y="5061698"/>
            <a:ext cx="21694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A </a:t>
            </a:r>
            <a:r>
              <a:rPr lang="en-US" sz="1400" err="1">
                <a:cs typeface="Calibri"/>
              </a:rPr>
              <a:t>nuvem</a:t>
            </a:r>
            <a:r>
              <a:rPr lang="en-US" sz="1400" dirty="0">
                <a:cs typeface="Calibri"/>
              </a:rPr>
              <a:t> </a:t>
            </a:r>
            <a:r>
              <a:rPr lang="en-US" sz="1400" err="1">
                <a:cs typeface="Calibri"/>
              </a:rPr>
              <a:t>armazena</a:t>
            </a:r>
            <a:r>
              <a:rPr lang="en-US" sz="1400" dirty="0">
                <a:cs typeface="Calibri"/>
              </a:rPr>
              <a:t> </a:t>
            </a:r>
            <a:r>
              <a:rPr lang="en-US" sz="1400" err="1">
                <a:cs typeface="Calibri"/>
              </a:rPr>
              <a:t>todos</a:t>
            </a:r>
            <a:r>
              <a:rPr lang="en-US" sz="1400" dirty="0">
                <a:cs typeface="Calibri"/>
              </a:rPr>
              <a:t> </a:t>
            </a:r>
            <a:r>
              <a:rPr lang="en-US" sz="1400" err="1">
                <a:cs typeface="Calibri"/>
              </a:rPr>
              <a:t>os</a:t>
            </a:r>
            <a:r>
              <a:rPr lang="en-US" sz="1400" dirty="0">
                <a:cs typeface="Calibri"/>
              </a:rPr>
              <a:t> </a:t>
            </a:r>
            <a:r>
              <a:rPr lang="en-US" sz="1400">
                <a:cs typeface="Calibri"/>
              </a:rPr>
              <a:t>registros</a:t>
            </a:r>
            <a:r>
              <a:rPr lang="en-US" sz="1400" dirty="0">
                <a:cs typeface="Calibri"/>
              </a:rPr>
              <a:t> do </a:t>
            </a:r>
            <a:r>
              <a:rPr lang="en-US" sz="1400" err="1">
                <a:cs typeface="Calibri"/>
              </a:rPr>
              <a:t>sistema</a:t>
            </a:r>
            <a:r>
              <a:rPr lang="en-US" sz="1400" dirty="0">
                <a:cs typeface="Calibri"/>
              </a:rPr>
              <a:t>.</a:t>
            </a:r>
            <a:endParaRPr lang="en-US" dirty="0" err="1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71E6F4-00B2-4C19-B3EC-20EC0DF45AA0}"/>
              </a:ext>
            </a:extLst>
          </p:cNvPr>
          <p:cNvSpPr txBox="1"/>
          <p:nvPr/>
        </p:nvSpPr>
        <p:spPr>
          <a:xfrm>
            <a:off x="9812431" y="4944596"/>
            <a:ext cx="5737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88B1B-1AFE-4009-A797-B1CA0E5F6FC3}"/>
              </a:ext>
            </a:extLst>
          </p:cNvPr>
          <p:cNvSpPr txBox="1"/>
          <p:nvPr/>
        </p:nvSpPr>
        <p:spPr>
          <a:xfrm>
            <a:off x="7010400" y="5011270"/>
            <a:ext cx="3316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cs typeface="Calibri"/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E4AE9B-560E-44E4-9990-932344DF2E5A}"/>
              </a:ext>
            </a:extLst>
          </p:cNvPr>
          <p:cNvSpPr txBox="1"/>
          <p:nvPr/>
        </p:nvSpPr>
        <p:spPr>
          <a:xfrm>
            <a:off x="5758704" y="5920068"/>
            <a:ext cx="33169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O node </a:t>
            </a:r>
            <a:r>
              <a:rPr lang="en-US" sz="1400" err="1">
                <a:cs typeface="Calibri"/>
              </a:rPr>
              <a:t>recebe</a:t>
            </a:r>
            <a:r>
              <a:rPr lang="en-US" sz="1400" dirty="0">
                <a:cs typeface="Calibri"/>
              </a:rPr>
              <a:t> as </a:t>
            </a:r>
            <a:r>
              <a:rPr lang="en-US" sz="1400" err="1">
                <a:cs typeface="Calibri"/>
              </a:rPr>
              <a:t>informações</a:t>
            </a:r>
            <a:r>
              <a:rPr lang="en-US" sz="1400" dirty="0">
                <a:cs typeface="Calibri"/>
              </a:rPr>
              <a:t> da </a:t>
            </a:r>
            <a:r>
              <a:rPr lang="en-US" sz="1400" err="1">
                <a:cs typeface="Calibri"/>
              </a:rPr>
              <a:t>nuvem</a:t>
            </a:r>
            <a:r>
              <a:rPr lang="en-US" sz="1400" dirty="0">
                <a:cs typeface="Calibri"/>
              </a:rPr>
              <a:t> e de acordo com os dados recebidos gera o </a:t>
            </a:r>
            <a:r>
              <a:rPr lang="en-US" sz="1400">
                <a:cs typeface="Calibri"/>
              </a:rPr>
              <a:t>gráfico.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71477D-0392-4D4B-A693-9FED9D28E708}"/>
              </a:ext>
            </a:extLst>
          </p:cNvPr>
          <p:cNvSpPr txBox="1"/>
          <p:nvPr/>
        </p:nvSpPr>
        <p:spPr>
          <a:xfrm>
            <a:off x="5426448" y="5811931"/>
            <a:ext cx="4661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5.</a:t>
            </a:r>
            <a:endParaRPr lang="en-US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CCEB-F4D3-4DAC-8399-BD6FE29641B9}"/>
              </a:ext>
            </a:extLst>
          </p:cNvPr>
          <p:cNvSpPr txBox="1"/>
          <p:nvPr/>
        </p:nvSpPr>
        <p:spPr>
          <a:xfrm>
            <a:off x="809065" y="6026524"/>
            <a:ext cx="28597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Com </a:t>
            </a:r>
            <a:r>
              <a:rPr lang="en-US" sz="1400" dirty="0" err="1">
                <a:cs typeface="Calibri"/>
              </a:rPr>
              <a:t>isso</a:t>
            </a:r>
            <a:r>
              <a:rPr lang="en-US" sz="1400" dirty="0">
                <a:cs typeface="Calibri"/>
              </a:rPr>
              <a:t> a página web do </a:t>
            </a:r>
            <a:r>
              <a:rPr lang="en-US" sz="1400">
                <a:cs typeface="Calibri"/>
              </a:rPr>
              <a:t>usuário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exibe</a:t>
            </a:r>
            <a:r>
              <a:rPr lang="en-US" sz="1400" dirty="0">
                <a:cs typeface="Calibri"/>
              </a:rPr>
              <a:t> o gráfico que </a:t>
            </a:r>
            <a:r>
              <a:rPr lang="en-US" sz="1400" dirty="0" err="1">
                <a:cs typeface="Calibri"/>
              </a:rPr>
              <a:t>foi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gerado</a:t>
            </a:r>
            <a:r>
              <a:rPr lang="en-US" sz="1400" dirty="0">
                <a:cs typeface="Calibri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2AF32A-5335-4061-8EA9-A1C7CBA68638}"/>
              </a:ext>
            </a:extLst>
          </p:cNvPr>
          <p:cNvSpPr txBox="1"/>
          <p:nvPr/>
        </p:nvSpPr>
        <p:spPr>
          <a:xfrm>
            <a:off x="530039" y="5926791"/>
            <a:ext cx="4930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81303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Souza</dc:creator>
  <cp:lastModifiedBy>FRANKLIN DA SILVA OLIVEIRA</cp:lastModifiedBy>
  <cp:revision>560</cp:revision>
  <dcterms:created xsi:type="dcterms:W3CDTF">2020-10-09T20:35:57Z</dcterms:created>
  <dcterms:modified xsi:type="dcterms:W3CDTF">2020-10-10T03:03:47Z</dcterms:modified>
</cp:coreProperties>
</file>