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2" r:id="rId3"/>
  </p:sldIdLst>
  <p:sldSz cx="9144000" cy="5143500"/>
  <p:notesSz cx="6858000" cy="9144000"/>
  <p:embeddedFontLst>
    <p:embeddedFont>
      <p:font typeface="Playfair Display" charset="0"/>
      <p:regular r:id="rId8"/>
      <p:bold r:id="rId9"/>
      <p:italic r:id="rId10"/>
      <p:boldItalic r:id="rId11"/>
    </p:embeddedFont>
    <p:embeddedFont>
      <p:font typeface="Inter" charset="0"/>
      <p:regular r:id="rId12"/>
      <p:bold r:id="rId13"/>
    </p:embeddedFont>
    <p:embeddedFont>
      <p:font typeface="Montserrat" charset="0"/>
      <p:regular r:id="rId14"/>
      <p:bold r:id="rId15"/>
      <p:italic r:id="rId16"/>
      <p:boldItalic r:id="rId17"/>
    </p:embeddedFont>
    <p:embeddedFont>
      <p:font typeface="Playfair Display Regular" charset="0"/>
      <p:regular r:id="rId18"/>
      <p:bold r:id="rId19"/>
      <p:italic r:id="rId20"/>
      <p:boldItalic r:id="rId21"/>
    </p:embeddedFont>
    <p:embeddedFont>
      <p:font typeface="Inter-Regular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6.fntdata"/><Relationship Id="rId22" Type="http://schemas.openxmlformats.org/officeDocument/2006/relationships/font" Target="fonts/font15.fntdata"/><Relationship Id="rId21" Type="http://schemas.openxmlformats.org/officeDocument/2006/relationships/font" Target="fonts/font14.fntdata"/><Relationship Id="rId20" Type="http://schemas.openxmlformats.org/officeDocument/2006/relationships/font" Target="fonts/font13.fntdata"/><Relationship Id="rId2" Type="http://schemas.openxmlformats.org/officeDocument/2006/relationships/theme" Target="theme/theme1.xml"/><Relationship Id="rId19" Type="http://schemas.openxmlformats.org/officeDocument/2006/relationships/font" Target="fonts/font12.fntdata"/><Relationship Id="rId18" Type="http://schemas.openxmlformats.org/officeDocument/2006/relationships/font" Target="fonts/font11.fntdata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" name="Google Shape;11;p2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true"/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2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1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6" name="Google Shape;66;p11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139187" y="0"/>
            <a:ext cx="3004805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3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9" name="Google Shape;69;p12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4">
  <p:cSld name="BLANK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2" name="Google Shape;72;p13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890631" y="12"/>
            <a:ext cx="2253366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73157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 txBox="true"/>
          <p:nvPr>
            <p:ph type="ctrTitle"/>
          </p:nvPr>
        </p:nvSpPr>
        <p:spPr>
          <a:xfrm>
            <a:off x="685800" y="2167338"/>
            <a:ext cx="4102500" cy="4371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true"/>
          <p:nvPr>
            <p:ph type="subTitle" idx="1"/>
          </p:nvPr>
        </p:nvSpPr>
        <p:spPr>
          <a:xfrm>
            <a:off x="685800" y="2701363"/>
            <a:ext cx="4102500" cy="2748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17" name="Google Shape;17;p3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4874816" y="0"/>
            <a:ext cx="4269193" cy="437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-5400000">
            <a:off x="690500" y="-806025"/>
            <a:ext cx="5541300" cy="55413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610B0B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" name="Google Shape;21;p4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508300" y="0"/>
            <a:ext cx="3635700" cy="45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true"/>
          <p:nvPr>
            <p:ph type="body" idx="1"/>
          </p:nvPr>
        </p:nvSpPr>
        <p:spPr>
          <a:xfrm>
            <a:off x="1219200" y="790200"/>
            <a:ext cx="4407300" cy="31410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✓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■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064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Inter-Regular"/>
              <a:buChar char="■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23" name="Google Shape;23;p4"/>
          <p:cNvSpPr txBox="true"/>
          <p:nvPr/>
        </p:nvSpPr>
        <p:spPr>
          <a:xfrm>
            <a:off x="721100" y="490575"/>
            <a:ext cx="426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true"/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✓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0" name="Google Shape;30;p5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713131" y="12"/>
            <a:ext cx="3430865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true"/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true"/>
          <p:nvPr>
            <p:ph type="body" idx="1"/>
          </p:nvPr>
        </p:nvSpPr>
        <p:spPr>
          <a:xfrm>
            <a:off x="855275" y="1506350"/>
            <a:ext cx="2125800" cy="2864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✓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6"/>
          <p:cNvSpPr txBox="true"/>
          <p:nvPr>
            <p:ph type="body" idx="2"/>
          </p:nvPr>
        </p:nvSpPr>
        <p:spPr>
          <a:xfrm>
            <a:off x="3279125" y="1506350"/>
            <a:ext cx="2125800" cy="2864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✓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6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" name="Google Shape;38;p6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539113" y="0"/>
            <a:ext cx="3604894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7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7"/>
          <p:cNvSpPr txBox="true"/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7"/>
          <p:cNvSpPr txBox="true"/>
          <p:nvPr>
            <p:ph type="body" idx="1"/>
          </p:nvPr>
        </p:nvSpPr>
        <p:spPr>
          <a:xfrm>
            <a:off x="855300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4" name="Google Shape;44;p7"/>
          <p:cNvSpPr txBox="true"/>
          <p:nvPr>
            <p:ph type="body" idx="2"/>
          </p:nvPr>
        </p:nvSpPr>
        <p:spPr>
          <a:xfrm>
            <a:off x="2811939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5" name="Google Shape;45;p7"/>
          <p:cNvSpPr txBox="true"/>
          <p:nvPr>
            <p:ph type="body" idx="3"/>
          </p:nvPr>
        </p:nvSpPr>
        <p:spPr>
          <a:xfrm>
            <a:off x="4768578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6" name="Google Shape;46;p7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7" name="Google Shape;47;p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8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8"/>
          <p:cNvSpPr txBox="true"/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8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3" name="Google Shape;53;p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766477" y="12"/>
            <a:ext cx="3377524" cy="437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6" name="Google Shape;56;p9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890631" y="12"/>
            <a:ext cx="2253366" cy="43706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 rot="10800000">
            <a:off x="-223925" y="33977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9"/>
          <p:cNvSpPr txBox="true"/>
          <p:nvPr>
            <p:ph type="body" idx="1"/>
          </p:nvPr>
        </p:nvSpPr>
        <p:spPr>
          <a:xfrm>
            <a:off x="855300" y="4011550"/>
            <a:ext cx="7831500" cy="359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Illustration 1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0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2" name="Google Shape;62;p10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146989" y="0"/>
            <a:ext cx="2996999" cy="437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false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false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true"/>
          <p:nvPr>
            <p:ph type="ctrTitle" idx="4294967295"/>
          </p:nvPr>
        </p:nvSpPr>
        <p:spPr>
          <a:xfrm>
            <a:off x="17780" y="24523"/>
            <a:ext cx="4017000" cy="2049300"/>
          </a:xfrm>
          <a:prstGeom prst="rect">
            <a:avLst/>
          </a:prstGeom>
        </p:spPr>
        <p:txBody>
          <a:bodyPr spcFirstLastPara="1" wrap="square" lIns="0" tIns="0" rIns="0" bIns="0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chemeClr val="lt1"/>
                </a:solidFill>
              </a:rPr>
              <a:t>“Perda” ou “Perca”</a:t>
            </a:r>
            <a:r>
              <a:rPr lang="pt-PT" sz="7200">
                <a:solidFill>
                  <a:schemeClr val="lt1"/>
                </a:solidFill>
              </a:rPr>
              <a:t> </a:t>
            </a:r>
            <a:endParaRPr lang="pt-PT" sz="7200"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true"/>
          <p:nvPr>
            <p:ph type="subTitle" idx="4294967295"/>
          </p:nvPr>
        </p:nvSpPr>
        <p:spPr>
          <a:xfrm>
            <a:off x="149225" y="1754287"/>
            <a:ext cx="4017000" cy="1184100"/>
          </a:xfrm>
          <a:prstGeom prst="rect">
            <a:avLst/>
          </a:prstGeom>
        </p:spPr>
        <p:txBody>
          <a:bodyPr spcFirstLastPara="1" wrap="square" lIns="0" tIns="0" rIns="0" bIns="0" anchor="t" anchorCtr="false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t-PT" b="1">
                <a:solidFill>
                  <a:schemeClr val="dk1"/>
                </a:solidFill>
              </a:rPr>
              <a:t>Os dois estão corretos!</a:t>
            </a:r>
            <a:endParaRPr lang="pt-PT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t-PT">
                <a:solidFill>
                  <a:schemeClr val="dk1"/>
                </a:solidFill>
              </a:rPr>
              <a:t>Perca é uma das conjugações do verbo perder</a:t>
            </a:r>
            <a:endParaRPr lang="pt-PT" b="1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true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false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741890" y="528455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1"/>
          <p:cNvSpPr/>
          <p:nvPr/>
        </p:nvSpPr>
        <p:spPr>
          <a:xfrm>
            <a:off x="6923409" y="1611296"/>
            <a:ext cx="1799891" cy="1823854"/>
          </a:xfrm>
          <a:custGeom>
            <a:avLst/>
            <a:gdLst/>
            <a:ahLst/>
            <a:cxnLst/>
            <a:rect l="l" t="t" r="r" b="b"/>
            <a:pathLst>
              <a:path w="16449" h="16668" extrusionOk="false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 rot="1473096">
            <a:off x="5286885" y="2521954"/>
            <a:ext cx="1052374" cy="1025082"/>
          </a:xfrm>
          <a:custGeom>
            <a:avLst/>
            <a:gdLst/>
            <a:ahLst/>
            <a:cxnLst/>
            <a:rect l="l" t="t" r="r" b="b"/>
            <a:pathLst>
              <a:path w="18737" h="18250" extrusionOk="false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575291" y="1437000"/>
            <a:ext cx="460690" cy="447672"/>
          </a:xfrm>
          <a:custGeom>
            <a:avLst/>
            <a:gdLst/>
            <a:ahLst/>
            <a:cxnLst/>
            <a:rect l="l" t="t" r="r" b="b"/>
            <a:pathLst>
              <a:path w="15501" h="15063" extrusionOk="false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2487177">
            <a:off x="6279019" y="3468403"/>
            <a:ext cx="327755" cy="318494"/>
          </a:xfrm>
          <a:custGeom>
            <a:avLst/>
            <a:gdLst/>
            <a:ahLst/>
            <a:cxnLst/>
            <a:rect l="l" t="t" r="r" b="b"/>
            <a:pathLst>
              <a:path w="15501" h="15063" extrusionOk="false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" name="Text Box 0"/>
          <p:cNvSpPr txBox="true"/>
          <p:nvPr/>
        </p:nvSpPr>
        <p:spPr>
          <a:xfrm>
            <a:off x="70485" y="3108960"/>
            <a:ext cx="4174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000" b="1">
                <a:solidFill>
                  <a:schemeClr val="tx1"/>
                </a:solidFill>
              </a:rPr>
              <a:t>Perda é sempre subtantivo!</a:t>
            </a:r>
            <a:endParaRPr lang="pt-PT" altLang="en-US" sz="2000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49225" y="3651250"/>
            <a:ext cx="4427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/>
              <a:t>Certo:</a:t>
            </a:r>
            <a:r>
              <a:rPr lang="en-US" sz="1600"/>
              <a:t> </a:t>
            </a:r>
            <a:r>
              <a:rPr lang="en-US" sz="1600">
                <a:solidFill>
                  <a:srgbClr val="FF0000"/>
                </a:solidFill>
              </a:rPr>
              <a:t>A</a:t>
            </a:r>
            <a:r>
              <a:rPr lang="en-US" sz="1600"/>
              <a:t> </a:t>
            </a:r>
            <a:r>
              <a:rPr lang="en-US" sz="1600" b="1">
                <a:solidFill>
                  <a:srgbClr val="00B050"/>
                </a:solidFill>
              </a:rPr>
              <a:t>perda</a:t>
            </a:r>
            <a:r>
              <a:rPr lang="en-US" sz="1600"/>
              <a:t> de um amigo entristece.</a:t>
            </a:r>
            <a:endParaRPr lang="en-US" sz="1600"/>
          </a:p>
          <a:p>
            <a:pPr algn="l"/>
            <a:r>
              <a:rPr lang="en-US" sz="1600" b="1"/>
              <a:t>Errado:</a:t>
            </a:r>
            <a:r>
              <a:rPr lang="en-US" sz="1600"/>
              <a:t> A perca de um amigo entristece.</a:t>
            </a:r>
            <a:endParaRPr lang="en-US" sz="1600"/>
          </a:p>
        </p:txBody>
      </p:sp>
      <p:sp>
        <p:nvSpPr>
          <p:cNvPr id="3" name="Text Box 2"/>
          <p:cNvSpPr txBox="true"/>
          <p:nvPr/>
        </p:nvSpPr>
        <p:spPr>
          <a:xfrm>
            <a:off x="149225" y="4349750"/>
            <a:ext cx="3825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 b="1"/>
              <a:t>Certo:</a:t>
            </a:r>
            <a:r>
              <a:rPr lang="en-US" sz="1600">
                <a:solidFill>
                  <a:srgbClr val="FF0000"/>
                </a:solidFill>
              </a:rPr>
              <a:t>Não</a:t>
            </a:r>
            <a:r>
              <a:rPr lang="en-US" sz="1600"/>
              <a:t> </a:t>
            </a:r>
            <a:r>
              <a:rPr lang="en-US" sz="1600" b="1">
                <a:solidFill>
                  <a:srgbClr val="00B050"/>
                </a:solidFill>
              </a:rPr>
              <a:t>perca</a:t>
            </a:r>
            <a:r>
              <a:rPr lang="en-US" sz="1600"/>
              <a:t> tempo com isso</a:t>
            </a:r>
            <a:r>
              <a:rPr lang="pt-PT" altLang="en-US" sz="1600"/>
              <a:t>.</a:t>
            </a:r>
            <a:endParaRPr lang="pt-PT" altLang="en-US" sz="1600"/>
          </a:p>
          <a:p>
            <a:pPr algn="l"/>
            <a:r>
              <a:rPr lang="pt-PT" altLang="en-US" sz="1600" b="1"/>
              <a:t>Errado:</a:t>
            </a:r>
            <a:r>
              <a:rPr lang="pt-PT" altLang="en-US" sz="1600"/>
              <a:t> Não perda tempo com isso</a:t>
            </a:r>
            <a:endParaRPr lang="pt-PT" altLang="en-US" sz="16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Presentation</Application>
  <PresentationFormat/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Arial</vt:lpstr>
      <vt:lpstr>DejaVu Sans</vt:lpstr>
      <vt:lpstr>Playfair Display Regular</vt:lpstr>
      <vt:lpstr>Gubbi</vt:lpstr>
      <vt:lpstr>Inter-Regular</vt:lpstr>
      <vt:lpstr>Playfair Display</vt:lpstr>
      <vt:lpstr>Inter</vt:lpstr>
      <vt:lpstr>Calibri</vt:lpstr>
      <vt:lpstr>Montserrat</vt:lpstr>
      <vt:lpstr>微软雅黑</vt:lpstr>
      <vt:lpstr>Droid Sans Fallback</vt:lpstr>
      <vt:lpstr>Arial Unicode MS</vt:lpstr>
      <vt:lpstr>Emoji One</vt:lpstr>
      <vt:lpstr>Standard Symbols PS [URW ]</vt:lpstr>
      <vt:lpstr>Feeble template</vt:lpstr>
      <vt:lpstr>Big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natanista</cp:lastModifiedBy>
  <cp:revision>4</cp:revision>
  <dcterms:created xsi:type="dcterms:W3CDTF">2020-09-04T16:20:15Z</dcterms:created>
  <dcterms:modified xsi:type="dcterms:W3CDTF">2020-09-04T16:20:15Z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