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5" r:id="rId13"/>
    <p:sldId id="267" r:id="rId14"/>
    <p:sldId id="268" r:id="rId15"/>
    <p:sldId id="270" r:id="rId16"/>
    <p:sldId id="269" r:id="rId17"/>
    <p:sldId id="271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E99186-5430-4E46-B8DD-2F029CCED5D7}" v="10" dt="2021-11-12T21:18:00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roux Veilleux Thierry" userId="S::t.girouxveilleux@cegepmontpetit.ca::bc697d33-9471-40a8-956e-b1240ac55efe" providerId="AD" clId="Web-{40E99186-5430-4E46-B8DD-2F029CCED5D7}"/>
    <pc:docChg chg="modSld">
      <pc:chgData name="Giroux Veilleux Thierry" userId="S::t.girouxveilleux@cegepmontpetit.ca::bc697d33-9471-40a8-956e-b1240ac55efe" providerId="AD" clId="Web-{40E99186-5430-4E46-B8DD-2F029CCED5D7}" dt="2021-11-12T21:18:00.293" v="7" actId="20577"/>
      <pc:docMkLst>
        <pc:docMk/>
      </pc:docMkLst>
      <pc:sldChg chg="modSp">
        <pc:chgData name="Giroux Veilleux Thierry" userId="S::t.girouxveilleux@cegepmontpetit.ca::bc697d33-9471-40a8-956e-b1240ac55efe" providerId="AD" clId="Web-{40E99186-5430-4E46-B8DD-2F029CCED5D7}" dt="2021-11-12T21:15:54.978" v="2" actId="1076"/>
        <pc:sldMkLst>
          <pc:docMk/>
          <pc:sldMk cId="470746004" sldId="268"/>
        </pc:sldMkLst>
        <pc:spChg chg="mod">
          <ac:chgData name="Giroux Veilleux Thierry" userId="S::t.girouxveilleux@cegepmontpetit.ca::bc697d33-9471-40a8-956e-b1240ac55efe" providerId="AD" clId="Web-{40E99186-5430-4E46-B8DD-2F029CCED5D7}" dt="2021-11-12T21:15:03.649" v="0" actId="14100"/>
          <ac:spMkLst>
            <pc:docMk/>
            <pc:sldMk cId="470746004" sldId="268"/>
            <ac:spMk id="3" creationId="{B371F8D0-DA34-4C87-8AB8-5787A780DD61}"/>
          </ac:spMkLst>
        </pc:spChg>
        <pc:spChg chg="mod">
          <ac:chgData name="Giroux Veilleux Thierry" userId="S::t.girouxveilleux@cegepmontpetit.ca::bc697d33-9471-40a8-956e-b1240ac55efe" providerId="AD" clId="Web-{40E99186-5430-4E46-B8DD-2F029CCED5D7}" dt="2021-11-12T21:15:54.978" v="2" actId="1076"/>
          <ac:spMkLst>
            <pc:docMk/>
            <pc:sldMk cId="470746004" sldId="268"/>
            <ac:spMk id="6" creationId="{C906B80A-5C5E-4A64-9DEF-C72D1D3BA94E}"/>
          </ac:spMkLst>
        </pc:spChg>
      </pc:sldChg>
      <pc:sldChg chg="modSp">
        <pc:chgData name="Giroux Veilleux Thierry" userId="S::t.girouxveilleux@cegepmontpetit.ca::bc697d33-9471-40a8-956e-b1240ac55efe" providerId="AD" clId="Web-{40E99186-5430-4E46-B8DD-2F029CCED5D7}" dt="2021-11-12T21:18:00.293" v="7" actId="20577"/>
        <pc:sldMkLst>
          <pc:docMk/>
          <pc:sldMk cId="2725303079" sldId="271"/>
        </pc:sldMkLst>
        <pc:spChg chg="mod">
          <ac:chgData name="Giroux Veilleux Thierry" userId="S::t.girouxveilleux@cegepmontpetit.ca::bc697d33-9471-40a8-956e-b1240ac55efe" providerId="AD" clId="Web-{40E99186-5430-4E46-B8DD-2F029CCED5D7}" dt="2021-11-12T21:18:00.293" v="7" actId="20577"/>
          <ac:spMkLst>
            <pc:docMk/>
            <pc:sldMk cId="2725303079" sldId="271"/>
            <ac:spMk id="3" creationId="{5522A191-0A02-4C88-ADF1-BE555B0E17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F1312F4-B376-4B74-8A8F-04BAB8CE0E86}" type="datetimeFigureOut">
              <a:rPr lang="fr-CA" smtClean="0"/>
              <a:t>2021-11-12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AD47628-9245-4179-9BFD-8B85292E9762}" type="slidenum">
              <a:rPr lang="fr-CA" smtClean="0"/>
              <a:t>‹N°›</a:t>
            </a:fld>
            <a:endParaRPr lang="fr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13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12F4-B376-4B74-8A8F-04BAB8CE0E86}" type="datetimeFigureOut">
              <a:rPr lang="fr-CA" smtClean="0"/>
              <a:t>2021-11-12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7628-9245-4179-9BFD-8B85292E976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8121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12F4-B376-4B74-8A8F-04BAB8CE0E86}" type="datetimeFigureOut">
              <a:rPr lang="fr-CA" smtClean="0"/>
              <a:t>2021-11-12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7628-9245-4179-9BFD-8B85292E9762}" type="slidenum">
              <a:rPr lang="fr-CA" smtClean="0"/>
              <a:t>‹N°›</a:t>
            </a:fld>
            <a:endParaRPr lang="fr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877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12F4-B376-4B74-8A8F-04BAB8CE0E86}" type="datetimeFigureOut">
              <a:rPr lang="fr-CA" smtClean="0"/>
              <a:t>2021-11-12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7628-9245-4179-9BFD-8B85292E9762}" type="slidenum">
              <a:rPr lang="fr-CA" smtClean="0"/>
              <a:t>‹N°›</a:t>
            </a:fld>
            <a:endParaRPr lang="fr-C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733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12F4-B376-4B74-8A8F-04BAB8CE0E86}" type="datetimeFigureOut">
              <a:rPr lang="fr-CA" smtClean="0"/>
              <a:t>2021-11-12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7628-9245-4179-9BFD-8B85292E976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95371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12F4-B376-4B74-8A8F-04BAB8CE0E86}" type="datetimeFigureOut">
              <a:rPr lang="fr-CA" smtClean="0"/>
              <a:t>2021-11-12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7628-9245-4179-9BFD-8B85292E9762}" type="slidenum">
              <a:rPr lang="fr-CA" smtClean="0"/>
              <a:t>‹N°›</a:t>
            </a:fld>
            <a:endParaRPr lang="fr-C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231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12F4-B376-4B74-8A8F-04BAB8CE0E86}" type="datetimeFigureOut">
              <a:rPr lang="fr-CA" smtClean="0"/>
              <a:t>2021-11-12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7628-9245-4179-9BFD-8B85292E9762}" type="slidenum">
              <a:rPr lang="fr-CA" smtClean="0"/>
              <a:t>‹N°›</a:t>
            </a:fld>
            <a:endParaRPr lang="fr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317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12F4-B376-4B74-8A8F-04BAB8CE0E86}" type="datetimeFigureOut">
              <a:rPr lang="fr-CA" smtClean="0"/>
              <a:t>2021-11-12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7628-9245-4179-9BFD-8B85292E9762}" type="slidenum">
              <a:rPr lang="fr-CA" smtClean="0"/>
              <a:t>‹N°›</a:t>
            </a:fld>
            <a:endParaRPr lang="fr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137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12F4-B376-4B74-8A8F-04BAB8CE0E86}" type="datetimeFigureOut">
              <a:rPr lang="fr-CA" smtClean="0"/>
              <a:t>2021-11-12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7628-9245-4179-9BFD-8B85292E9762}" type="slidenum">
              <a:rPr lang="fr-CA" smtClean="0"/>
              <a:t>‹N°›</a:t>
            </a:fld>
            <a:endParaRPr lang="fr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92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12F4-B376-4B74-8A8F-04BAB8CE0E86}" type="datetimeFigureOut">
              <a:rPr lang="fr-CA" smtClean="0"/>
              <a:t>2021-11-12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7628-9245-4179-9BFD-8B85292E976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8420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12F4-B376-4B74-8A8F-04BAB8CE0E86}" type="datetimeFigureOut">
              <a:rPr lang="fr-CA" smtClean="0"/>
              <a:t>2021-11-12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7628-9245-4179-9BFD-8B85292E9762}" type="slidenum">
              <a:rPr lang="fr-CA" smtClean="0"/>
              <a:t>‹N°›</a:t>
            </a:fld>
            <a:endParaRPr lang="fr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93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12F4-B376-4B74-8A8F-04BAB8CE0E86}" type="datetimeFigureOut">
              <a:rPr lang="fr-CA" smtClean="0"/>
              <a:t>2021-11-12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7628-9245-4179-9BFD-8B85292E976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8127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12F4-B376-4B74-8A8F-04BAB8CE0E86}" type="datetimeFigureOut">
              <a:rPr lang="fr-CA" smtClean="0"/>
              <a:t>2021-11-12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7628-9245-4179-9BFD-8B85292E9762}" type="slidenum">
              <a:rPr lang="fr-CA" smtClean="0"/>
              <a:t>‹N°›</a:t>
            </a:fld>
            <a:endParaRPr lang="fr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15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12F4-B376-4B74-8A8F-04BAB8CE0E86}" type="datetimeFigureOut">
              <a:rPr lang="fr-CA" smtClean="0"/>
              <a:t>2021-11-12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7628-9245-4179-9BFD-8B85292E9762}" type="slidenum">
              <a:rPr lang="fr-CA" smtClean="0"/>
              <a:t>‹N°›</a:t>
            </a:fld>
            <a:endParaRPr lang="fr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56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12F4-B376-4B74-8A8F-04BAB8CE0E86}" type="datetimeFigureOut">
              <a:rPr lang="fr-CA" smtClean="0"/>
              <a:t>2021-11-12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7628-9245-4179-9BFD-8B85292E976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8352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12F4-B376-4B74-8A8F-04BAB8CE0E86}" type="datetimeFigureOut">
              <a:rPr lang="fr-CA" smtClean="0"/>
              <a:t>2021-11-12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7628-9245-4179-9BFD-8B85292E9762}" type="slidenum">
              <a:rPr lang="fr-CA" smtClean="0"/>
              <a:t>‹N°›</a:t>
            </a:fld>
            <a:endParaRPr lang="fr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03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12F4-B376-4B74-8A8F-04BAB8CE0E86}" type="datetimeFigureOut">
              <a:rPr lang="fr-CA" smtClean="0"/>
              <a:t>2021-11-12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7628-9245-4179-9BFD-8B85292E976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019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1312F4-B376-4B74-8A8F-04BAB8CE0E86}" type="datetimeFigureOut">
              <a:rPr lang="fr-CA" smtClean="0"/>
              <a:t>2021-11-12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D47628-9245-4179-9BFD-8B85292E976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5118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3F2E77-79FB-4BEC-8EA9-2B3413A6E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La génération de code et de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5B4880-18F2-47CE-A791-B9D1DFE013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49980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48302E-E74D-4FBC-A8A7-9A24614C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Un </a:t>
            </a:r>
            <a:r>
              <a:rPr lang="fr-CA" dirty="0" err="1"/>
              <a:t>seed</a:t>
            </a:r>
            <a:r>
              <a:rPr lang="fr-CA" dirty="0"/>
              <a:t> avec une migration n’est pas appropriés si vous voulez ajouter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DAEEB3-4CC0-4A72-B260-F9E2F8BBE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CA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Données temporaires pour le test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CA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Données qui dépendent de l’état de la base de données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CA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Données volumineuses.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CA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Données qui ont besoin de valeurs clés pour être générées par la base de données, y compris les entités qui utilisent d’autres clés comme identité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CA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Données qui requièrent une transformation personnalisée (comme un hachage de mot de passe)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CA" dirty="0">
                <a:solidFill>
                  <a:srgbClr val="171717"/>
                </a:solidFill>
                <a:latin typeface="Segoe UI" panose="020B0502040204020203" pitchFamily="34" charset="0"/>
              </a:rPr>
              <a:t>D</a:t>
            </a:r>
            <a:r>
              <a:rPr lang="fr-CA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onnées nécessitant des appels à l’API externe, par exemple ASP.NET </a:t>
            </a:r>
            <a:r>
              <a:rPr lang="fr-CA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Core</a:t>
            </a:r>
            <a:r>
              <a:rPr lang="fr-CA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des rôles d’identité et la création d’utilisateurs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71931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38497-320A-4418-8208-FE525956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Faire un </a:t>
            </a:r>
            <a:r>
              <a:rPr lang="fr-CA" dirty="0" err="1"/>
              <a:t>seed</a:t>
            </a:r>
            <a:r>
              <a:rPr lang="fr-CA" dirty="0"/>
              <a:t> hors migration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71F8D0-DA34-4C87-8AB8-5787A780D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7812"/>
            <a:ext cx="3423557" cy="3359151"/>
          </a:xfrm>
        </p:spPr>
        <p:txBody>
          <a:bodyPr>
            <a:normAutofit/>
          </a:bodyPr>
          <a:lstStyle/>
          <a:p>
            <a:r>
              <a:rPr lang="fr-CA" dirty="0"/>
              <a:t>Pour faire un </a:t>
            </a:r>
            <a:r>
              <a:rPr lang="fr-CA" dirty="0" err="1"/>
              <a:t>seed</a:t>
            </a:r>
            <a:r>
              <a:rPr lang="fr-CA" dirty="0"/>
              <a:t> hors migration, on utilise les fonctions du </a:t>
            </a:r>
            <a:r>
              <a:rPr lang="fr-CA" dirty="0" err="1"/>
              <a:t>dbContext</a:t>
            </a:r>
            <a:r>
              <a:rPr lang="fr-CA" dirty="0"/>
              <a:t>. On peut le faire avant le démarrage du serveur dans </a:t>
            </a:r>
            <a:r>
              <a:rPr lang="fr-CA" dirty="0" err="1"/>
              <a:t>Program.cs</a:t>
            </a:r>
            <a:r>
              <a:rPr lang="fr-CA" dirty="0"/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06B80A-5C5E-4A64-9DEF-C72D1D3BA94E}"/>
              </a:ext>
            </a:extLst>
          </p:cNvPr>
          <p:cNvSpPr txBox="1"/>
          <p:nvPr/>
        </p:nvSpPr>
        <p:spPr>
          <a:xfrm>
            <a:off x="4578350" y="2478232"/>
            <a:ext cx="6490607" cy="477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50" dirty="0">
                <a:latin typeface="Consolas" panose="020B0609020204030204" pitchFamily="49" charset="0"/>
              </a:rPr>
              <a:t>public </a:t>
            </a:r>
            <a:r>
              <a:rPr lang="fr-CA" sz="1050" dirty="0" err="1">
                <a:latin typeface="Consolas" panose="020B0609020204030204" pitchFamily="49" charset="0"/>
              </a:rPr>
              <a:t>static</a:t>
            </a:r>
            <a:r>
              <a:rPr lang="fr-CA" sz="1050" dirty="0">
                <a:latin typeface="Consolas" panose="020B0609020204030204" pitchFamily="49" charset="0"/>
              </a:rPr>
              <a:t> </a:t>
            </a:r>
            <a:r>
              <a:rPr lang="fr-CA" sz="1050" dirty="0" err="1">
                <a:latin typeface="Consolas" panose="020B0609020204030204" pitchFamily="49" charset="0"/>
              </a:rPr>
              <a:t>async</a:t>
            </a:r>
            <a:r>
              <a:rPr lang="fr-CA" sz="1050" dirty="0">
                <a:latin typeface="Consolas" panose="020B0609020204030204" pitchFamily="49" charset="0"/>
              </a:rPr>
              <a:t> </a:t>
            </a:r>
            <a:r>
              <a:rPr lang="fr-CA" sz="1050" dirty="0" err="1">
                <a:latin typeface="Consolas" panose="020B0609020204030204" pitchFamily="49" charset="0"/>
              </a:rPr>
              <a:t>Task</a:t>
            </a:r>
            <a:r>
              <a:rPr lang="fr-CA" sz="1050" dirty="0">
                <a:latin typeface="Consolas" panose="020B0609020204030204" pitchFamily="49" charset="0"/>
              </a:rPr>
              <a:t> Main(string[] args)</a:t>
            </a:r>
          </a:p>
          <a:p>
            <a:r>
              <a:rPr lang="fr-CA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fr-CA" sz="1050" dirty="0">
                <a:latin typeface="Consolas" panose="020B0609020204030204" pitchFamily="49" charset="0"/>
              </a:rPr>
              <a:t>        var host = </a:t>
            </a:r>
            <a:r>
              <a:rPr lang="fr-CA" sz="1050" dirty="0" err="1">
                <a:latin typeface="Consolas" panose="020B0609020204030204" pitchFamily="49" charset="0"/>
              </a:rPr>
              <a:t>CreateHostBuilder</a:t>
            </a:r>
            <a:r>
              <a:rPr lang="fr-CA" sz="1050" dirty="0">
                <a:latin typeface="Consolas" panose="020B0609020204030204" pitchFamily="49" charset="0"/>
              </a:rPr>
              <a:t>(args)</a:t>
            </a:r>
          </a:p>
          <a:p>
            <a:r>
              <a:rPr lang="fr-CA" sz="1050" dirty="0">
                <a:latin typeface="Consolas" panose="020B0609020204030204" pitchFamily="49" charset="0"/>
              </a:rPr>
              <a:t>                    .</a:t>
            </a:r>
            <a:r>
              <a:rPr lang="fr-CA" sz="1050" dirty="0" err="1">
                <a:latin typeface="Consolas" panose="020B0609020204030204" pitchFamily="49" charset="0"/>
              </a:rPr>
              <a:t>Build</a:t>
            </a:r>
            <a:r>
              <a:rPr lang="fr-CA" sz="1050" dirty="0">
                <a:latin typeface="Consolas" panose="020B0609020204030204" pitchFamily="49" charset="0"/>
              </a:rPr>
              <a:t>();</a:t>
            </a:r>
          </a:p>
          <a:p>
            <a:endParaRPr lang="fr-CA" sz="1050" dirty="0">
              <a:latin typeface="Consolas" panose="020B0609020204030204" pitchFamily="49" charset="0"/>
            </a:endParaRPr>
          </a:p>
          <a:p>
            <a:r>
              <a:rPr lang="fr-CA" sz="1050" dirty="0">
                <a:latin typeface="Consolas" panose="020B0609020204030204" pitchFamily="49" charset="0"/>
              </a:rPr>
              <a:t>        </a:t>
            </a:r>
            <a:r>
              <a:rPr lang="fr-CA" sz="1050" dirty="0" err="1">
                <a:latin typeface="Consolas" panose="020B0609020204030204" pitchFamily="49" charset="0"/>
              </a:rPr>
              <a:t>using</a:t>
            </a:r>
            <a:r>
              <a:rPr lang="fr-CA" sz="1050" dirty="0">
                <a:latin typeface="Consolas" panose="020B0609020204030204" pitchFamily="49" charset="0"/>
              </a:rPr>
              <a:t> (var scope = </a:t>
            </a:r>
            <a:r>
              <a:rPr lang="fr-CA" sz="1050" dirty="0" err="1">
                <a:latin typeface="Consolas" panose="020B0609020204030204" pitchFamily="49" charset="0"/>
              </a:rPr>
              <a:t>host.Services.CreateScope</a:t>
            </a:r>
            <a:r>
              <a:rPr lang="fr-CA" sz="1050" dirty="0">
                <a:latin typeface="Consolas" panose="020B0609020204030204" pitchFamily="49" charset="0"/>
              </a:rPr>
              <a:t>())</a:t>
            </a:r>
          </a:p>
          <a:p>
            <a:r>
              <a:rPr lang="fr-CA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fr-CA" sz="1050" dirty="0">
                <a:latin typeface="Consolas" panose="020B0609020204030204" pitchFamily="49" charset="0"/>
              </a:rPr>
              <a:t>            var services = </a:t>
            </a:r>
            <a:r>
              <a:rPr lang="fr-CA" sz="1050" dirty="0" err="1">
                <a:latin typeface="Consolas" panose="020B0609020204030204" pitchFamily="49" charset="0"/>
              </a:rPr>
              <a:t>scope.ServiceProvider</a:t>
            </a:r>
            <a:r>
              <a:rPr lang="fr-CA" sz="1050" dirty="0">
                <a:latin typeface="Consolas" panose="020B0609020204030204" pitchFamily="49" charset="0"/>
              </a:rPr>
              <a:t>;</a:t>
            </a:r>
          </a:p>
          <a:p>
            <a:r>
              <a:rPr lang="fr-CA" sz="1050" dirty="0">
                <a:latin typeface="Consolas" panose="020B0609020204030204" pitchFamily="49" charset="0"/>
              </a:rPr>
              <a:t>            var </a:t>
            </a:r>
            <a:r>
              <a:rPr lang="fr-CA" sz="1050" dirty="0" err="1">
                <a:latin typeface="Consolas" panose="020B0609020204030204" pitchFamily="49" charset="0"/>
              </a:rPr>
              <a:t>loggerFactory</a:t>
            </a:r>
            <a:r>
              <a:rPr lang="fr-CA" sz="1050" dirty="0">
                <a:latin typeface="Consolas" panose="020B0609020204030204" pitchFamily="49" charset="0"/>
              </a:rPr>
              <a:t> = </a:t>
            </a:r>
            <a:r>
              <a:rPr lang="fr-CA" sz="1050" dirty="0" err="1">
                <a:latin typeface="Consolas" panose="020B0609020204030204" pitchFamily="49" charset="0"/>
              </a:rPr>
              <a:t>services.GetRequiredService</a:t>
            </a:r>
            <a:r>
              <a:rPr lang="fr-CA" sz="1050" dirty="0">
                <a:latin typeface="Consolas" panose="020B0609020204030204" pitchFamily="49" charset="0"/>
              </a:rPr>
              <a:t>&lt;</a:t>
            </a:r>
            <a:r>
              <a:rPr lang="fr-CA" sz="1050" dirty="0" err="1">
                <a:latin typeface="Consolas" panose="020B0609020204030204" pitchFamily="49" charset="0"/>
              </a:rPr>
              <a:t>ILoggerFactory</a:t>
            </a:r>
            <a:r>
              <a:rPr lang="fr-CA" sz="1050" dirty="0">
                <a:latin typeface="Consolas" panose="020B0609020204030204" pitchFamily="49" charset="0"/>
              </a:rPr>
              <a:t>&gt;();</a:t>
            </a:r>
          </a:p>
          <a:p>
            <a:r>
              <a:rPr lang="fr-CA" sz="1050" dirty="0">
                <a:latin typeface="Consolas" panose="020B0609020204030204" pitchFamily="49" charset="0"/>
              </a:rPr>
              <a:t>            </a:t>
            </a:r>
            <a:r>
              <a:rPr lang="fr-CA" sz="1050" dirty="0" err="1">
                <a:latin typeface="Consolas" panose="020B0609020204030204" pitchFamily="49" charset="0"/>
              </a:rPr>
              <a:t>try</a:t>
            </a:r>
            <a:endParaRPr lang="fr-CA" sz="1050" dirty="0">
              <a:latin typeface="Consolas" panose="020B0609020204030204" pitchFamily="49" charset="0"/>
            </a:endParaRPr>
          </a:p>
          <a:p>
            <a:r>
              <a:rPr lang="fr-CA" sz="1050" dirty="0">
                <a:latin typeface="Consolas" panose="020B0609020204030204" pitchFamily="49" charset="0"/>
              </a:rPr>
              <a:t>            {</a:t>
            </a:r>
          </a:p>
          <a:p>
            <a:r>
              <a:rPr lang="fr-CA" sz="1050" dirty="0">
                <a:latin typeface="Consolas" panose="020B0609020204030204" pitchFamily="49" charset="0"/>
              </a:rPr>
              <a:t>                var </a:t>
            </a:r>
            <a:r>
              <a:rPr lang="fr-CA" sz="1050" dirty="0" err="1">
                <a:latin typeface="Consolas" panose="020B0609020204030204" pitchFamily="49" charset="0"/>
              </a:rPr>
              <a:t>catalogContext</a:t>
            </a:r>
            <a:r>
              <a:rPr lang="fr-CA" sz="1050" dirty="0">
                <a:latin typeface="Consolas" panose="020B0609020204030204" pitchFamily="49" charset="0"/>
              </a:rPr>
              <a:t> = </a:t>
            </a:r>
            <a:r>
              <a:rPr lang="fr-CA" sz="1050" dirty="0" err="1">
                <a:latin typeface="Consolas" panose="020B0609020204030204" pitchFamily="49" charset="0"/>
              </a:rPr>
              <a:t>services.GetRequiredService</a:t>
            </a:r>
            <a:r>
              <a:rPr lang="fr-CA" sz="1050" dirty="0">
                <a:latin typeface="Consolas" panose="020B0609020204030204" pitchFamily="49" charset="0"/>
              </a:rPr>
              <a:t>&lt;</a:t>
            </a:r>
            <a:r>
              <a:rPr lang="fr-CA" sz="1050" dirty="0" err="1">
                <a:latin typeface="Consolas" panose="020B0609020204030204" pitchFamily="49" charset="0"/>
              </a:rPr>
              <a:t>CatalogContext</a:t>
            </a:r>
            <a:r>
              <a:rPr lang="fr-CA" sz="1050" dirty="0">
                <a:latin typeface="Consolas" panose="020B0609020204030204" pitchFamily="49" charset="0"/>
              </a:rPr>
              <a:t>&gt;();</a:t>
            </a:r>
          </a:p>
          <a:p>
            <a:r>
              <a:rPr lang="fr-CA" sz="105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fr-CA" sz="105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await</a:t>
            </a:r>
            <a:r>
              <a:rPr lang="fr-CA" sz="105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CA" sz="105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CatalogContextSeed.SeedAsync</a:t>
            </a:r>
            <a:r>
              <a:rPr lang="fr-CA" sz="105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CA" sz="105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catalogContext</a:t>
            </a:r>
            <a:r>
              <a:rPr lang="fr-CA" sz="105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fr-CA" sz="105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loggerFactory</a:t>
            </a:r>
            <a:r>
              <a:rPr lang="fr-CA" sz="105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endParaRPr lang="fr-CA" sz="1050" dirty="0">
              <a:latin typeface="Consolas" panose="020B0609020204030204" pitchFamily="49" charset="0"/>
            </a:endParaRPr>
          </a:p>
          <a:p>
            <a:r>
              <a:rPr lang="fr-CA" sz="1050" dirty="0">
                <a:latin typeface="Consolas" panose="020B0609020204030204" pitchFamily="49" charset="0"/>
              </a:rPr>
              <a:t>                var </a:t>
            </a:r>
            <a:r>
              <a:rPr lang="fr-CA" sz="1050" dirty="0" err="1">
                <a:latin typeface="Consolas" panose="020B0609020204030204" pitchFamily="49" charset="0"/>
              </a:rPr>
              <a:t>userManager</a:t>
            </a:r>
            <a:r>
              <a:rPr lang="fr-CA" sz="1050" dirty="0">
                <a:latin typeface="Consolas" panose="020B0609020204030204" pitchFamily="49" charset="0"/>
              </a:rPr>
              <a:t> = </a:t>
            </a:r>
            <a:r>
              <a:rPr lang="fr-CA" sz="1050" dirty="0" err="1">
                <a:latin typeface="Consolas" panose="020B0609020204030204" pitchFamily="49" charset="0"/>
              </a:rPr>
              <a:t>services.GetRequiredService</a:t>
            </a:r>
            <a:r>
              <a:rPr lang="fr-CA" sz="1050" dirty="0">
                <a:latin typeface="Consolas" panose="020B0609020204030204" pitchFamily="49" charset="0"/>
              </a:rPr>
              <a:t>&lt;</a:t>
            </a:r>
            <a:r>
              <a:rPr lang="fr-CA" sz="1050" dirty="0" err="1">
                <a:latin typeface="Consolas" panose="020B0609020204030204" pitchFamily="49" charset="0"/>
              </a:rPr>
              <a:t>UserManager</a:t>
            </a:r>
            <a:r>
              <a:rPr lang="fr-CA" sz="1050" dirty="0">
                <a:latin typeface="Consolas" panose="020B0609020204030204" pitchFamily="49" charset="0"/>
              </a:rPr>
              <a:t>&lt;</a:t>
            </a:r>
            <a:r>
              <a:rPr lang="fr-CA" sz="1050" dirty="0" err="1">
                <a:latin typeface="Consolas" panose="020B0609020204030204" pitchFamily="49" charset="0"/>
              </a:rPr>
              <a:t>ApplicationUser</a:t>
            </a:r>
            <a:r>
              <a:rPr lang="fr-CA" sz="1050" dirty="0">
                <a:latin typeface="Consolas" panose="020B0609020204030204" pitchFamily="49" charset="0"/>
              </a:rPr>
              <a:t>&gt;&gt;();</a:t>
            </a:r>
          </a:p>
          <a:p>
            <a:r>
              <a:rPr lang="fr-CA" sz="1050" dirty="0">
                <a:latin typeface="Consolas" panose="020B0609020204030204" pitchFamily="49" charset="0"/>
              </a:rPr>
              <a:t>                var </a:t>
            </a:r>
            <a:r>
              <a:rPr lang="fr-CA" sz="1050" dirty="0" err="1">
                <a:latin typeface="Consolas" panose="020B0609020204030204" pitchFamily="49" charset="0"/>
              </a:rPr>
              <a:t>roleManager</a:t>
            </a:r>
            <a:r>
              <a:rPr lang="fr-CA" sz="1050" dirty="0">
                <a:latin typeface="Consolas" panose="020B0609020204030204" pitchFamily="49" charset="0"/>
              </a:rPr>
              <a:t> = </a:t>
            </a:r>
            <a:r>
              <a:rPr lang="fr-CA" sz="1050" dirty="0" err="1">
                <a:latin typeface="Consolas" panose="020B0609020204030204" pitchFamily="49" charset="0"/>
              </a:rPr>
              <a:t>services.GetRequiredService</a:t>
            </a:r>
            <a:r>
              <a:rPr lang="fr-CA" sz="1050" dirty="0">
                <a:latin typeface="Consolas" panose="020B0609020204030204" pitchFamily="49" charset="0"/>
              </a:rPr>
              <a:t>&lt;</a:t>
            </a:r>
            <a:r>
              <a:rPr lang="fr-CA" sz="1050" dirty="0" err="1">
                <a:latin typeface="Consolas" panose="020B0609020204030204" pitchFamily="49" charset="0"/>
              </a:rPr>
              <a:t>RoleManager</a:t>
            </a:r>
            <a:r>
              <a:rPr lang="fr-CA" sz="1050" dirty="0">
                <a:latin typeface="Consolas" panose="020B0609020204030204" pitchFamily="49" charset="0"/>
              </a:rPr>
              <a:t>&lt;</a:t>
            </a:r>
            <a:r>
              <a:rPr lang="fr-CA" sz="1050" dirty="0" err="1">
                <a:latin typeface="Consolas" panose="020B0609020204030204" pitchFamily="49" charset="0"/>
              </a:rPr>
              <a:t>IdentityRole</a:t>
            </a:r>
            <a:r>
              <a:rPr lang="fr-CA" sz="1050" dirty="0">
                <a:latin typeface="Consolas" panose="020B0609020204030204" pitchFamily="49" charset="0"/>
              </a:rPr>
              <a:t>&gt;&gt;();</a:t>
            </a:r>
          </a:p>
          <a:p>
            <a:r>
              <a:rPr lang="fr-CA" sz="105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fr-CA" sz="105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await</a:t>
            </a:r>
            <a:r>
              <a:rPr lang="fr-CA" sz="105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CA" sz="105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AppIdentityDbContextSeed.SeedAsync</a:t>
            </a:r>
            <a:r>
              <a:rPr lang="fr-CA" sz="105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CA" sz="105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userManager</a:t>
            </a:r>
            <a:r>
              <a:rPr lang="fr-CA" sz="105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fr-CA" sz="105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roleManager</a:t>
            </a:r>
            <a:r>
              <a:rPr lang="fr-CA" sz="105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CA" sz="1050" dirty="0">
                <a:latin typeface="Consolas" panose="020B0609020204030204" pitchFamily="49" charset="0"/>
              </a:rPr>
              <a:t>            }</a:t>
            </a:r>
          </a:p>
          <a:p>
            <a:r>
              <a:rPr lang="fr-CA" sz="1050" dirty="0">
                <a:latin typeface="Consolas" panose="020B0609020204030204" pitchFamily="49" charset="0"/>
              </a:rPr>
              <a:t>            catch (Exception ex)</a:t>
            </a:r>
          </a:p>
          <a:p>
            <a:r>
              <a:rPr lang="fr-CA" sz="1050" dirty="0">
                <a:latin typeface="Consolas" panose="020B0609020204030204" pitchFamily="49" charset="0"/>
              </a:rPr>
              <a:t>            {</a:t>
            </a:r>
          </a:p>
          <a:p>
            <a:r>
              <a:rPr lang="fr-CA" sz="1050" dirty="0">
                <a:latin typeface="Consolas" panose="020B0609020204030204" pitchFamily="49" charset="0"/>
              </a:rPr>
              <a:t>                var logger = </a:t>
            </a:r>
            <a:r>
              <a:rPr lang="fr-CA" sz="1050" dirty="0" err="1">
                <a:latin typeface="Consolas" panose="020B0609020204030204" pitchFamily="49" charset="0"/>
              </a:rPr>
              <a:t>loggerFactory.CreateLogger</a:t>
            </a:r>
            <a:r>
              <a:rPr lang="fr-CA" sz="1050" dirty="0">
                <a:latin typeface="Consolas" panose="020B0609020204030204" pitchFamily="49" charset="0"/>
              </a:rPr>
              <a:t>&lt;Program&gt;();</a:t>
            </a:r>
          </a:p>
          <a:p>
            <a:r>
              <a:rPr lang="fr-CA" sz="1050" dirty="0">
                <a:latin typeface="Consolas" panose="020B0609020204030204" pitchFamily="49" charset="0"/>
              </a:rPr>
              <a:t>                </a:t>
            </a:r>
            <a:r>
              <a:rPr lang="fr-CA" sz="1050" dirty="0" err="1">
                <a:latin typeface="Consolas" panose="020B0609020204030204" pitchFamily="49" charset="0"/>
              </a:rPr>
              <a:t>logger.LogError</a:t>
            </a:r>
            <a:r>
              <a:rPr lang="fr-CA" sz="1050" dirty="0">
                <a:latin typeface="Consolas" panose="020B0609020204030204" pitchFamily="49" charset="0"/>
              </a:rPr>
              <a:t>(ex, "An </a:t>
            </a:r>
            <a:r>
              <a:rPr lang="fr-CA" sz="1050" dirty="0" err="1">
                <a:latin typeface="Consolas" panose="020B0609020204030204" pitchFamily="49" charset="0"/>
              </a:rPr>
              <a:t>error</a:t>
            </a:r>
            <a:r>
              <a:rPr lang="fr-CA" sz="1050" dirty="0">
                <a:latin typeface="Consolas" panose="020B0609020204030204" pitchFamily="49" charset="0"/>
              </a:rPr>
              <a:t> </a:t>
            </a:r>
            <a:r>
              <a:rPr lang="fr-CA" sz="1050" dirty="0" err="1">
                <a:latin typeface="Consolas" panose="020B0609020204030204" pitchFamily="49" charset="0"/>
              </a:rPr>
              <a:t>occurred</a:t>
            </a:r>
            <a:r>
              <a:rPr lang="fr-CA" sz="1050" dirty="0">
                <a:latin typeface="Consolas" panose="020B0609020204030204" pitchFamily="49" charset="0"/>
              </a:rPr>
              <a:t> </a:t>
            </a:r>
            <a:r>
              <a:rPr lang="fr-CA" sz="1050" dirty="0" err="1">
                <a:latin typeface="Consolas" panose="020B0609020204030204" pitchFamily="49" charset="0"/>
              </a:rPr>
              <a:t>seeding</a:t>
            </a:r>
            <a:r>
              <a:rPr lang="fr-CA" sz="1050" dirty="0">
                <a:latin typeface="Consolas" panose="020B0609020204030204" pitchFamily="49" charset="0"/>
              </a:rPr>
              <a:t> the DB.");</a:t>
            </a:r>
          </a:p>
          <a:p>
            <a:r>
              <a:rPr lang="fr-CA" sz="1050" dirty="0">
                <a:latin typeface="Consolas" panose="020B0609020204030204" pitchFamily="49" charset="0"/>
              </a:rPr>
              <a:t>            }</a:t>
            </a:r>
          </a:p>
          <a:p>
            <a:r>
              <a:rPr lang="fr-CA" sz="1050" dirty="0">
                <a:latin typeface="Consolas" panose="020B0609020204030204" pitchFamily="49" charset="0"/>
              </a:rPr>
              <a:t>        }</a:t>
            </a:r>
          </a:p>
          <a:p>
            <a:endParaRPr lang="fr-CA" sz="1050" dirty="0">
              <a:latin typeface="Consolas" panose="020B0609020204030204" pitchFamily="49" charset="0"/>
            </a:endParaRPr>
          </a:p>
          <a:p>
            <a:r>
              <a:rPr lang="fr-CA" sz="1050" dirty="0">
                <a:latin typeface="Consolas" panose="020B0609020204030204" pitchFamily="49" charset="0"/>
              </a:rPr>
              <a:t>        </a:t>
            </a:r>
            <a:r>
              <a:rPr lang="fr-CA" sz="1050" dirty="0" err="1">
                <a:latin typeface="Consolas" panose="020B0609020204030204" pitchFamily="49" charset="0"/>
              </a:rPr>
              <a:t>host.Run</a:t>
            </a:r>
            <a:r>
              <a:rPr lang="fr-CA" sz="1050" dirty="0">
                <a:latin typeface="Consolas" panose="020B0609020204030204" pitchFamily="49" charset="0"/>
              </a:rPr>
              <a:t>();</a:t>
            </a:r>
          </a:p>
          <a:p>
            <a:r>
              <a:rPr lang="fr-CA" sz="105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70746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BD21-3D34-4F0A-97A5-B8B51302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Ajouter un </a:t>
            </a:r>
            <a:r>
              <a:rPr lang="fr-CA" dirty="0" err="1"/>
              <a:t>seed</a:t>
            </a:r>
            <a:r>
              <a:rPr lang="fr-CA" dirty="0"/>
              <a:t>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C1D6CF-C30D-4E7B-8901-1D8336535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CA" sz="1000" dirty="0">
                <a:latin typeface="Consolas" panose="020B0609020204030204" pitchFamily="49" charset="0"/>
              </a:rPr>
              <a:t>public class </a:t>
            </a:r>
            <a:r>
              <a:rPr lang="fr-CA" sz="1000" dirty="0" err="1">
                <a:latin typeface="Consolas" panose="020B0609020204030204" pitchFamily="49" charset="0"/>
              </a:rPr>
              <a:t>CatalogContextSeed</a:t>
            </a:r>
            <a:endParaRPr lang="fr-CA" sz="1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CA" sz="1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r-CA" sz="1000" dirty="0">
                <a:latin typeface="Consolas" panose="020B0609020204030204" pitchFamily="49" charset="0"/>
              </a:rPr>
              <a:t>    public </a:t>
            </a:r>
            <a:r>
              <a:rPr lang="fr-CA" sz="1000" dirty="0" err="1">
                <a:latin typeface="Consolas" panose="020B0609020204030204" pitchFamily="49" charset="0"/>
              </a:rPr>
              <a:t>static</a:t>
            </a:r>
            <a:r>
              <a:rPr lang="fr-CA" sz="1000" dirty="0">
                <a:latin typeface="Consolas" panose="020B0609020204030204" pitchFamily="49" charset="0"/>
              </a:rPr>
              <a:t> </a:t>
            </a:r>
            <a:r>
              <a:rPr lang="fr-CA" sz="1000" dirty="0" err="1">
                <a:latin typeface="Consolas" panose="020B0609020204030204" pitchFamily="49" charset="0"/>
              </a:rPr>
              <a:t>async</a:t>
            </a:r>
            <a:r>
              <a:rPr lang="fr-CA" sz="1000" dirty="0">
                <a:latin typeface="Consolas" panose="020B0609020204030204" pitchFamily="49" charset="0"/>
              </a:rPr>
              <a:t> </a:t>
            </a:r>
            <a:r>
              <a:rPr lang="fr-CA" sz="1000" dirty="0" err="1">
                <a:latin typeface="Consolas" panose="020B0609020204030204" pitchFamily="49" charset="0"/>
              </a:rPr>
              <a:t>Task</a:t>
            </a:r>
            <a:r>
              <a:rPr lang="fr-CA" sz="1000" dirty="0">
                <a:latin typeface="Consolas" panose="020B0609020204030204" pitchFamily="49" charset="0"/>
              </a:rPr>
              <a:t> </a:t>
            </a:r>
            <a:r>
              <a:rPr lang="fr-CA" sz="1000" dirty="0" err="1">
                <a:latin typeface="Consolas" panose="020B0609020204030204" pitchFamily="49" charset="0"/>
              </a:rPr>
              <a:t>SeedAsync</a:t>
            </a:r>
            <a:r>
              <a:rPr lang="fr-CA" sz="1000" dirty="0">
                <a:latin typeface="Consolas" panose="020B0609020204030204" pitchFamily="49" charset="0"/>
              </a:rPr>
              <a:t>(</a:t>
            </a:r>
            <a:r>
              <a:rPr lang="fr-CA" sz="1000" dirty="0" err="1">
                <a:latin typeface="Consolas" panose="020B0609020204030204" pitchFamily="49" charset="0"/>
              </a:rPr>
              <a:t>CatalogContext</a:t>
            </a:r>
            <a:r>
              <a:rPr lang="fr-CA" sz="1000" dirty="0">
                <a:latin typeface="Consolas" panose="020B0609020204030204" pitchFamily="49" charset="0"/>
              </a:rPr>
              <a:t> </a:t>
            </a:r>
            <a:r>
              <a:rPr lang="fr-CA" sz="1000" dirty="0" err="1">
                <a:latin typeface="Consolas" panose="020B0609020204030204" pitchFamily="49" charset="0"/>
              </a:rPr>
              <a:t>catalogContext,ILoggerFactory</a:t>
            </a:r>
            <a:r>
              <a:rPr lang="fr-CA" sz="1000" dirty="0">
                <a:latin typeface="Consolas" panose="020B0609020204030204" pitchFamily="49" charset="0"/>
              </a:rPr>
              <a:t> </a:t>
            </a:r>
            <a:r>
              <a:rPr lang="fr-CA" sz="1000" dirty="0" err="1">
                <a:latin typeface="Consolas" panose="020B0609020204030204" pitchFamily="49" charset="0"/>
              </a:rPr>
              <a:t>loggerFactory</a:t>
            </a:r>
            <a:r>
              <a:rPr lang="fr-CA" sz="1000" dirty="0">
                <a:latin typeface="Consolas" panose="020B0609020204030204" pitchFamily="49" charset="0"/>
              </a:rPr>
              <a:t>, </a:t>
            </a:r>
            <a:r>
              <a:rPr lang="fr-CA" sz="1000" dirty="0" err="1">
                <a:latin typeface="Consolas" panose="020B0609020204030204" pitchFamily="49" charset="0"/>
              </a:rPr>
              <a:t>int</a:t>
            </a:r>
            <a:r>
              <a:rPr lang="fr-CA" sz="1000" dirty="0">
                <a:latin typeface="Consolas" panose="020B0609020204030204" pitchFamily="49" charset="0"/>
              </a:rPr>
              <a:t> </a:t>
            </a:r>
            <a:r>
              <a:rPr lang="fr-CA" sz="1000" dirty="0" err="1">
                <a:latin typeface="Consolas" panose="020B0609020204030204" pitchFamily="49" charset="0"/>
              </a:rPr>
              <a:t>retry</a:t>
            </a:r>
            <a:r>
              <a:rPr lang="fr-CA" sz="1000" dirty="0">
                <a:latin typeface="Consolas" panose="020B0609020204030204" pitchFamily="49" charset="0"/>
              </a:rPr>
              <a:t> = 0)</a:t>
            </a:r>
          </a:p>
          <a:p>
            <a:pPr marL="0" indent="0">
              <a:buNone/>
            </a:pPr>
            <a:r>
              <a:rPr lang="fr-CA" sz="10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fr-CA" sz="1000" dirty="0"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fr-CA" sz="1000" dirty="0">
                <a:latin typeface="Consolas" panose="020B0609020204030204" pitchFamily="49" charset="0"/>
              </a:rPr>
              <a:t>        </a:t>
            </a:r>
            <a:r>
              <a:rPr lang="fr-CA" sz="1000" dirty="0" err="1">
                <a:latin typeface="Consolas" panose="020B0609020204030204" pitchFamily="49" charset="0"/>
              </a:rPr>
              <a:t>try</a:t>
            </a:r>
            <a:endParaRPr lang="fr-CA" sz="1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CA" sz="1000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fr-CA" sz="1000" dirty="0">
                <a:latin typeface="Consolas" panose="020B0609020204030204" pitchFamily="49" charset="0"/>
              </a:rPr>
              <a:t>            if (</a:t>
            </a:r>
            <a:r>
              <a:rPr lang="fr-CA" sz="1000" dirty="0" err="1">
                <a:latin typeface="Consolas" panose="020B0609020204030204" pitchFamily="49" charset="0"/>
              </a:rPr>
              <a:t>catalogContext.Database.IsSqlServer</a:t>
            </a:r>
            <a:r>
              <a:rPr lang="fr-CA" sz="1000" dirty="0">
                <a:latin typeface="Consolas" panose="020B0609020204030204" pitchFamily="49" charset="0"/>
              </a:rPr>
              <a:t>()) </a:t>
            </a:r>
            <a:r>
              <a:rPr lang="fr-CA" sz="1000" dirty="0" err="1">
                <a:latin typeface="Consolas" panose="020B0609020204030204" pitchFamily="49" charset="0"/>
              </a:rPr>
              <a:t>catalogContext.Database.Migrate</a:t>
            </a:r>
            <a:r>
              <a:rPr lang="fr-CA" sz="1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CA" sz="1000" dirty="0">
                <a:latin typeface="Consolas" panose="020B0609020204030204" pitchFamily="49" charset="0"/>
              </a:rPr>
              <a:t>            if (!</a:t>
            </a:r>
            <a:r>
              <a:rPr lang="fr-CA" sz="1000" dirty="0" err="1">
                <a:latin typeface="Consolas" panose="020B0609020204030204" pitchFamily="49" charset="0"/>
              </a:rPr>
              <a:t>await</a:t>
            </a:r>
            <a:r>
              <a:rPr lang="fr-CA" sz="1000" dirty="0">
                <a:latin typeface="Consolas" panose="020B0609020204030204" pitchFamily="49" charset="0"/>
              </a:rPr>
              <a:t> </a:t>
            </a:r>
            <a:r>
              <a:rPr lang="fr-CA" sz="1000" dirty="0" err="1">
                <a:latin typeface="Consolas" panose="020B0609020204030204" pitchFamily="49" charset="0"/>
              </a:rPr>
              <a:t>catalogContext.CatalogBrands.AnyAsync</a:t>
            </a:r>
            <a:r>
              <a:rPr lang="fr-CA" sz="1000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fr-CA" sz="1000" dirty="0"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fr-CA" sz="1000" dirty="0">
                <a:latin typeface="Consolas" panose="020B0609020204030204" pitchFamily="49" charset="0"/>
              </a:rPr>
              <a:t>                </a:t>
            </a:r>
            <a:r>
              <a:rPr lang="fr-CA" sz="1000" dirty="0" err="1">
                <a:latin typeface="Consolas" panose="020B0609020204030204" pitchFamily="49" charset="0"/>
              </a:rPr>
              <a:t>await</a:t>
            </a:r>
            <a:r>
              <a:rPr lang="fr-CA" sz="1000" dirty="0">
                <a:latin typeface="Consolas" panose="020B0609020204030204" pitchFamily="49" charset="0"/>
              </a:rPr>
              <a:t> </a:t>
            </a:r>
            <a:r>
              <a:rPr lang="fr-CA" sz="1000" dirty="0" err="1">
                <a:latin typeface="Consolas" panose="020B0609020204030204" pitchFamily="49" charset="0"/>
              </a:rPr>
              <a:t>catalogContext.CatalogBrands.AddRangeAsync</a:t>
            </a:r>
            <a:r>
              <a:rPr lang="fr-CA" sz="1000" dirty="0">
                <a:latin typeface="Consolas" panose="020B0609020204030204" pitchFamily="49" charset="0"/>
              </a:rPr>
              <a:t>(</a:t>
            </a:r>
            <a:r>
              <a:rPr lang="fr-CA" sz="1000" dirty="0" err="1">
                <a:latin typeface="Consolas" panose="020B0609020204030204" pitchFamily="49" charset="0"/>
              </a:rPr>
              <a:t>GetPreconfiguredCatalogBrands</a:t>
            </a:r>
            <a:r>
              <a:rPr lang="fr-CA" sz="10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fr-CA" sz="1000" dirty="0">
                <a:latin typeface="Consolas" panose="020B0609020204030204" pitchFamily="49" charset="0"/>
              </a:rPr>
              <a:t>                </a:t>
            </a:r>
            <a:r>
              <a:rPr lang="fr-CA" sz="1000" dirty="0" err="1">
                <a:latin typeface="Consolas" panose="020B0609020204030204" pitchFamily="49" charset="0"/>
              </a:rPr>
              <a:t>await</a:t>
            </a:r>
            <a:r>
              <a:rPr lang="fr-CA" sz="1000" dirty="0">
                <a:latin typeface="Consolas" panose="020B0609020204030204" pitchFamily="49" charset="0"/>
              </a:rPr>
              <a:t> </a:t>
            </a:r>
            <a:r>
              <a:rPr lang="fr-CA" sz="1000" dirty="0" err="1">
                <a:latin typeface="Consolas" panose="020B0609020204030204" pitchFamily="49" charset="0"/>
              </a:rPr>
              <a:t>catalogContext.SaveChangesAsync</a:t>
            </a:r>
            <a:r>
              <a:rPr lang="fr-CA" sz="1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CA" sz="1000" dirty="0">
                <a:latin typeface="Consolas" panose="020B0609020204030204" pitchFamily="49" charset="0"/>
              </a:rPr>
              <a:t>            }</a:t>
            </a:r>
          </a:p>
          <a:p>
            <a:pPr marL="457200" lvl="1" indent="0">
              <a:buNone/>
            </a:pPr>
            <a:r>
              <a:rPr lang="fr-CA" sz="900" dirty="0">
                <a:latin typeface="Consolas" panose="020B0609020204030204" pitchFamily="49" charset="0"/>
              </a:rPr>
              <a:t>  //…etc.</a:t>
            </a:r>
          </a:p>
          <a:p>
            <a:pPr marL="457200" lvl="1" indent="0">
              <a:buNone/>
            </a:pPr>
            <a:r>
              <a:rPr lang="fr-CA" sz="9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fr-CA" sz="1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1831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4BDE69-A436-4D36-88A9-953654EDA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Ajouter un user… (on va voir Identity au prochain cours)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9695F0-BB5D-4EB6-B66B-60D156059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fr-CA" sz="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CA" sz="900" dirty="0">
                <a:latin typeface="Consolas" panose="020B0609020204030204" pitchFamily="49" charset="0"/>
              </a:rPr>
              <a:t>public class </a:t>
            </a:r>
            <a:r>
              <a:rPr lang="fr-CA" sz="900" dirty="0" err="1">
                <a:latin typeface="Consolas" panose="020B0609020204030204" pitchFamily="49" charset="0"/>
              </a:rPr>
              <a:t>AppIdentityDbContextSeed</a:t>
            </a:r>
            <a:endParaRPr lang="fr-CA" sz="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CA" sz="9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r-CA" sz="900" dirty="0">
                <a:latin typeface="Consolas" panose="020B0609020204030204" pitchFamily="49" charset="0"/>
              </a:rPr>
              <a:t>    public </a:t>
            </a:r>
            <a:r>
              <a:rPr lang="fr-CA" sz="900" dirty="0" err="1">
                <a:latin typeface="Consolas" panose="020B0609020204030204" pitchFamily="49" charset="0"/>
              </a:rPr>
              <a:t>static</a:t>
            </a:r>
            <a:r>
              <a:rPr lang="fr-CA" sz="900" dirty="0">
                <a:latin typeface="Consolas" panose="020B0609020204030204" pitchFamily="49" charset="0"/>
              </a:rPr>
              <a:t> </a:t>
            </a:r>
            <a:r>
              <a:rPr lang="fr-CA" sz="900" dirty="0" err="1">
                <a:latin typeface="Consolas" panose="020B0609020204030204" pitchFamily="49" charset="0"/>
              </a:rPr>
              <a:t>async</a:t>
            </a:r>
            <a:r>
              <a:rPr lang="fr-CA" sz="900" dirty="0">
                <a:latin typeface="Consolas" panose="020B0609020204030204" pitchFamily="49" charset="0"/>
              </a:rPr>
              <a:t> </a:t>
            </a:r>
            <a:r>
              <a:rPr lang="fr-CA" sz="900" dirty="0" err="1">
                <a:latin typeface="Consolas" panose="020B0609020204030204" pitchFamily="49" charset="0"/>
              </a:rPr>
              <a:t>Task</a:t>
            </a:r>
            <a:r>
              <a:rPr lang="fr-CA" sz="900" dirty="0">
                <a:latin typeface="Consolas" panose="020B0609020204030204" pitchFamily="49" charset="0"/>
              </a:rPr>
              <a:t> </a:t>
            </a:r>
            <a:r>
              <a:rPr lang="fr-CA" sz="900" dirty="0" err="1">
                <a:latin typeface="Consolas" panose="020B0609020204030204" pitchFamily="49" charset="0"/>
              </a:rPr>
              <a:t>SeedAsync</a:t>
            </a:r>
            <a:r>
              <a:rPr lang="fr-CA" sz="900" dirty="0">
                <a:latin typeface="Consolas" panose="020B0609020204030204" pitchFamily="49" charset="0"/>
              </a:rPr>
              <a:t>(</a:t>
            </a:r>
            <a:r>
              <a:rPr lang="fr-CA" sz="900" dirty="0" err="1">
                <a:latin typeface="Consolas" panose="020B0609020204030204" pitchFamily="49" charset="0"/>
              </a:rPr>
              <a:t>UserManager</a:t>
            </a:r>
            <a:r>
              <a:rPr lang="fr-CA" sz="900" dirty="0">
                <a:latin typeface="Consolas" panose="020B0609020204030204" pitchFamily="49" charset="0"/>
              </a:rPr>
              <a:t>&lt;</a:t>
            </a:r>
            <a:r>
              <a:rPr lang="fr-CA" sz="900" dirty="0" err="1">
                <a:latin typeface="Consolas" panose="020B0609020204030204" pitchFamily="49" charset="0"/>
              </a:rPr>
              <a:t>ApplicationUser</a:t>
            </a:r>
            <a:r>
              <a:rPr lang="fr-CA" sz="900" dirty="0">
                <a:latin typeface="Consolas" panose="020B0609020204030204" pitchFamily="49" charset="0"/>
              </a:rPr>
              <a:t>&gt; </a:t>
            </a:r>
            <a:r>
              <a:rPr lang="fr-CA" sz="900" dirty="0" err="1">
                <a:latin typeface="Consolas" panose="020B0609020204030204" pitchFamily="49" charset="0"/>
              </a:rPr>
              <a:t>userManager</a:t>
            </a:r>
            <a:r>
              <a:rPr lang="fr-CA" sz="900" dirty="0">
                <a:latin typeface="Consolas" panose="020B0609020204030204" pitchFamily="49" charset="0"/>
              </a:rPr>
              <a:t>, </a:t>
            </a:r>
            <a:r>
              <a:rPr lang="fr-CA" sz="900" dirty="0" err="1">
                <a:latin typeface="Consolas" panose="020B0609020204030204" pitchFamily="49" charset="0"/>
              </a:rPr>
              <a:t>RoleManager</a:t>
            </a:r>
            <a:r>
              <a:rPr lang="fr-CA" sz="900" dirty="0">
                <a:latin typeface="Consolas" panose="020B0609020204030204" pitchFamily="49" charset="0"/>
              </a:rPr>
              <a:t>&lt;</a:t>
            </a:r>
            <a:r>
              <a:rPr lang="fr-CA" sz="900" dirty="0" err="1">
                <a:latin typeface="Consolas" panose="020B0609020204030204" pitchFamily="49" charset="0"/>
              </a:rPr>
              <a:t>IdentityRole</a:t>
            </a:r>
            <a:r>
              <a:rPr lang="fr-CA" sz="900" dirty="0">
                <a:latin typeface="Consolas" panose="020B0609020204030204" pitchFamily="49" charset="0"/>
              </a:rPr>
              <a:t>&gt; </a:t>
            </a:r>
            <a:r>
              <a:rPr lang="fr-CA" sz="900" dirty="0" err="1">
                <a:latin typeface="Consolas" panose="020B0609020204030204" pitchFamily="49" charset="0"/>
              </a:rPr>
              <a:t>roleManager</a:t>
            </a:r>
            <a:r>
              <a:rPr lang="fr-CA" sz="9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9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fr-CA" sz="900" dirty="0">
                <a:latin typeface="Consolas" panose="020B0609020204030204" pitchFamily="49" charset="0"/>
              </a:rPr>
              <a:t>        </a:t>
            </a:r>
            <a:r>
              <a:rPr lang="fr-CA" sz="900" dirty="0" err="1">
                <a:latin typeface="Consolas" panose="020B0609020204030204" pitchFamily="49" charset="0"/>
              </a:rPr>
              <a:t>await</a:t>
            </a:r>
            <a:r>
              <a:rPr lang="fr-CA" sz="900" dirty="0">
                <a:latin typeface="Consolas" panose="020B0609020204030204" pitchFamily="49" charset="0"/>
              </a:rPr>
              <a:t> </a:t>
            </a:r>
            <a:r>
              <a:rPr lang="fr-CA" sz="900" dirty="0" err="1">
                <a:latin typeface="Consolas" panose="020B0609020204030204" pitchFamily="49" charset="0"/>
              </a:rPr>
              <a:t>roleManager.CreateAsync</a:t>
            </a:r>
            <a:r>
              <a:rPr lang="fr-CA" sz="900" dirty="0">
                <a:latin typeface="Consolas" panose="020B0609020204030204" pitchFamily="49" charset="0"/>
              </a:rPr>
              <a:t>(new </a:t>
            </a:r>
            <a:r>
              <a:rPr lang="fr-CA" sz="900" dirty="0" err="1">
                <a:latin typeface="Consolas" panose="020B0609020204030204" pitchFamily="49" charset="0"/>
              </a:rPr>
              <a:t>IdentityRole</a:t>
            </a:r>
            <a:r>
              <a:rPr lang="fr-CA" sz="900" dirty="0">
                <a:latin typeface="Consolas" panose="020B0609020204030204" pitchFamily="49" charset="0"/>
              </a:rPr>
              <a:t>(</a:t>
            </a:r>
            <a:r>
              <a:rPr lang="fr-CA" sz="900" dirty="0" err="1">
                <a:latin typeface="Consolas" panose="020B0609020204030204" pitchFamily="49" charset="0"/>
              </a:rPr>
              <a:t>BlazorShared.Authorization.Constants.Roles.ADMINISTRATORS</a:t>
            </a:r>
            <a:r>
              <a:rPr lang="fr-CA" sz="9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fr-CA" sz="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CA" sz="900" dirty="0">
                <a:latin typeface="Consolas" panose="020B0609020204030204" pitchFamily="49" charset="0"/>
              </a:rPr>
              <a:t>        var </a:t>
            </a:r>
            <a:r>
              <a:rPr lang="fr-CA" sz="900" dirty="0" err="1">
                <a:latin typeface="Consolas" panose="020B0609020204030204" pitchFamily="49" charset="0"/>
              </a:rPr>
              <a:t>defaultUser</a:t>
            </a:r>
            <a:r>
              <a:rPr lang="fr-CA" sz="900" dirty="0">
                <a:latin typeface="Consolas" panose="020B0609020204030204" pitchFamily="49" charset="0"/>
              </a:rPr>
              <a:t> = new </a:t>
            </a:r>
            <a:r>
              <a:rPr lang="fr-CA" sz="900" dirty="0" err="1">
                <a:latin typeface="Consolas" panose="020B0609020204030204" pitchFamily="49" charset="0"/>
              </a:rPr>
              <a:t>ApplicationUser</a:t>
            </a:r>
            <a:r>
              <a:rPr lang="fr-CA" sz="900" dirty="0">
                <a:latin typeface="Consolas" panose="020B0609020204030204" pitchFamily="49" charset="0"/>
              </a:rPr>
              <a:t> { </a:t>
            </a:r>
            <a:r>
              <a:rPr lang="fr-CA" sz="900" dirty="0" err="1">
                <a:latin typeface="Consolas" panose="020B0609020204030204" pitchFamily="49" charset="0"/>
              </a:rPr>
              <a:t>UserName</a:t>
            </a:r>
            <a:r>
              <a:rPr lang="fr-CA" sz="900" dirty="0">
                <a:latin typeface="Consolas" panose="020B0609020204030204" pitchFamily="49" charset="0"/>
              </a:rPr>
              <a:t> = "demouser@microsoft.com", Email = "demouser@microsoft.com" };</a:t>
            </a:r>
          </a:p>
          <a:p>
            <a:pPr marL="0" indent="0">
              <a:buNone/>
            </a:pPr>
            <a:r>
              <a:rPr lang="fr-CA" sz="900" dirty="0">
                <a:latin typeface="Consolas" panose="020B0609020204030204" pitchFamily="49" charset="0"/>
              </a:rPr>
              <a:t>        </a:t>
            </a:r>
            <a:r>
              <a:rPr lang="fr-CA" sz="900" dirty="0" err="1">
                <a:latin typeface="Consolas" panose="020B0609020204030204" pitchFamily="49" charset="0"/>
              </a:rPr>
              <a:t>await</a:t>
            </a:r>
            <a:r>
              <a:rPr lang="fr-CA" sz="900" dirty="0">
                <a:latin typeface="Consolas" panose="020B0609020204030204" pitchFamily="49" charset="0"/>
              </a:rPr>
              <a:t> </a:t>
            </a:r>
            <a:r>
              <a:rPr lang="fr-CA" sz="900" dirty="0" err="1">
                <a:latin typeface="Consolas" panose="020B0609020204030204" pitchFamily="49" charset="0"/>
              </a:rPr>
              <a:t>userManager.CreateAsync</a:t>
            </a:r>
            <a:r>
              <a:rPr lang="fr-CA" sz="900" dirty="0">
                <a:latin typeface="Consolas" panose="020B0609020204030204" pitchFamily="49" charset="0"/>
              </a:rPr>
              <a:t>(</a:t>
            </a:r>
            <a:r>
              <a:rPr lang="fr-CA" sz="900" dirty="0" err="1">
                <a:latin typeface="Consolas" panose="020B0609020204030204" pitchFamily="49" charset="0"/>
              </a:rPr>
              <a:t>defaultUser</a:t>
            </a:r>
            <a:r>
              <a:rPr lang="fr-CA" sz="900" dirty="0">
                <a:latin typeface="Consolas" panose="020B0609020204030204" pitchFamily="49" charset="0"/>
              </a:rPr>
              <a:t>, </a:t>
            </a:r>
            <a:r>
              <a:rPr lang="fr-CA" sz="900" dirty="0" err="1">
                <a:latin typeface="Consolas" panose="020B0609020204030204" pitchFamily="49" charset="0"/>
              </a:rPr>
              <a:t>AuthorizationConstants.DEFAULT_PASSWORD</a:t>
            </a:r>
            <a:r>
              <a:rPr lang="fr-CA" sz="9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CA" sz="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CA" sz="900" dirty="0">
                <a:latin typeface="Consolas" panose="020B0609020204030204" pitchFamily="49" charset="0"/>
              </a:rPr>
              <a:t>        string </a:t>
            </a:r>
            <a:r>
              <a:rPr lang="fr-CA" sz="900" dirty="0" err="1">
                <a:latin typeface="Consolas" panose="020B0609020204030204" pitchFamily="49" charset="0"/>
              </a:rPr>
              <a:t>adminUserName</a:t>
            </a:r>
            <a:r>
              <a:rPr lang="fr-CA" sz="900" dirty="0">
                <a:latin typeface="Consolas" panose="020B0609020204030204" pitchFamily="49" charset="0"/>
              </a:rPr>
              <a:t> = "admin@microsoft.com";</a:t>
            </a:r>
          </a:p>
          <a:p>
            <a:pPr marL="0" indent="0">
              <a:buNone/>
            </a:pPr>
            <a:r>
              <a:rPr lang="fr-CA" sz="900" dirty="0">
                <a:latin typeface="Consolas" panose="020B0609020204030204" pitchFamily="49" charset="0"/>
              </a:rPr>
              <a:t>        var </a:t>
            </a:r>
            <a:r>
              <a:rPr lang="fr-CA" sz="900" dirty="0" err="1">
                <a:latin typeface="Consolas" panose="020B0609020204030204" pitchFamily="49" charset="0"/>
              </a:rPr>
              <a:t>adminUser</a:t>
            </a:r>
            <a:r>
              <a:rPr lang="fr-CA" sz="900" dirty="0">
                <a:latin typeface="Consolas" panose="020B0609020204030204" pitchFamily="49" charset="0"/>
              </a:rPr>
              <a:t> = new </a:t>
            </a:r>
            <a:r>
              <a:rPr lang="fr-CA" sz="900" dirty="0" err="1">
                <a:latin typeface="Consolas" panose="020B0609020204030204" pitchFamily="49" charset="0"/>
              </a:rPr>
              <a:t>ApplicationUser</a:t>
            </a:r>
            <a:r>
              <a:rPr lang="fr-CA" sz="900" dirty="0">
                <a:latin typeface="Consolas" panose="020B0609020204030204" pitchFamily="49" charset="0"/>
              </a:rPr>
              <a:t> { </a:t>
            </a:r>
            <a:r>
              <a:rPr lang="fr-CA" sz="900" dirty="0" err="1">
                <a:latin typeface="Consolas" panose="020B0609020204030204" pitchFamily="49" charset="0"/>
              </a:rPr>
              <a:t>UserName</a:t>
            </a:r>
            <a:r>
              <a:rPr lang="fr-CA" sz="900" dirty="0">
                <a:latin typeface="Consolas" panose="020B0609020204030204" pitchFamily="49" charset="0"/>
              </a:rPr>
              <a:t> = </a:t>
            </a:r>
            <a:r>
              <a:rPr lang="fr-CA" sz="900" dirty="0" err="1">
                <a:latin typeface="Consolas" panose="020B0609020204030204" pitchFamily="49" charset="0"/>
              </a:rPr>
              <a:t>adminUserName</a:t>
            </a:r>
            <a:r>
              <a:rPr lang="fr-CA" sz="900" dirty="0">
                <a:latin typeface="Consolas" panose="020B0609020204030204" pitchFamily="49" charset="0"/>
              </a:rPr>
              <a:t>, Email = </a:t>
            </a:r>
            <a:r>
              <a:rPr lang="fr-CA" sz="900" dirty="0" err="1">
                <a:latin typeface="Consolas" panose="020B0609020204030204" pitchFamily="49" charset="0"/>
              </a:rPr>
              <a:t>adminUserName</a:t>
            </a:r>
            <a:r>
              <a:rPr lang="fr-CA" sz="900" dirty="0"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fr-CA" sz="900" dirty="0">
                <a:latin typeface="Consolas" panose="020B0609020204030204" pitchFamily="49" charset="0"/>
              </a:rPr>
              <a:t>        </a:t>
            </a:r>
            <a:r>
              <a:rPr lang="fr-CA" sz="900" dirty="0" err="1">
                <a:latin typeface="Consolas" panose="020B0609020204030204" pitchFamily="49" charset="0"/>
              </a:rPr>
              <a:t>await</a:t>
            </a:r>
            <a:r>
              <a:rPr lang="fr-CA" sz="900" dirty="0">
                <a:latin typeface="Consolas" panose="020B0609020204030204" pitchFamily="49" charset="0"/>
              </a:rPr>
              <a:t> </a:t>
            </a:r>
            <a:r>
              <a:rPr lang="fr-CA" sz="900" dirty="0" err="1">
                <a:latin typeface="Consolas" panose="020B0609020204030204" pitchFamily="49" charset="0"/>
              </a:rPr>
              <a:t>userManager.CreateAsync</a:t>
            </a:r>
            <a:r>
              <a:rPr lang="fr-CA" sz="900" dirty="0">
                <a:latin typeface="Consolas" panose="020B0609020204030204" pitchFamily="49" charset="0"/>
              </a:rPr>
              <a:t>(</a:t>
            </a:r>
            <a:r>
              <a:rPr lang="fr-CA" sz="900" dirty="0" err="1">
                <a:latin typeface="Consolas" panose="020B0609020204030204" pitchFamily="49" charset="0"/>
              </a:rPr>
              <a:t>adminUser</a:t>
            </a:r>
            <a:r>
              <a:rPr lang="fr-CA" sz="900" dirty="0">
                <a:latin typeface="Consolas" panose="020B0609020204030204" pitchFamily="49" charset="0"/>
              </a:rPr>
              <a:t>, </a:t>
            </a:r>
            <a:r>
              <a:rPr lang="fr-CA" sz="900" dirty="0" err="1">
                <a:latin typeface="Consolas" panose="020B0609020204030204" pitchFamily="49" charset="0"/>
              </a:rPr>
              <a:t>AuthorizationConstants.DEFAULT_PASSWORD</a:t>
            </a:r>
            <a:r>
              <a:rPr lang="fr-CA" sz="9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CA" sz="900" dirty="0">
                <a:latin typeface="Consolas" panose="020B0609020204030204" pitchFamily="49" charset="0"/>
              </a:rPr>
              <a:t>        </a:t>
            </a:r>
            <a:r>
              <a:rPr lang="fr-CA" sz="900" dirty="0" err="1">
                <a:latin typeface="Consolas" panose="020B0609020204030204" pitchFamily="49" charset="0"/>
              </a:rPr>
              <a:t>adminUser</a:t>
            </a:r>
            <a:r>
              <a:rPr lang="fr-CA" sz="900" dirty="0">
                <a:latin typeface="Consolas" panose="020B0609020204030204" pitchFamily="49" charset="0"/>
              </a:rPr>
              <a:t> = </a:t>
            </a:r>
            <a:r>
              <a:rPr lang="fr-CA" sz="900" dirty="0" err="1">
                <a:latin typeface="Consolas" panose="020B0609020204030204" pitchFamily="49" charset="0"/>
              </a:rPr>
              <a:t>await</a:t>
            </a:r>
            <a:r>
              <a:rPr lang="fr-CA" sz="900" dirty="0">
                <a:latin typeface="Consolas" panose="020B0609020204030204" pitchFamily="49" charset="0"/>
              </a:rPr>
              <a:t> </a:t>
            </a:r>
            <a:r>
              <a:rPr lang="fr-CA" sz="900" dirty="0" err="1">
                <a:latin typeface="Consolas" panose="020B0609020204030204" pitchFamily="49" charset="0"/>
              </a:rPr>
              <a:t>userManager.FindByNameAsync</a:t>
            </a:r>
            <a:r>
              <a:rPr lang="fr-CA" sz="900" dirty="0">
                <a:latin typeface="Consolas" panose="020B0609020204030204" pitchFamily="49" charset="0"/>
              </a:rPr>
              <a:t>(</a:t>
            </a:r>
            <a:r>
              <a:rPr lang="fr-CA" sz="900" dirty="0" err="1">
                <a:latin typeface="Consolas" panose="020B0609020204030204" pitchFamily="49" charset="0"/>
              </a:rPr>
              <a:t>adminUserName</a:t>
            </a:r>
            <a:r>
              <a:rPr lang="fr-CA" sz="9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CA" sz="900" dirty="0">
                <a:latin typeface="Consolas" panose="020B0609020204030204" pitchFamily="49" charset="0"/>
              </a:rPr>
              <a:t>        </a:t>
            </a:r>
            <a:r>
              <a:rPr lang="fr-CA" sz="900" dirty="0" err="1">
                <a:latin typeface="Consolas" panose="020B0609020204030204" pitchFamily="49" charset="0"/>
              </a:rPr>
              <a:t>await</a:t>
            </a:r>
            <a:r>
              <a:rPr lang="fr-CA" sz="900" dirty="0">
                <a:latin typeface="Consolas" panose="020B0609020204030204" pitchFamily="49" charset="0"/>
              </a:rPr>
              <a:t> </a:t>
            </a:r>
            <a:r>
              <a:rPr lang="fr-CA" sz="900" dirty="0" err="1">
                <a:latin typeface="Consolas" panose="020B0609020204030204" pitchFamily="49" charset="0"/>
              </a:rPr>
              <a:t>userManager.AddToRoleAsync</a:t>
            </a:r>
            <a:r>
              <a:rPr lang="fr-CA" sz="900" dirty="0">
                <a:latin typeface="Consolas" panose="020B0609020204030204" pitchFamily="49" charset="0"/>
              </a:rPr>
              <a:t>(</a:t>
            </a:r>
            <a:r>
              <a:rPr lang="fr-CA" sz="900" dirty="0" err="1">
                <a:latin typeface="Consolas" panose="020B0609020204030204" pitchFamily="49" charset="0"/>
              </a:rPr>
              <a:t>adminUser</a:t>
            </a:r>
            <a:r>
              <a:rPr lang="fr-CA" sz="900" dirty="0">
                <a:latin typeface="Consolas" panose="020B0609020204030204" pitchFamily="49" charset="0"/>
              </a:rPr>
              <a:t>, </a:t>
            </a:r>
            <a:r>
              <a:rPr lang="fr-CA" sz="900" dirty="0" err="1">
                <a:latin typeface="Consolas" panose="020B0609020204030204" pitchFamily="49" charset="0"/>
              </a:rPr>
              <a:t>BlazorShared.Authorization.Constants.Roles.ADMINISTRATORS</a:t>
            </a:r>
            <a:r>
              <a:rPr lang="fr-CA" sz="9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CA" sz="9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fr-CA" sz="9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4487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DF5D22-F0D8-445B-9A21-E66525F6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Avoir des données `Fake`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22A191-0A02-4C88-ADF1-BE555B0E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fr-CA" dirty="0"/>
              <a:t>Si vous voulez faire des </a:t>
            </a:r>
            <a:r>
              <a:rPr lang="fr-CA" dirty="0" err="1"/>
              <a:t>DataSets</a:t>
            </a:r>
            <a:r>
              <a:rPr lang="fr-CA" dirty="0"/>
              <a:t> différents pour plusieurs situation, vous pouvez vous aider de la librairie </a:t>
            </a:r>
            <a:r>
              <a:rPr lang="fr-CA" dirty="0" err="1"/>
              <a:t>Bogus</a:t>
            </a:r>
            <a:r>
              <a:rPr lang="fr-CA" dirty="0"/>
              <a:t>. Ils vous ajoutent un </a:t>
            </a:r>
            <a:r>
              <a:rPr lang="fr-CA" dirty="0" err="1"/>
              <a:t>Faker</a:t>
            </a:r>
            <a:r>
              <a:rPr lang="fr-CA" dirty="0"/>
              <a:t> que vous pouvez utiliser pour générer des données. </a:t>
            </a:r>
          </a:p>
          <a:p>
            <a:endParaRPr lang="fr-CA" sz="4000" dirty="0"/>
          </a:p>
          <a:p>
            <a:pPr marL="0" indent="0">
              <a:buNone/>
            </a:pPr>
            <a:r>
              <a:rPr lang="fr-CA" sz="4000" dirty="0"/>
              <a:t>Voici un exemple : </a:t>
            </a:r>
          </a:p>
          <a:p>
            <a:pPr marL="0" indent="0">
              <a:buNone/>
            </a:pPr>
            <a:r>
              <a:rPr lang="fr-CA" sz="4000" err="1">
                <a:latin typeface="Consolas"/>
              </a:rPr>
              <a:t>protected</a:t>
            </a:r>
            <a:r>
              <a:rPr lang="fr-CA" sz="4000" dirty="0">
                <a:latin typeface="Consolas"/>
              </a:rPr>
              <a:t> </a:t>
            </a:r>
            <a:r>
              <a:rPr lang="fr-CA" sz="4000" err="1">
                <a:latin typeface="Consolas"/>
              </a:rPr>
              <a:t>override</a:t>
            </a:r>
            <a:r>
              <a:rPr lang="fr-CA" sz="4000" dirty="0">
                <a:latin typeface="Consolas"/>
              </a:rPr>
              <a:t> </a:t>
            </a:r>
            <a:r>
              <a:rPr lang="fr-CA" sz="4000" err="1">
                <a:latin typeface="Consolas"/>
              </a:rPr>
              <a:t>void</a:t>
            </a:r>
            <a:r>
              <a:rPr lang="fr-CA" sz="4000" dirty="0">
                <a:latin typeface="Consolas"/>
              </a:rPr>
              <a:t> </a:t>
            </a:r>
            <a:r>
              <a:rPr lang="fr-CA" sz="4000" err="1">
                <a:latin typeface="Consolas"/>
              </a:rPr>
              <a:t>OnModelCreating</a:t>
            </a:r>
            <a:r>
              <a:rPr lang="fr-CA" sz="4000" dirty="0">
                <a:latin typeface="Consolas"/>
              </a:rPr>
              <a:t>(</a:t>
            </a:r>
            <a:r>
              <a:rPr lang="fr-CA" sz="4000" err="1">
                <a:latin typeface="Consolas"/>
              </a:rPr>
              <a:t>ModelBuilder</a:t>
            </a:r>
            <a:r>
              <a:rPr lang="fr-CA" sz="4000" dirty="0">
                <a:latin typeface="Consolas"/>
              </a:rPr>
              <a:t> </a:t>
            </a:r>
            <a:r>
              <a:rPr lang="fr-CA" sz="4000" err="1">
                <a:latin typeface="Consolas"/>
              </a:rPr>
              <a:t>modelBuilder</a:t>
            </a:r>
            <a:r>
              <a:rPr lang="fr-CA" sz="4000" dirty="0"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fr-CA" sz="4000" dirty="0"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CA" sz="4000" dirty="0">
                <a:latin typeface="Consolas"/>
              </a:rPr>
              <a:t>    var </a:t>
            </a:r>
            <a:r>
              <a:rPr lang="fr-CA" sz="4000" err="1">
                <a:latin typeface="Consolas"/>
              </a:rPr>
              <a:t>ids</a:t>
            </a:r>
            <a:r>
              <a:rPr lang="fr-CA" sz="4000" dirty="0">
                <a:latin typeface="Consolas"/>
              </a:rPr>
              <a:t> = 1;</a:t>
            </a:r>
          </a:p>
          <a:p>
            <a:pPr marL="0" indent="0">
              <a:buNone/>
            </a:pPr>
            <a:r>
              <a:rPr lang="fr-CA" sz="4000" dirty="0">
                <a:latin typeface="Consolas"/>
              </a:rPr>
              <a:t>    var stock = new </a:t>
            </a:r>
            <a:r>
              <a:rPr lang="fr-CA" sz="4000" err="1">
                <a:latin typeface="Consolas"/>
              </a:rPr>
              <a:t>Faker</a:t>
            </a:r>
            <a:r>
              <a:rPr lang="fr-CA" sz="4000" dirty="0">
                <a:latin typeface="Consolas"/>
              </a:rPr>
              <a:t>&lt;Item&gt;()</a:t>
            </a:r>
          </a:p>
          <a:p>
            <a:pPr marL="0" indent="0">
              <a:buNone/>
            </a:pPr>
            <a:r>
              <a:rPr lang="fr-CA" sz="4000" dirty="0">
                <a:latin typeface="Consolas"/>
              </a:rPr>
              <a:t>        .</a:t>
            </a:r>
            <a:r>
              <a:rPr lang="fr-CA" sz="4000" err="1">
                <a:latin typeface="Consolas"/>
              </a:rPr>
              <a:t>RuleFor</a:t>
            </a:r>
            <a:r>
              <a:rPr lang="fr-CA" sz="4000" dirty="0">
                <a:latin typeface="Consolas"/>
              </a:rPr>
              <a:t>(m =&gt; </a:t>
            </a:r>
            <a:r>
              <a:rPr lang="fr-CA" sz="4000" err="1">
                <a:latin typeface="Consolas"/>
              </a:rPr>
              <a:t>m.Id</a:t>
            </a:r>
            <a:r>
              <a:rPr lang="fr-CA" sz="4000" dirty="0">
                <a:latin typeface="Consolas"/>
              </a:rPr>
              <a:t>, f =&gt; </a:t>
            </a:r>
            <a:r>
              <a:rPr lang="fr-CA" sz="4000" err="1">
                <a:latin typeface="Consolas"/>
              </a:rPr>
              <a:t>ids</a:t>
            </a:r>
            <a:r>
              <a:rPr lang="fr-CA" sz="4000" dirty="0">
                <a:latin typeface="Consolas"/>
              </a:rPr>
              <a:t>++)</a:t>
            </a:r>
          </a:p>
          <a:p>
            <a:pPr marL="0" indent="0">
              <a:buNone/>
            </a:pPr>
            <a:r>
              <a:rPr lang="fr-CA" sz="4000" dirty="0">
                <a:latin typeface="Consolas"/>
              </a:rPr>
              <a:t>        .</a:t>
            </a:r>
            <a:r>
              <a:rPr lang="fr-CA" sz="4000" err="1">
                <a:latin typeface="Consolas"/>
              </a:rPr>
              <a:t>RuleFor</a:t>
            </a:r>
            <a:r>
              <a:rPr lang="fr-CA" sz="4000" dirty="0">
                <a:latin typeface="Consolas"/>
              </a:rPr>
              <a:t>(m =&gt; </a:t>
            </a:r>
            <a:r>
              <a:rPr lang="fr-CA" sz="4000" err="1">
                <a:latin typeface="Consolas"/>
              </a:rPr>
              <a:t>m.Name</a:t>
            </a:r>
            <a:r>
              <a:rPr lang="fr-CA" sz="4000" dirty="0">
                <a:latin typeface="Consolas"/>
              </a:rPr>
              <a:t>, f =&gt; </a:t>
            </a:r>
            <a:r>
              <a:rPr lang="fr-CA" sz="4000" err="1">
                <a:latin typeface="Consolas"/>
              </a:rPr>
              <a:t>f.Commerce.ProductName</a:t>
            </a:r>
            <a:r>
              <a:rPr lang="fr-CA" sz="4000" dirty="0">
                <a:latin typeface="Consolas"/>
              </a:rPr>
              <a:t>())</a:t>
            </a:r>
          </a:p>
          <a:p>
            <a:pPr marL="0" indent="0">
              <a:buNone/>
            </a:pPr>
            <a:r>
              <a:rPr lang="fr-CA" sz="4000" dirty="0">
                <a:latin typeface="Consolas"/>
              </a:rPr>
              <a:t>        .</a:t>
            </a:r>
            <a:r>
              <a:rPr lang="fr-CA" sz="4000" err="1">
                <a:latin typeface="Consolas"/>
              </a:rPr>
              <a:t>RuleFor</a:t>
            </a:r>
            <a:r>
              <a:rPr lang="fr-CA" sz="4000" dirty="0">
                <a:latin typeface="Consolas"/>
              </a:rPr>
              <a:t>(m =&gt; </a:t>
            </a:r>
            <a:r>
              <a:rPr lang="fr-CA" sz="4000" err="1">
                <a:latin typeface="Consolas"/>
              </a:rPr>
              <a:t>m.Category</a:t>
            </a:r>
            <a:r>
              <a:rPr lang="fr-CA" sz="4000" dirty="0">
                <a:latin typeface="Consolas"/>
              </a:rPr>
              <a:t>, f =&gt; </a:t>
            </a:r>
            <a:r>
              <a:rPr lang="fr-CA" sz="4000" err="1">
                <a:latin typeface="Consolas"/>
              </a:rPr>
              <a:t>f.Commerce.Categories</a:t>
            </a:r>
            <a:r>
              <a:rPr lang="fr-CA" sz="4000" dirty="0">
                <a:latin typeface="Consolas"/>
              </a:rPr>
              <a:t>(1).First())</a:t>
            </a:r>
          </a:p>
          <a:p>
            <a:pPr marL="0" indent="0">
              <a:buNone/>
            </a:pPr>
            <a:r>
              <a:rPr lang="fr-CA" sz="4000" dirty="0">
                <a:latin typeface="Consolas"/>
              </a:rPr>
              <a:t>        .</a:t>
            </a:r>
            <a:r>
              <a:rPr lang="fr-CA" sz="4000" err="1">
                <a:latin typeface="Consolas"/>
              </a:rPr>
              <a:t>RuleFor</a:t>
            </a:r>
            <a:r>
              <a:rPr lang="fr-CA" sz="4000" dirty="0">
                <a:latin typeface="Consolas"/>
              </a:rPr>
              <a:t>(m =&gt; </a:t>
            </a:r>
            <a:r>
              <a:rPr lang="fr-CA" sz="4000" err="1">
                <a:latin typeface="Consolas"/>
              </a:rPr>
              <a:t>m.Price</a:t>
            </a:r>
            <a:r>
              <a:rPr lang="fr-CA" sz="4000" dirty="0">
                <a:latin typeface="Consolas"/>
              </a:rPr>
              <a:t>, f =&gt; </a:t>
            </a:r>
            <a:r>
              <a:rPr lang="fr-CA" sz="4000" err="1">
                <a:latin typeface="Consolas"/>
              </a:rPr>
              <a:t>f.Commerce.Price</a:t>
            </a:r>
            <a:r>
              <a:rPr lang="fr-CA" sz="4000" dirty="0">
                <a:latin typeface="Consolas"/>
              </a:rPr>
              <a:t>(1).First());</a:t>
            </a:r>
          </a:p>
          <a:p>
            <a:pPr marL="0" indent="0">
              <a:buNone/>
            </a:pPr>
            <a:endParaRPr lang="fr-CA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CA" sz="4000" dirty="0">
                <a:latin typeface="Consolas"/>
              </a:rPr>
              <a:t>    // </a:t>
            </a:r>
            <a:r>
              <a:rPr lang="fr-CA" sz="4000" err="1">
                <a:latin typeface="Consolas"/>
              </a:rPr>
              <a:t>generate</a:t>
            </a:r>
            <a:r>
              <a:rPr lang="fr-CA" sz="4000" dirty="0">
                <a:latin typeface="Consolas"/>
              </a:rPr>
              <a:t> 1000 items</a:t>
            </a:r>
          </a:p>
          <a:p>
            <a:pPr marL="0" indent="0">
              <a:buNone/>
            </a:pPr>
            <a:r>
              <a:rPr lang="fr-CA" sz="4000" dirty="0">
                <a:latin typeface="Consolas"/>
              </a:rPr>
              <a:t>    </a:t>
            </a:r>
            <a:r>
              <a:rPr lang="fr-CA" sz="4000" dirty="0" err="1">
                <a:latin typeface="Consolas"/>
              </a:rPr>
              <a:t>modelBuilder</a:t>
            </a:r>
            <a:endParaRPr lang="fr-CA" sz="4000" dirty="0">
              <a:latin typeface="Consolas"/>
            </a:endParaRPr>
          </a:p>
          <a:p>
            <a:pPr marL="0" indent="0">
              <a:buNone/>
            </a:pPr>
            <a:r>
              <a:rPr lang="fr-CA" sz="4000" dirty="0">
                <a:latin typeface="Consolas"/>
              </a:rPr>
              <a:t>        .</a:t>
            </a:r>
            <a:r>
              <a:rPr lang="fr-CA" sz="4000" dirty="0" err="1">
                <a:latin typeface="Consolas"/>
              </a:rPr>
              <a:t>Entity</a:t>
            </a:r>
            <a:r>
              <a:rPr lang="fr-CA" sz="4000" dirty="0">
                <a:latin typeface="Consolas"/>
              </a:rPr>
              <a:t>&lt;Item&gt;()</a:t>
            </a:r>
          </a:p>
          <a:p>
            <a:pPr marL="0" indent="0">
              <a:buNone/>
            </a:pPr>
            <a:r>
              <a:rPr lang="fr-CA" sz="4000" dirty="0">
                <a:latin typeface="Consolas"/>
              </a:rPr>
              <a:t>        .</a:t>
            </a:r>
            <a:r>
              <a:rPr lang="fr-CA" sz="4000" err="1">
                <a:latin typeface="Consolas"/>
              </a:rPr>
              <a:t>HasData</a:t>
            </a:r>
            <a:r>
              <a:rPr lang="fr-CA" sz="4000" dirty="0">
                <a:latin typeface="Consolas"/>
              </a:rPr>
              <a:t>(</a:t>
            </a:r>
            <a:r>
              <a:rPr lang="fr-CA" sz="4000" err="1">
                <a:latin typeface="Consolas"/>
              </a:rPr>
              <a:t>stock.GenerateBetween</a:t>
            </a:r>
            <a:r>
              <a:rPr lang="fr-CA" sz="4000" dirty="0">
                <a:latin typeface="Consolas"/>
              </a:rPr>
              <a:t>(1000, 1000));</a:t>
            </a:r>
          </a:p>
          <a:p>
            <a:pPr marL="0" indent="0">
              <a:buNone/>
            </a:pPr>
            <a:r>
              <a:rPr lang="fr-CA" sz="4000" dirty="0">
                <a:latin typeface="Consolas"/>
              </a:rPr>
              <a:t>}</a:t>
            </a:r>
          </a:p>
          <a:p>
            <a:pPr marL="0" indent="0">
              <a:buNone/>
            </a:pPr>
            <a:endParaRPr lang="fr-CA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CA" sz="4000" dirty="0">
                <a:latin typeface="Consolas"/>
              </a:rPr>
              <a:t>https://github.com/bchavez/Bogus</a:t>
            </a:r>
          </a:p>
        </p:txBody>
      </p:sp>
    </p:spTree>
    <p:extLst>
      <p:ext uri="{BB962C8B-B14F-4D97-AF65-F5344CB8AC3E}">
        <p14:creationId xmlns:p14="http://schemas.microsoft.com/office/powerpoint/2010/main" val="2725303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3A4D9-6B33-4CF0-B6B7-E05CCFF6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Prochain </a:t>
            </a:r>
            <a:r>
              <a:rPr lang="fr-CA" dirty="0" err="1"/>
              <a:t>lab</a:t>
            </a:r>
            <a:r>
              <a:rPr lang="fr-CA" dirty="0"/>
              <a:t>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590387-15B6-403D-BCC7-8A108EAAD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On va ajouter Microsoft Identity, on va mettre des </a:t>
            </a:r>
            <a:r>
              <a:rPr lang="fr-CA" dirty="0" err="1"/>
              <a:t>seeds</a:t>
            </a:r>
            <a:r>
              <a:rPr lang="fr-CA" dirty="0"/>
              <a:t> et plusieurs </a:t>
            </a:r>
            <a:r>
              <a:rPr lang="fr-CA" dirty="0" err="1"/>
              <a:t>DataSet</a:t>
            </a:r>
            <a:r>
              <a:rPr lang="fr-CA" dirty="0"/>
              <a:t> et utilisateurs à l’aide de </a:t>
            </a:r>
            <a:r>
              <a:rPr lang="fr-CA" dirty="0" err="1"/>
              <a:t>Bogus</a:t>
            </a:r>
            <a:r>
              <a:rPr lang="fr-CA" dirty="0"/>
              <a:t>. </a:t>
            </a:r>
          </a:p>
          <a:p>
            <a:r>
              <a:rPr lang="fr-CA" dirty="0"/>
              <a:t>D’ici là, c`est du temps pour votre TP2. </a:t>
            </a:r>
          </a:p>
        </p:txBody>
      </p:sp>
    </p:spTree>
    <p:extLst>
      <p:ext uri="{BB962C8B-B14F-4D97-AF65-F5344CB8AC3E}">
        <p14:creationId xmlns:p14="http://schemas.microsoft.com/office/powerpoint/2010/main" val="74801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197FE2-740F-49AC-B385-9582A235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Générer des vues et contrôleurs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98E9E3-EFFD-43C1-822C-0B763BECD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Il faut avoir la version </a:t>
            </a:r>
            <a:r>
              <a:rPr lang="fr-CA" dirty="0" err="1"/>
              <a:t>EntityFramework</a:t>
            </a:r>
            <a:r>
              <a:rPr lang="fr-CA" dirty="0"/>
              <a:t> 5.0.12 pour le code </a:t>
            </a:r>
            <a:r>
              <a:rPr lang="fr-CA" dirty="0" err="1"/>
              <a:t>generator</a:t>
            </a:r>
            <a:endParaRPr lang="fr-CA" dirty="0"/>
          </a:p>
          <a:p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929742-A1F8-4E97-916D-E466E1AD7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990" y="2491721"/>
            <a:ext cx="9412013" cy="2381582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38A4E95-3176-460E-912E-9B77DC6ABA36}"/>
              </a:ext>
            </a:extLst>
          </p:cNvPr>
          <p:cNvCxnSpPr/>
          <p:nvPr/>
        </p:nvCxnSpPr>
        <p:spPr>
          <a:xfrm flipV="1">
            <a:off x="838200" y="3296873"/>
            <a:ext cx="1619774" cy="9647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7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D546A-6F70-48ED-AE7E-E7DD4DBF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Générer des vues et contrôleurs (suite)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FD48505-02F2-44DA-9DF9-55547061D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836" y="1476084"/>
            <a:ext cx="6039693" cy="1105054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B0E0AF2-EC05-45F3-AED4-1EF2BA69D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837" y="2656889"/>
            <a:ext cx="6630325" cy="4201111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9CF9387-BFA3-4689-8819-53408C90F3DD}"/>
              </a:ext>
            </a:extLst>
          </p:cNvPr>
          <p:cNvCxnSpPr/>
          <p:nvPr/>
        </p:nvCxnSpPr>
        <p:spPr>
          <a:xfrm flipV="1">
            <a:off x="3199544" y="3692097"/>
            <a:ext cx="2127379" cy="3545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65BB9FE-9A11-4EB1-AB93-BC0057F2154D}"/>
              </a:ext>
            </a:extLst>
          </p:cNvPr>
          <p:cNvCxnSpPr/>
          <p:nvPr/>
        </p:nvCxnSpPr>
        <p:spPr>
          <a:xfrm flipV="1">
            <a:off x="3199543" y="4046660"/>
            <a:ext cx="2127379" cy="3545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D71AFE1-7C5E-4D9A-B474-6618169094AA}"/>
              </a:ext>
            </a:extLst>
          </p:cNvPr>
          <p:cNvCxnSpPr/>
          <p:nvPr/>
        </p:nvCxnSpPr>
        <p:spPr>
          <a:xfrm flipV="1">
            <a:off x="3199542" y="4803056"/>
            <a:ext cx="2127379" cy="3545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1973FA8-C1D6-451B-B897-899F82212FD6}"/>
              </a:ext>
            </a:extLst>
          </p:cNvPr>
          <p:cNvCxnSpPr/>
          <p:nvPr/>
        </p:nvCxnSpPr>
        <p:spPr>
          <a:xfrm flipV="1">
            <a:off x="3199542" y="4542287"/>
            <a:ext cx="2127379" cy="3545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76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AB0F9-F9B6-40A8-890E-CFCF72F1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Générer des vues et contrôleurs (suite)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A3BF8FC-9DBB-4636-9A96-04D3E75A1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59" y="1371600"/>
            <a:ext cx="8119545" cy="518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9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FECE0-E7E6-42C2-8752-C6FD9FAF2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9" y="-130813"/>
            <a:ext cx="10515600" cy="1325563"/>
          </a:xfrm>
        </p:spPr>
        <p:txBody>
          <a:bodyPr/>
          <a:lstStyle/>
          <a:p>
            <a:r>
              <a:rPr lang="fr-CA" dirty="0"/>
              <a:t>Le code généré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23EC307-3975-4CAC-BD58-BFEACBD02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86" y="2065442"/>
            <a:ext cx="9507277" cy="2200582"/>
          </a:xfrm>
        </p:spPr>
      </p:pic>
      <p:grpSp>
        <p:nvGrpSpPr>
          <p:cNvPr id="46" name="Groupe 45">
            <a:extLst>
              <a:ext uri="{FF2B5EF4-FFF2-40B4-BE49-F238E27FC236}">
                <a16:creationId xmlns:a16="http://schemas.microsoft.com/office/drawing/2014/main" id="{E95C1F4C-B579-468A-B4A3-3C4E0F7033A2}"/>
              </a:ext>
            </a:extLst>
          </p:cNvPr>
          <p:cNvGrpSpPr/>
          <p:nvPr/>
        </p:nvGrpSpPr>
        <p:grpSpPr>
          <a:xfrm>
            <a:off x="1429241" y="1998320"/>
            <a:ext cx="3780322" cy="480389"/>
            <a:chOff x="1429241" y="1998320"/>
            <a:chExt cx="3780322" cy="480389"/>
          </a:xfrm>
        </p:grpSpPr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C144F69C-85C0-45DF-BA15-13E31A5666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9241" y="2258370"/>
              <a:ext cx="1307418" cy="22033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BAA0D393-C78E-498A-9CED-24E737FE95A4}"/>
                </a:ext>
              </a:extLst>
            </p:cNvPr>
            <p:cNvSpPr txBox="1"/>
            <p:nvPr/>
          </p:nvSpPr>
          <p:spPr>
            <a:xfrm>
              <a:off x="2773237" y="1998320"/>
              <a:ext cx="2436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/>
                <a:t>Méthodes asynchrones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B034909D-F3DC-48C6-A6F1-096547AE0C84}"/>
              </a:ext>
            </a:extLst>
          </p:cNvPr>
          <p:cNvGrpSpPr/>
          <p:nvPr/>
        </p:nvGrpSpPr>
        <p:grpSpPr>
          <a:xfrm>
            <a:off x="5494789" y="971346"/>
            <a:ext cx="5078409" cy="1394349"/>
            <a:chOff x="5494789" y="971346"/>
            <a:chExt cx="5078409" cy="1394349"/>
          </a:xfrm>
        </p:grpSpPr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05E432EC-E7B1-4E26-A7A5-9F70D70A62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4789" y="1690688"/>
              <a:ext cx="1098958" cy="67500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5B1F4367-C3A2-4920-888C-67B65864EB1F}"/>
                </a:ext>
              </a:extLst>
            </p:cNvPr>
            <p:cNvSpPr txBox="1"/>
            <p:nvPr/>
          </p:nvSpPr>
          <p:spPr>
            <a:xfrm>
              <a:off x="6188768" y="971346"/>
              <a:ext cx="43844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/>
                <a:t>Model Binding (limite les champs pupulés) </a:t>
              </a:r>
            </a:p>
            <a:p>
              <a:r>
                <a:rPr lang="fr-CA" dirty="0"/>
                <a:t>C’est pour la sécurité!</a:t>
              </a: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27552176-F55A-4798-BD07-0DF3AFF599E9}"/>
              </a:ext>
            </a:extLst>
          </p:cNvPr>
          <p:cNvGrpSpPr/>
          <p:nvPr/>
        </p:nvGrpSpPr>
        <p:grpSpPr>
          <a:xfrm>
            <a:off x="2463282" y="2657599"/>
            <a:ext cx="6521140" cy="369332"/>
            <a:chOff x="2463282" y="2657599"/>
            <a:chExt cx="6521140" cy="369332"/>
          </a:xfrm>
        </p:grpSpPr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A6E7E78D-D45A-4D0A-8FEB-D5D6196122F3}"/>
                </a:ext>
              </a:extLst>
            </p:cNvPr>
            <p:cNvCxnSpPr/>
            <p:nvPr/>
          </p:nvCxnSpPr>
          <p:spPr>
            <a:xfrm flipH="1" flipV="1">
              <a:off x="2463282" y="2761861"/>
              <a:ext cx="2136710" cy="11196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0B046365-0133-4132-AFD8-FA1AE52814ED}"/>
                </a:ext>
              </a:extLst>
            </p:cNvPr>
            <p:cNvSpPr txBox="1"/>
            <p:nvPr/>
          </p:nvSpPr>
          <p:spPr>
            <a:xfrm>
              <a:off x="4599992" y="2657599"/>
              <a:ext cx="4384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b="1" u="sng" dirty="0"/>
                <a:t>Validation du modèle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F3F30659-F0B3-4A37-BCC5-A2151892A3FD}"/>
              </a:ext>
            </a:extLst>
          </p:cNvPr>
          <p:cNvGrpSpPr/>
          <p:nvPr/>
        </p:nvGrpSpPr>
        <p:grpSpPr>
          <a:xfrm>
            <a:off x="3464549" y="2920992"/>
            <a:ext cx="6174790" cy="646331"/>
            <a:chOff x="3464549" y="2920992"/>
            <a:chExt cx="6174790" cy="646331"/>
          </a:xfrm>
        </p:grpSpPr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0A5DEB83-B39A-40D8-9ED1-BB25020A40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4549" y="3165733"/>
              <a:ext cx="174501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6F528D2-B9E0-485C-A8EF-A482EA9F5253}"/>
                </a:ext>
              </a:extLst>
            </p:cNvPr>
            <p:cNvSpPr txBox="1"/>
            <p:nvPr/>
          </p:nvSpPr>
          <p:spPr>
            <a:xfrm>
              <a:off x="5254909" y="2920992"/>
              <a:ext cx="43844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/>
                <a:t>Les méthode du contexte (à remplace avec votre </a:t>
              </a:r>
              <a:r>
                <a:rPr lang="fr-CA" dirty="0" err="1"/>
                <a:t>unitOfWork</a:t>
              </a:r>
              <a:r>
                <a:rPr lang="fr-CA" dirty="0"/>
                <a:t>)</a:t>
              </a:r>
            </a:p>
          </p:txBody>
        </p:sp>
      </p:grpSp>
      <p:pic>
        <p:nvPicPr>
          <p:cNvPr id="22" name="Image 21">
            <a:extLst>
              <a:ext uri="{FF2B5EF4-FFF2-40B4-BE49-F238E27FC236}">
                <a16:creationId xmlns:a16="http://schemas.microsoft.com/office/drawing/2014/main" id="{C28584CC-0F34-45DE-A572-40F8E0C04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40" y="4529417"/>
            <a:ext cx="8087854" cy="1324160"/>
          </a:xfrm>
          <a:prstGeom prst="rect">
            <a:avLst/>
          </a:prstGeom>
        </p:spPr>
      </p:pic>
      <p:grpSp>
        <p:nvGrpSpPr>
          <p:cNvPr id="51" name="Groupe 50">
            <a:extLst>
              <a:ext uri="{FF2B5EF4-FFF2-40B4-BE49-F238E27FC236}">
                <a16:creationId xmlns:a16="http://schemas.microsoft.com/office/drawing/2014/main" id="{AA2591A2-3CAD-433F-A399-CE4BE7EACAEC}"/>
              </a:ext>
            </a:extLst>
          </p:cNvPr>
          <p:cNvGrpSpPr/>
          <p:nvPr/>
        </p:nvGrpSpPr>
        <p:grpSpPr>
          <a:xfrm>
            <a:off x="7320112" y="3719604"/>
            <a:ext cx="5013491" cy="1628899"/>
            <a:chOff x="7320112" y="3719604"/>
            <a:chExt cx="5013491" cy="1628899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E90D88CA-DCC0-46EF-BE48-6C985FE68F97}"/>
                </a:ext>
              </a:extLst>
            </p:cNvPr>
            <p:cNvGrpSpPr/>
            <p:nvPr/>
          </p:nvGrpSpPr>
          <p:grpSpPr>
            <a:xfrm>
              <a:off x="7732967" y="3719604"/>
              <a:ext cx="4600636" cy="938987"/>
              <a:chOff x="7732967" y="3719604"/>
              <a:chExt cx="4600636" cy="938987"/>
            </a:xfrm>
          </p:grpSpPr>
          <p:cxnSp>
            <p:nvCxnSpPr>
              <p:cNvPr id="8" name="Connecteur droit avec flèche 7">
                <a:extLst>
                  <a:ext uri="{FF2B5EF4-FFF2-40B4-BE49-F238E27FC236}">
                    <a16:creationId xmlns:a16="http://schemas.microsoft.com/office/drawing/2014/main" id="{6CD042F7-B6FB-4702-B568-45D6F0BF41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732967" y="3719604"/>
                <a:ext cx="1041917" cy="292656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E5BC8BE-2CC6-4FE3-9655-D59B1EB00D50}"/>
                  </a:ext>
                </a:extLst>
              </p:cNvPr>
              <p:cNvSpPr txBox="1"/>
              <p:nvPr/>
            </p:nvSpPr>
            <p:spPr>
              <a:xfrm>
                <a:off x="7949173" y="4012260"/>
                <a:ext cx="43844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/>
                  <a:t>Les valeurs qui </a:t>
                </a:r>
                <a:r>
                  <a:rPr lang="fr-CA" dirty="0" err="1"/>
                  <a:t>populent</a:t>
                </a:r>
                <a:r>
                  <a:rPr lang="fr-CA" dirty="0"/>
                  <a:t> les sélecteurs sont mis dans le </a:t>
                </a:r>
                <a:r>
                  <a:rPr lang="fr-CA" dirty="0" err="1"/>
                  <a:t>viewBag</a:t>
                </a:r>
                <a:r>
                  <a:rPr lang="fr-CA" dirty="0"/>
                  <a:t> au </a:t>
                </a:r>
                <a:r>
                  <a:rPr lang="fr-CA" dirty="0" err="1"/>
                  <a:t>get</a:t>
                </a:r>
                <a:r>
                  <a:rPr lang="fr-CA" dirty="0"/>
                  <a:t> ET au post</a:t>
                </a:r>
              </a:p>
            </p:txBody>
          </p:sp>
        </p:grp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93BDF009-A9BB-4E8B-A3D6-AF97DB8442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20112" y="4787106"/>
              <a:ext cx="883861" cy="56139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9586765-E6A1-408F-B146-3C31C2F54DA4}"/>
              </a:ext>
            </a:extLst>
          </p:cNvPr>
          <p:cNvGrpSpPr/>
          <p:nvPr/>
        </p:nvGrpSpPr>
        <p:grpSpPr>
          <a:xfrm>
            <a:off x="1828489" y="1551342"/>
            <a:ext cx="2426578" cy="594894"/>
            <a:chOff x="1828489" y="1551342"/>
            <a:chExt cx="2426578" cy="594894"/>
          </a:xfrm>
        </p:grpSpPr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D8C7B95C-0B57-4C62-8662-D91DBF0ADB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8489" y="1883873"/>
              <a:ext cx="908170" cy="26236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C0FB38DD-7A13-4840-9A26-0535FECE6614}"/>
                </a:ext>
              </a:extLst>
            </p:cNvPr>
            <p:cNvSpPr txBox="1"/>
            <p:nvPr/>
          </p:nvSpPr>
          <p:spPr>
            <a:xfrm>
              <a:off x="2736659" y="1551342"/>
              <a:ext cx="1518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/>
                <a:t>Jeton CSRF</a:t>
              </a:r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7A3B06AA-683D-4314-9A4C-7BB96FAF2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821" y="1876879"/>
            <a:ext cx="1143160" cy="314369"/>
          </a:xfrm>
          <a:prstGeom prst="rect">
            <a:avLst/>
          </a:prstGeom>
        </p:spPr>
      </p:pic>
      <p:grpSp>
        <p:nvGrpSpPr>
          <p:cNvPr id="44" name="Groupe 43">
            <a:extLst>
              <a:ext uri="{FF2B5EF4-FFF2-40B4-BE49-F238E27FC236}">
                <a16:creationId xmlns:a16="http://schemas.microsoft.com/office/drawing/2014/main" id="{01F5D6B0-3A35-4A12-90B8-DB89F067183C}"/>
              </a:ext>
            </a:extLst>
          </p:cNvPr>
          <p:cNvGrpSpPr/>
          <p:nvPr/>
        </p:nvGrpSpPr>
        <p:grpSpPr>
          <a:xfrm>
            <a:off x="804014" y="938367"/>
            <a:ext cx="3902209" cy="1021226"/>
            <a:chOff x="804014" y="938367"/>
            <a:chExt cx="3902209" cy="1021226"/>
          </a:xfrm>
        </p:grpSpPr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948A723F-3CF5-4A00-932D-80BC542C70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4014" y="1284586"/>
              <a:ext cx="1098958" cy="67500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9B6106C4-D9D8-4E6D-A852-6C149B88635E}"/>
                </a:ext>
              </a:extLst>
            </p:cNvPr>
            <p:cNvSpPr txBox="1"/>
            <p:nvPr/>
          </p:nvSpPr>
          <p:spPr>
            <a:xfrm>
              <a:off x="1986796" y="938367"/>
              <a:ext cx="2719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/>
                <a:t>Méthodes HTTP utilisé</a:t>
              </a:r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11C3162E-1DA3-4CD5-B08F-21B2991A2CB9}"/>
              </a:ext>
            </a:extLst>
          </p:cNvPr>
          <p:cNvGrpSpPr/>
          <p:nvPr/>
        </p:nvGrpSpPr>
        <p:grpSpPr>
          <a:xfrm>
            <a:off x="3819547" y="5546291"/>
            <a:ext cx="2104479" cy="1148061"/>
            <a:chOff x="3819547" y="5546291"/>
            <a:chExt cx="2104479" cy="1148061"/>
          </a:xfrm>
        </p:grpSpPr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61EA716E-6508-4E37-8D3B-AB36804D06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4788" y="5546291"/>
              <a:ext cx="1" cy="37739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6A5D0239-A4E7-49B5-81ED-197881791C55}"/>
                </a:ext>
              </a:extLst>
            </p:cNvPr>
            <p:cNvSpPr txBox="1"/>
            <p:nvPr/>
          </p:nvSpPr>
          <p:spPr>
            <a:xfrm>
              <a:off x="3819547" y="6048021"/>
              <a:ext cx="21044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/>
                <a:t>La valeur à mettre pour la FK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EE813CBE-5F23-47E2-8926-2BA0512E97ED}"/>
              </a:ext>
            </a:extLst>
          </p:cNvPr>
          <p:cNvGrpSpPr/>
          <p:nvPr/>
        </p:nvGrpSpPr>
        <p:grpSpPr>
          <a:xfrm>
            <a:off x="6028888" y="5546291"/>
            <a:ext cx="2745996" cy="906718"/>
            <a:chOff x="6028888" y="5546291"/>
            <a:chExt cx="2745996" cy="906718"/>
          </a:xfrm>
        </p:grpSpPr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96546595-8A11-4B25-875E-C57529B0C1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28888" y="5546291"/>
              <a:ext cx="564859" cy="57067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1ECD2E91-2E58-4722-B285-B835E135FE36}"/>
                </a:ext>
              </a:extLst>
            </p:cNvPr>
            <p:cNvSpPr txBox="1"/>
            <p:nvPr/>
          </p:nvSpPr>
          <p:spPr>
            <a:xfrm>
              <a:off x="6670405" y="6083677"/>
              <a:ext cx="2104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/>
                <a:t>La valeur à afficher</a:t>
              </a:r>
            </a:p>
          </p:txBody>
        </p: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9C2F370B-8CBB-4249-A558-6FEECB17F4B2}"/>
              </a:ext>
            </a:extLst>
          </p:cNvPr>
          <p:cNvGrpSpPr/>
          <p:nvPr/>
        </p:nvGrpSpPr>
        <p:grpSpPr>
          <a:xfrm>
            <a:off x="1915402" y="4008949"/>
            <a:ext cx="4501180" cy="788881"/>
            <a:chOff x="6028888" y="5546291"/>
            <a:chExt cx="4501180" cy="788881"/>
          </a:xfrm>
        </p:grpSpPr>
        <p:cxnSp>
          <p:nvCxnSpPr>
            <p:cNvPr id="55" name="Connecteur droit avec flèche 54">
              <a:extLst>
                <a:ext uri="{FF2B5EF4-FFF2-40B4-BE49-F238E27FC236}">
                  <a16:creationId xmlns:a16="http://schemas.microsoft.com/office/drawing/2014/main" id="{B4F76633-69EA-416A-8F2C-95A4565AC4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28888" y="5546291"/>
              <a:ext cx="564859" cy="57067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BE838047-8846-4A45-A9B4-CA467BE950A0}"/>
                </a:ext>
              </a:extLst>
            </p:cNvPr>
            <p:cNvSpPr txBox="1"/>
            <p:nvPr/>
          </p:nvSpPr>
          <p:spPr>
            <a:xfrm>
              <a:off x="6676665" y="5811952"/>
              <a:ext cx="38534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i="1" dirty="0"/>
                <a:t>Il faut retourner la vue avec le modèle pour qu’il garde ce qu’on a entré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573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462261-E879-4EEF-8BBA-065504D3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Génération des vues et contrôleurs (suite)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0EC06C3-EEB8-4382-984C-8647E7E02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86" y="1533435"/>
            <a:ext cx="3707237" cy="201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6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E09F8E-CCB4-4444-90E0-BF4021FB1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code généré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2B02BF-8A67-4441-A8EF-9FCA61927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BB0CC3-D527-4A9E-B02F-DAB8CE692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64" y="1419658"/>
            <a:ext cx="8926171" cy="5163271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3548DC6A-BBD4-4D2E-BE33-253F2A3C95D7}"/>
              </a:ext>
            </a:extLst>
          </p:cNvPr>
          <p:cNvGrpSpPr/>
          <p:nvPr/>
        </p:nvGrpSpPr>
        <p:grpSpPr>
          <a:xfrm>
            <a:off x="5671289" y="2043267"/>
            <a:ext cx="3902209" cy="1021226"/>
            <a:chOff x="804014" y="938367"/>
            <a:chExt cx="3902209" cy="1021226"/>
          </a:xfrm>
        </p:grpSpPr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9ADC2BCD-028C-423C-9AED-9E5D973F64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4014" y="1284586"/>
              <a:ext cx="1098958" cy="67500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363CB331-C15A-4B92-8ED6-59B1DAB70890}"/>
                </a:ext>
              </a:extLst>
            </p:cNvPr>
            <p:cNvSpPr txBox="1"/>
            <p:nvPr/>
          </p:nvSpPr>
          <p:spPr>
            <a:xfrm>
              <a:off x="1986796" y="938367"/>
              <a:ext cx="2719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/>
                <a:t>Les propriétés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DA46CAFF-58C2-4F51-96AD-02ED606DB946}"/>
              </a:ext>
            </a:extLst>
          </p:cNvPr>
          <p:cNvGrpSpPr/>
          <p:nvPr/>
        </p:nvGrpSpPr>
        <p:grpSpPr>
          <a:xfrm>
            <a:off x="6854071" y="3731750"/>
            <a:ext cx="3902209" cy="1021226"/>
            <a:chOff x="804014" y="938367"/>
            <a:chExt cx="3902209" cy="1021226"/>
          </a:xfrm>
        </p:grpSpPr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E9DF3046-6F1A-4248-93DC-36B03FEAB6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4014" y="1284586"/>
              <a:ext cx="1098958" cy="67500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6F66DBD8-7BEA-4A6E-A069-2E21D75C6663}"/>
                </a:ext>
              </a:extLst>
            </p:cNvPr>
            <p:cNvSpPr txBox="1"/>
            <p:nvPr/>
          </p:nvSpPr>
          <p:spPr>
            <a:xfrm>
              <a:off x="1986796" y="938367"/>
              <a:ext cx="27194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/>
                <a:t>Les </a:t>
              </a:r>
              <a:r>
                <a:rPr lang="fr-CA" dirty="0" err="1"/>
                <a:t>SelectList</a:t>
              </a:r>
              <a:r>
                <a:rPr lang="fr-CA" dirty="0"/>
                <a:t> qui avait été mis dans le </a:t>
              </a:r>
              <a:r>
                <a:rPr lang="fr-CA" dirty="0" err="1"/>
                <a:t>viewData</a:t>
              </a:r>
              <a:endParaRPr lang="fr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87094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F9B392-7BCD-40A9-AEAF-571ADEA3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Faire un </a:t>
            </a:r>
            <a:r>
              <a:rPr lang="fr-CA" dirty="0" err="1"/>
              <a:t>seed</a:t>
            </a:r>
            <a:r>
              <a:rPr lang="fr-CA" dirty="0"/>
              <a:t>. Données initiales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88C658-4894-4ED0-84FE-C68587345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 </a:t>
            </a:r>
            <a:r>
              <a:rPr lang="fr-CA" dirty="0" err="1"/>
              <a:t>seed</a:t>
            </a:r>
            <a:r>
              <a:rPr lang="fr-CA" dirty="0"/>
              <a:t> permet de </a:t>
            </a:r>
            <a:r>
              <a:rPr lang="fr-CA" dirty="0" err="1"/>
              <a:t>populer</a:t>
            </a:r>
            <a:r>
              <a:rPr lang="fr-CA" dirty="0"/>
              <a:t> les données avec des données de base.</a:t>
            </a:r>
          </a:p>
          <a:p>
            <a:r>
              <a:rPr lang="fr-CA" dirty="0"/>
              <a:t>On peut utiliser le </a:t>
            </a:r>
            <a:r>
              <a:rPr lang="fr-CA" dirty="0" err="1"/>
              <a:t>HasData</a:t>
            </a:r>
            <a:r>
              <a:rPr lang="fr-CA" dirty="0"/>
              <a:t>(…) qui est </a:t>
            </a:r>
            <a:r>
              <a:rPr lang="fr-CA" dirty="0" err="1"/>
              <a:t>built-in</a:t>
            </a:r>
            <a:r>
              <a:rPr lang="fr-CA" dirty="0"/>
              <a:t> dans </a:t>
            </a:r>
            <a:r>
              <a:rPr lang="fr-CA" dirty="0" err="1"/>
              <a:t>Entity</a:t>
            </a:r>
            <a:r>
              <a:rPr lang="fr-CA" dirty="0"/>
              <a:t> Framework </a:t>
            </a:r>
          </a:p>
        </p:txBody>
      </p:sp>
    </p:spTree>
    <p:extLst>
      <p:ext uri="{BB962C8B-B14F-4D97-AF65-F5344CB8AC3E}">
        <p14:creationId xmlns:p14="http://schemas.microsoft.com/office/powerpoint/2010/main" val="145390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A3E90-D270-4A7F-A637-F40211360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Un </a:t>
            </a:r>
            <a:r>
              <a:rPr lang="fr-CA" dirty="0" err="1"/>
              <a:t>seed</a:t>
            </a:r>
            <a:r>
              <a:rPr lang="fr-CA" dirty="0"/>
              <a:t> avec des données associées.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1A6CD8-02BF-4BC0-9910-CC96B6F58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Lorsqu’on veut faire un </a:t>
            </a:r>
            <a:r>
              <a:rPr lang="fr-CA" dirty="0" err="1"/>
              <a:t>seed</a:t>
            </a:r>
            <a:r>
              <a:rPr lang="fr-CA" dirty="0"/>
              <a:t> avec des clés étrangères, on doit utiliser les </a:t>
            </a:r>
            <a:r>
              <a:rPr lang="fr-CA" dirty="0" err="1"/>
              <a:t>foreignkey</a:t>
            </a:r>
            <a:r>
              <a:rPr lang="fr-CA" dirty="0"/>
              <a:t> associés :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modelBuilder.Entity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&lt;Post&gt;().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HasData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BlogId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= 1,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PostId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= 2, Title =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"Second post"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Content =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"Test 2"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});</a:t>
            </a:r>
          </a:p>
          <a:p>
            <a:r>
              <a:rPr lang="fr-CA" dirty="0">
                <a:solidFill>
                  <a:srgbClr val="171717"/>
                </a:solidFill>
                <a:latin typeface="SFMono-Regular"/>
              </a:rPr>
              <a:t>Ces </a:t>
            </a:r>
            <a:r>
              <a:rPr lang="fr-CA" dirty="0" err="1">
                <a:solidFill>
                  <a:srgbClr val="171717"/>
                </a:solidFill>
                <a:latin typeface="SFMono-Regular"/>
              </a:rPr>
              <a:t>seeds</a:t>
            </a:r>
            <a:r>
              <a:rPr lang="fr-CA" dirty="0">
                <a:solidFill>
                  <a:srgbClr val="171717"/>
                </a:solidFill>
                <a:latin typeface="SFMono-Regular"/>
              </a:rPr>
              <a:t> permettent d’ajouter des valeurs </a:t>
            </a:r>
            <a:r>
              <a:rPr lang="fr-CA" b="1" u="sng" dirty="0">
                <a:solidFill>
                  <a:srgbClr val="171717"/>
                </a:solidFill>
                <a:latin typeface="SFMono-Regular"/>
              </a:rPr>
              <a:t>initiales</a:t>
            </a:r>
            <a:r>
              <a:rPr lang="fr-CA" dirty="0">
                <a:solidFill>
                  <a:srgbClr val="171717"/>
                </a:solidFill>
                <a:latin typeface="SFMono-Regular"/>
              </a:rPr>
              <a:t> voulant dire qu’elle n’est pas appropriées dans tous les scénarios. </a:t>
            </a:r>
            <a:endParaRPr lang="en-US" b="1" u="sng" dirty="0">
              <a:solidFill>
                <a:srgbClr val="171717"/>
              </a:solidFill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05134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01EB5FE688904089EF367EACDAB216" ma:contentTypeVersion="2" ma:contentTypeDescription="Crée un document." ma:contentTypeScope="" ma:versionID="2ce833a537e2109cd768d7e641d6e45e">
  <xsd:schema xmlns:xsd="http://www.w3.org/2001/XMLSchema" xmlns:xs="http://www.w3.org/2001/XMLSchema" xmlns:p="http://schemas.microsoft.com/office/2006/metadata/properties" xmlns:ns2="33c16adb-e705-41f7-929d-d0e6df3aec60" targetNamespace="http://schemas.microsoft.com/office/2006/metadata/properties" ma:root="true" ma:fieldsID="3d8d789942bab41766e6c928e5a4dd5d" ns2:_="">
    <xsd:import namespace="33c16adb-e705-41f7-929d-d0e6df3aec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c16adb-e705-41f7-929d-d0e6df3aec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60180F-F3E4-46A8-A532-8162A8B9E0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c16adb-e705-41f7-929d-d0e6df3ae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7B366F-2D78-405C-B19F-B2FCCE8CB37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C734581-926E-43F4-A305-CB86053E25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135</TotalTime>
  <Words>997</Words>
  <Application>Microsoft Office PowerPoint</Application>
  <PresentationFormat>Grand écran</PresentationFormat>
  <Paragraphs>122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Organique</vt:lpstr>
      <vt:lpstr>La génération de code et de données</vt:lpstr>
      <vt:lpstr>Générer des vues et contrôleurs </vt:lpstr>
      <vt:lpstr>Générer des vues et contrôleurs (suite) </vt:lpstr>
      <vt:lpstr>Générer des vues et contrôleurs (suite)</vt:lpstr>
      <vt:lpstr>Le code généré</vt:lpstr>
      <vt:lpstr>Génération des vues et contrôleurs (suite)</vt:lpstr>
      <vt:lpstr>Le code généré</vt:lpstr>
      <vt:lpstr>Faire un seed. Données initiales </vt:lpstr>
      <vt:lpstr>Un seed avec des données associées. </vt:lpstr>
      <vt:lpstr>Un seed avec une migration n’est pas appropriés si vous voulez ajouter :</vt:lpstr>
      <vt:lpstr>Faire un seed hors migration</vt:lpstr>
      <vt:lpstr>Ajouter un seed…</vt:lpstr>
      <vt:lpstr>Ajouter un user… (on va voir Identity au prochain cours)</vt:lpstr>
      <vt:lpstr>Avoir des données `Fake`</vt:lpstr>
      <vt:lpstr>Prochain lab…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génération de données</dc:title>
  <dc:creator>Giroux Veilleux Thierry</dc:creator>
  <cp:lastModifiedBy>Giroux Veilleux Thierry</cp:lastModifiedBy>
  <cp:revision>14</cp:revision>
  <dcterms:created xsi:type="dcterms:W3CDTF">2021-11-09T21:37:31Z</dcterms:created>
  <dcterms:modified xsi:type="dcterms:W3CDTF">2021-11-12T21:18:07Z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0x010100FB01EB5FE688904089EF367EACDAB216</vt:lpwstr>
  </property>
</Properties>
</file>