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56" r:id="rId5"/>
    <p:sldId id="265" r:id="rId6"/>
    <p:sldId id="276" r:id="rId7"/>
    <p:sldId id="277" r:id="rId8"/>
    <p:sldId id="288" r:id="rId9"/>
    <p:sldId id="279" r:id="rId10"/>
    <p:sldId id="285" r:id="rId11"/>
    <p:sldId id="286" r:id="rId12"/>
    <p:sldId id="278" r:id="rId13"/>
    <p:sldId id="287" r:id="rId14"/>
    <p:sldId id="289" r:id="rId15"/>
    <p:sldId id="280" r:id="rId16"/>
    <p:sldId id="284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F59E9-7813-4A8E-ABBA-2E8E191B02FB}" v="14" dt="2020-02-24T16:59:43.341"/>
    <p1510:client id="{46F4B53E-E700-4762-BD11-6084B5F5742B}" v="26" dt="2020-02-28T16:12:59.428"/>
    <p1510:client id="{4B8E2DEF-31E8-4079-83A8-B9FFAB8AB668}" v="19" dt="2020-02-28T15:51:57.425"/>
    <p1510:client id="{80C2E8D9-6487-4A42-927F-667EEA13EEC4}" v="103" dt="2021-09-03T21:06:09.071"/>
    <p1510:client id="{AC491747-263F-40A2-B0AB-51D165F7C67A}" v="64" dt="2020-02-28T15:56:02.704"/>
    <p1510:client id="{DEE6C7A5-83E0-4F11-AFFE-3651327482C8}" v="1161" dt="2020-02-17T10:40:11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0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roux Veilleux Thierry" userId="S::t.girouxveilleux@cegepmontpetit.ca::bc697d33-9471-40a8-956e-b1240ac55efe" providerId="AD" clId="Web-{80C2E8D9-6487-4A42-927F-667EEA13EEC4}"/>
    <pc:docChg chg="modSld">
      <pc:chgData name="Giroux Veilleux Thierry" userId="S::t.girouxveilleux@cegepmontpetit.ca::bc697d33-9471-40a8-956e-b1240ac55efe" providerId="AD" clId="Web-{80C2E8D9-6487-4A42-927F-667EEA13EEC4}" dt="2021-09-03T21:06:08.556" v="50" actId="20577"/>
      <pc:docMkLst>
        <pc:docMk/>
      </pc:docMkLst>
      <pc:sldChg chg="modSp">
        <pc:chgData name="Giroux Veilleux Thierry" userId="S::t.girouxveilleux@cegepmontpetit.ca::bc697d33-9471-40a8-956e-b1240ac55efe" providerId="AD" clId="Web-{80C2E8D9-6487-4A42-927F-667EEA13EEC4}" dt="2021-09-03T21:06:08.556" v="50" actId="20577"/>
        <pc:sldMkLst>
          <pc:docMk/>
          <pc:sldMk cId="1582200772" sldId="281"/>
        </pc:sldMkLst>
        <pc:spChg chg="mod">
          <ac:chgData name="Giroux Veilleux Thierry" userId="S::t.girouxveilleux@cegepmontpetit.ca::bc697d33-9471-40a8-956e-b1240ac55efe" providerId="AD" clId="Web-{80C2E8D9-6487-4A42-927F-667EEA13EEC4}" dt="2021-09-03T21:06:08.556" v="50" actId="20577"/>
          <ac:spMkLst>
            <pc:docMk/>
            <pc:sldMk cId="1582200772" sldId="281"/>
            <ac:spMk id="3" creationId="{2A3E0CD0-3901-4F47-8A08-7CEC0D2BEC2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B5F6C-31F6-4C27-9792-22823D0104C2}" type="datetimeFigureOut">
              <a:rPr lang="fr-CA" smtClean="0"/>
              <a:t>2021-09-03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EA5A2-EABB-4DBB-A360-2AE71D04F9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3520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entityframeworkcore.dbfunctions?view=efcore-5.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C77EFE-5A9D-4B0B-AB9F-1E6469382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err="1"/>
              <a:t>Entity</a:t>
            </a:r>
            <a:r>
              <a:rPr lang="fr-CA"/>
              <a:t> Framework - </a:t>
            </a:r>
            <a:r>
              <a:rPr lang="fr-CA" err="1"/>
              <a:t>Linq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910FDC-0790-474A-84CB-6C37B466C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3W6</a:t>
            </a:r>
          </a:p>
        </p:txBody>
      </p:sp>
    </p:spTree>
    <p:extLst>
      <p:ext uri="{BB962C8B-B14F-4D97-AF65-F5344CB8AC3E}">
        <p14:creationId xmlns:p14="http://schemas.microsoft.com/office/powerpoint/2010/main" val="2405377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5DAA-B6A4-4305-AE6B-4A257FBE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/>
              <a:t>Join</a:t>
            </a:r>
            <a:r>
              <a:rPr lang="fr-CA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8451-6F69-48E0-962F-796405BB1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68963"/>
          </a:xfrm>
        </p:spPr>
        <p:txBody>
          <a:bodyPr anchor="t"/>
          <a:lstStyle/>
          <a:p>
            <a:r>
              <a:rPr lang="fr-CA"/>
              <a:t>On peut faire un </a:t>
            </a:r>
            <a:r>
              <a:rPr lang="fr-CA" err="1"/>
              <a:t>join</a:t>
            </a:r>
            <a:r>
              <a:rPr lang="fr-CA"/>
              <a:t> sans lien configuré :</a:t>
            </a:r>
          </a:p>
          <a:p>
            <a:r>
              <a:rPr lang="fr-CA"/>
              <a:t>Par exemple, si j’avais fait une table historique des commentaires, sans lien avec les articles </a:t>
            </a:r>
          </a:p>
          <a:p>
            <a:endParaRPr lang="fr-CA"/>
          </a:p>
          <a:p>
            <a:endParaRPr lang="fr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25845F-8A07-49C5-981B-696A8D9867D3}"/>
              </a:ext>
            </a:extLst>
          </p:cNvPr>
          <p:cNvSpPr txBox="1"/>
          <p:nvPr/>
        </p:nvSpPr>
        <p:spPr>
          <a:xfrm>
            <a:off x="361950" y="3813713"/>
            <a:ext cx="546735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CA" err="1">
                <a:solidFill>
                  <a:schemeClr val="bg1"/>
                </a:solidFill>
              </a:rPr>
              <a:t>from</a:t>
            </a:r>
            <a:r>
              <a:rPr lang="fr-CA">
                <a:solidFill>
                  <a:schemeClr val="bg1"/>
                </a:solidFill>
              </a:rPr>
              <a:t> c in </a:t>
            </a:r>
            <a:r>
              <a:rPr lang="fr-CA" err="1">
                <a:solidFill>
                  <a:schemeClr val="bg1"/>
                </a:solidFill>
              </a:rPr>
              <a:t>db.CommentHistorics</a:t>
            </a:r>
            <a:endParaRPr lang="fr-CA">
              <a:solidFill>
                <a:schemeClr val="bg1"/>
              </a:solidFill>
            </a:endParaRPr>
          </a:p>
          <a:p>
            <a:r>
              <a:rPr lang="fr-CA">
                <a:solidFill>
                  <a:schemeClr val="bg1"/>
                </a:solidFill>
              </a:rPr>
              <a:t> </a:t>
            </a:r>
            <a:r>
              <a:rPr lang="fr-CA" err="1">
                <a:solidFill>
                  <a:schemeClr val="bg1"/>
                </a:solidFill>
              </a:rPr>
              <a:t>join</a:t>
            </a:r>
            <a:r>
              <a:rPr lang="fr-CA">
                <a:solidFill>
                  <a:schemeClr val="bg1"/>
                </a:solidFill>
              </a:rPr>
              <a:t> a in </a:t>
            </a:r>
            <a:r>
              <a:rPr lang="fr-CA" err="1">
                <a:solidFill>
                  <a:schemeClr val="bg1"/>
                </a:solidFill>
              </a:rPr>
              <a:t>db.Articles</a:t>
            </a:r>
            <a:r>
              <a:rPr lang="fr-CA">
                <a:solidFill>
                  <a:schemeClr val="bg1"/>
                </a:solidFill>
              </a:rPr>
              <a:t> on </a:t>
            </a:r>
            <a:r>
              <a:rPr lang="fr-CA" err="1">
                <a:solidFill>
                  <a:schemeClr val="bg1"/>
                </a:solidFill>
              </a:rPr>
              <a:t>c.ArticleId</a:t>
            </a:r>
            <a:r>
              <a:rPr lang="fr-CA">
                <a:solidFill>
                  <a:schemeClr val="bg1"/>
                </a:solidFill>
              </a:rPr>
              <a:t> </a:t>
            </a:r>
            <a:r>
              <a:rPr lang="fr-CA" err="1">
                <a:solidFill>
                  <a:schemeClr val="bg1"/>
                </a:solidFill>
              </a:rPr>
              <a:t>equals</a:t>
            </a:r>
            <a:r>
              <a:rPr lang="fr-CA">
                <a:solidFill>
                  <a:schemeClr val="bg1"/>
                </a:solidFill>
              </a:rPr>
              <a:t> </a:t>
            </a:r>
            <a:r>
              <a:rPr lang="fr-CA" err="1">
                <a:solidFill>
                  <a:schemeClr val="bg1"/>
                </a:solidFill>
              </a:rPr>
              <a:t>a.Id</a:t>
            </a:r>
            <a:endParaRPr lang="fr-CA">
              <a:solidFill>
                <a:schemeClr val="bg1"/>
              </a:solidFill>
            </a:endParaRPr>
          </a:p>
          <a:p>
            <a:r>
              <a:rPr lang="fr-CA">
                <a:solidFill>
                  <a:schemeClr val="bg1"/>
                </a:solidFill>
              </a:rPr>
              <a:t>select new { </a:t>
            </a:r>
            <a:r>
              <a:rPr lang="fr-CA" err="1">
                <a:solidFill>
                  <a:schemeClr val="bg1"/>
                </a:solidFill>
              </a:rPr>
              <a:t>c.Id</a:t>
            </a:r>
            <a:r>
              <a:rPr lang="fr-CA">
                <a:solidFill>
                  <a:schemeClr val="bg1"/>
                </a:solidFill>
              </a:rPr>
              <a:t>, </a:t>
            </a:r>
            <a:r>
              <a:rPr lang="fr-CA" err="1">
                <a:solidFill>
                  <a:schemeClr val="bg1"/>
                </a:solidFill>
              </a:rPr>
              <a:t>c.Author</a:t>
            </a:r>
            <a:r>
              <a:rPr lang="fr-CA">
                <a:solidFill>
                  <a:schemeClr val="bg1"/>
                </a:solidFill>
              </a:rPr>
              <a:t>, </a:t>
            </a:r>
            <a:r>
              <a:rPr lang="fr-CA" err="1">
                <a:solidFill>
                  <a:schemeClr val="bg1"/>
                </a:solidFill>
              </a:rPr>
              <a:t>c.Message</a:t>
            </a:r>
            <a:r>
              <a:rPr lang="fr-CA">
                <a:solidFill>
                  <a:schemeClr val="bg1"/>
                </a:solidFill>
              </a:rPr>
              <a:t>, </a:t>
            </a:r>
            <a:r>
              <a:rPr lang="fr-CA" err="1">
                <a:solidFill>
                  <a:schemeClr val="bg1"/>
                </a:solidFill>
              </a:rPr>
              <a:t>c.ArticleId</a:t>
            </a:r>
            <a:r>
              <a:rPr lang="fr-CA">
                <a:solidFill>
                  <a:schemeClr val="bg1"/>
                </a:solidFill>
              </a:rPr>
              <a:t>, </a:t>
            </a:r>
            <a:r>
              <a:rPr lang="fr-CA" err="1">
                <a:solidFill>
                  <a:schemeClr val="bg1"/>
                </a:solidFill>
              </a:rPr>
              <a:t>a.Title</a:t>
            </a:r>
            <a:r>
              <a:rPr lang="fr-CA">
                <a:solidFill>
                  <a:schemeClr val="bg1"/>
                </a:solidFill>
              </a:rPr>
              <a:t> 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AD907-7EEA-4B45-A021-C9295537EEFB}"/>
              </a:ext>
            </a:extLst>
          </p:cNvPr>
          <p:cNvSpPr txBox="1"/>
          <p:nvPr/>
        </p:nvSpPr>
        <p:spPr>
          <a:xfrm>
            <a:off x="6010273" y="3813713"/>
            <a:ext cx="546735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CA" err="1">
                <a:solidFill>
                  <a:schemeClr val="bg1"/>
                </a:solidFill>
              </a:rPr>
              <a:t>db.CommentHistorics.Join</a:t>
            </a:r>
            <a:r>
              <a:rPr lang="fr-CA">
                <a:solidFill>
                  <a:schemeClr val="bg1"/>
                </a:solidFill>
              </a:rPr>
              <a:t>(</a:t>
            </a:r>
            <a:r>
              <a:rPr lang="fr-CA" err="1">
                <a:solidFill>
                  <a:schemeClr val="bg1"/>
                </a:solidFill>
              </a:rPr>
              <a:t>db.Articles</a:t>
            </a:r>
            <a:r>
              <a:rPr lang="fr-CA">
                <a:solidFill>
                  <a:schemeClr val="bg1"/>
                </a:solidFill>
              </a:rPr>
              <a:t>, c =&gt; </a:t>
            </a:r>
            <a:r>
              <a:rPr lang="fr-CA" err="1">
                <a:solidFill>
                  <a:schemeClr val="bg1"/>
                </a:solidFill>
              </a:rPr>
              <a:t>c.ArticleId,a</a:t>
            </a:r>
            <a:r>
              <a:rPr lang="fr-CA">
                <a:solidFill>
                  <a:schemeClr val="bg1"/>
                </a:solidFill>
              </a:rPr>
              <a:t>=&gt; </a:t>
            </a:r>
            <a:r>
              <a:rPr lang="fr-CA" err="1">
                <a:solidFill>
                  <a:schemeClr val="bg1"/>
                </a:solidFill>
              </a:rPr>
              <a:t>a.Id</a:t>
            </a:r>
            <a:r>
              <a:rPr lang="fr-CA">
                <a:solidFill>
                  <a:schemeClr val="bg1"/>
                </a:solidFill>
              </a:rPr>
              <a:t>, (c, a) =&gt; new {</a:t>
            </a:r>
            <a:r>
              <a:rPr lang="fr-CA" err="1">
                <a:solidFill>
                  <a:schemeClr val="bg1"/>
                </a:solidFill>
              </a:rPr>
              <a:t>c.Id</a:t>
            </a:r>
            <a:r>
              <a:rPr lang="fr-CA">
                <a:solidFill>
                  <a:schemeClr val="bg1"/>
                </a:solidFill>
              </a:rPr>
              <a:t>, </a:t>
            </a:r>
            <a:r>
              <a:rPr lang="fr-CA" err="1">
                <a:solidFill>
                  <a:schemeClr val="bg1"/>
                </a:solidFill>
              </a:rPr>
              <a:t>c.Author</a:t>
            </a:r>
            <a:r>
              <a:rPr lang="fr-CA">
                <a:solidFill>
                  <a:schemeClr val="bg1"/>
                </a:solidFill>
              </a:rPr>
              <a:t>, </a:t>
            </a:r>
            <a:r>
              <a:rPr lang="fr-CA" err="1">
                <a:solidFill>
                  <a:schemeClr val="bg1"/>
                </a:solidFill>
              </a:rPr>
              <a:t>c.Message</a:t>
            </a:r>
            <a:r>
              <a:rPr lang="fr-CA">
                <a:solidFill>
                  <a:schemeClr val="bg1"/>
                </a:solidFill>
              </a:rPr>
              <a:t>, </a:t>
            </a:r>
            <a:r>
              <a:rPr lang="fr-CA" err="1">
                <a:solidFill>
                  <a:schemeClr val="bg1"/>
                </a:solidFill>
              </a:rPr>
              <a:t>c.ArticleId</a:t>
            </a:r>
            <a:r>
              <a:rPr lang="fr-CA">
                <a:solidFill>
                  <a:schemeClr val="bg1"/>
                </a:solidFill>
              </a:rPr>
              <a:t>, </a:t>
            </a:r>
            <a:r>
              <a:rPr lang="fr-CA" err="1">
                <a:solidFill>
                  <a:schemeClr val="bg1"/>
                </a:solidFill>
              </a:rPr>
              <a:t>a.Title</a:t>
            </a:r>
            <a:r>
              <a:rPr lang="fr-CA">
                <a:solidFill>
                  <a:schemeClr val="bg1"/>
                </a:solidFill>
              </a:rPr>
              <a:t> } );</a:t>
            </a:r>
          </a:p>
        </p:txBody>
      </p:sp>
    </p:spTree>
    <p:extLst>
      <p:ext uri="{BB962C8B-B14F-4D97-AF65-F5344CB8AC3E}">
        <p14:creationId xmlns:p14="http://schemas.microsoft.com/office/powerpoint/2010/main" val="2351430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0F505A-794C-4EBC-BBD3-27E3131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/>
              <a:t>Join</a:t>
            </a:r>
            <a:r>
              <a:rPr lang="fr-CA"/>
              <a:t> (3)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52273D-C7C2-47C2-BA7B-0C01EB57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Vous avez les méthodes et les termes qui permettent les unions, intersections de différentes collections</a:t>
            </a:r>
          </a:p>
          <a:p>
            <a:pPr lvl="1"/>
            <a:r>
              <a:rPr lang="fr-CA"/>
              <a:t>Union()</a:t>
            </a:r>
          </a:p>
          <a:p>
            <a:pPr lvl="1"/>
            <a:r>
              <a:rPr lang="fr-CA" err="1"/>
              <a:t>Intersect</a:t>
            </a:r>
            <a:r>
              <a:rPr lang="fr-CA"/>
              <a:t>()</a:t>
            </a:r>
          </a:p>
          <a:p>
            <a:pPr lvl="1"/>
            <a:r>
              <a:rPr lang="fr-CA" err="1"/>
              <a:t>Except</a:t>
            </a:r>
            <a:r>
              <a:rPr lang="fr-CA"/>
              <a:t>()</a:t>
            </a:r>
          </a:p>
          <a:p>
            <a:pPr lvl="1"/>
            <a:r>
              <a:rPr lang="fr-CA"/>
              <a:t>Distinct()</a:t>
            </a:r>
          </a:p>
        </p:txBody>
      </p:sp>
    </p:spTree>
    <p:extLst>
      <p:ext uri="{BB962C8B-B14F-4D97-AF65-F5344CB8AC3E}">
        <p14:creationId xmlns:p14="http://schemas.microsoft.com/office/powerpoint/2010/main" val="99885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3833-3A26-46CF-A7A2-75A2E26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/>
              <a:t>Where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BE8B9-833D-4CCF-BCDD-78836CDB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Le </a:t>
            </a:r>
            <a:r>
              <a:rPr lang="fr-CA" err="1"/>
              <a:t>where</a:t>
            </a:r>
            <a:r>
              <a:rPr lang="fr-CA"/>
              <a:t> sert à limiter les résultats </a:t>
            </a:r>
          </a:p>
          <a:p>
            <a:endParaRPr lang="fr-CA"/>
          </a:p>
          <a:p>
            <a:pPr marL="0" indent="0">
              <a:buNone/>
            </a:pPr>
            <a:r>
              <a:rPr lang="fr-CA" err="1"/>
              <a:t>from</a:t>
            </a:r>
            <a:r>
              <a:rPr lang="fr-CA"/>
              <a:t> comment in </a:t>
            </a:r>
            <a:r>
              <a:rPr lang="fr-CA" err="1"/>
              <a:t>db.comments</a:t>
            </a:r>
            <a:endParaRPr lang="fr-CA"/>
          </a:p>
          <a:p>
            <a:pPr marL="0" indent="0">
              <a:buNone/>
            </a:pPr>
            <a:r>
              <a:rPr lang="fr-CA" err="1"/>
              <a:t>where</a:t>
            </a:r>
            <a:r>
              <a:rPr lang="fr-CA"/>
              <a:t> </a:t>
            </a:r>
            <a:r>
              <a:rPr lang="fr-CA" err="1"/>
              <a:t>comment.Title.Contains</a:t>
            </a:r>
            <a:r>
              <a:rPr lang="fr-CA"/>
              <a:t>("Once </a:t>
            </a:r>
            <a:r>
              <a:rPr lang="fr-CA" err="1"/>
              <a:t>upon</a:t>
            </a:r>
            <a:r>
              <a:rPr lang="fr-CA"/>
              <a:t> a time") &amp;&amp; </a:t>
            </a:r>
            <a:r>
              <a:rPr lang="fr-CA" err="1"/>
              <a:t>comment.Email</a:t>
            </a:r>
            <a:r>
              <a:rPr lang="fr-CA"/>
              <a:t> == "mail@mail.com"</a:t>
            </a:r>
          </a:p>
          <a:p>
            <a:pPr marL="0" indent="0">
              <a:buNone/>
            </a:pPr>
            <a:r>
              <a:rPr lang="fr-CA"/>
              <a:t>select comment</a:t>
            </a:r>
          </a:p>
          <a:p>
            <a:pPr marL="0" indent="0">
              <a:buNone/>
            </a:pPr>
            <a:endParaRPr lang="fr-CA"/>
          </a:p>
          <a:p>
            <a:pPr marL="0" indent="0">
              <a:buNone/>
            </a:pPr>
            <a:r>
              <a:rPr lang="fr-CA" err="1"/>
              <a:t>db.Comments.where</a:t>
            </a:r>
            <a:r>
              <a:rPr lang="fr-CA"/>
              <a:t>(x=&gt;</a:t>
            </a:r>
            <a:r>
              <a:rPr lang="fr-CA" err="1"/>
              <a:t>x.Title.contains</a:t>
            </a:r>
            <a:r>
              <a:rPr lang="fr-CA"/>
              <a:t>("Once </a:t>
            </a:r>
            <a:r>
              <a:rPr lang="fr-CA" err="1"/>
              <a:t>upon</a:t>
            </a:r>
            <a:r>
              <a:rPr lang="fr-CA"/>
              <a:t> a time") &amp;&amp; </a:t>
            </a:r>
            <a:r>
              <a:rPr lang="fr-CA" err="1"/>
              <a:t>x.comment.Email</a:t>
            </a:r>
            <a:r>
              <a:rPr lang="fr-CA"/>
              <a:t> == "mail@mail.com"))</a:t>
            </a:r>
          </a:p>
        </p:txBody>
      </p:sp>
    </p:spTree>
    <p:extLst>
      <p:ext uri="{BB962C8B-B14F-4D97-AF65-F5344CB8AC3E}">
        <p14:creationId xmlns:p14="http://schemas.microsoft.com/office/powerpoint/2010/main" val="231101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AA25-9765-4B89-8C85-615C2AE8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Regroupements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B3260-09A3-48EC-89E8-FBBCD4FD7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CA"/>
              <a:t>Équivalent du </a:t>
            </a:r>
            <a:r>
              <a:rPr lang="fr-CA" err="1"/>
              <a:t>groupby</a:t>
            </a:r>
            <a:r>
              <a:rPr lang="fr-CA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EDD79A-56DD-4DB1-97B4-F74D5D190D9F}"/>
              </a:ext>
            </a:extLst>
          </p:cNvPr>
          <p:cNvSpPr txBox="1"/>
          <p:nvPr/>
        </p:nvSpPr>
        <p:spPr>
          <a:xfrm>
            <a:off x="361950" y="3813713"/>
            <a:ext cx="546735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from c in </a:t>
            </a:r>
            <a:r>
              <a:rPr lang="en-US" err="1">
                <a:solidFill>
                  <a:schemeClr val="bg1"/>
                </a:solidFill>
              </a:rPr>
              <a:t>db.Comments</a:t>
            </a:r>
            <a:r>
              <a:rPr lang="en-US">
                <a:solidFill>
                  <a:schemeClr val="bg1"/>
                </a:solidFill>
              </a:rPr>
              <a:t> </a:t>
            </a:r>
          </a:p>
          <a:p>
            <a:r>
              <a:rPr lang="en-US">
                <a:solidFill>
                  <a:schemeClr val="bg1"/>
                </a:solidFill>
              </a:rPr>
              <a:t>group c by </a:t>
            </a:r>
            <a:r>
              <a:rPr lang="en-US" err="1">
                <a:solidFill>
                  <a:schemeClr val="bg1"/>
                </a:solidFill>
              </a:rPr>
              <a:t>c.Author</a:t>
            </a:r>
            <a:r>
              <a:rPr lang="en-US">
                <a:solidFill>
                  <a:schemeClr val="bg1"/>
                </a:solidFill>
              </a:rPr>
              <a:t> into g </a:t>
            </a:r>
          </a:p>
          <a:p>
            <a:r>
              <a:rPr lang="en-US">
                <a:solidFill>
                  <a:schemeClr val="bg1"/>
                </a:solidFill>
              </a:rPr>
              <a:t>select new { Author = </a:t>
            </a:r>
            <a:r>
              <a:rPr lang="en-US" err="1">
                <a:solidFill>
                  <a:schemeClr val="bg1"/>
                </a:solidFill>
              </a:rPr>
              <a:t>g.Key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TotalComments</a:t>
            </a:r>
            <a:r>
              <a:rPr lang="en-US">
                <a:solidFill>
                  <a:schemeClr val="bg1"/>
                </a:solidFill>
              </a:rPr>
              <a:t> = </a:t>
            </a:r>
            <a:r>
              <a:rPr lang="en-US" err="1">
                <a:solidFill>
                  <a:schemeClr val="bg1"/>
                </a:solidFill>
              </a:rPr>
              <a:t>g.Count</a:t>
            </a:r>
            <a:r>
              <a:rPr lang="en-US">
                <a:solidFill>
                  <a:schemeClr val="bg1"/>
                </a:solidFill>
              </a:rPr>
              <a:t>() };</a:t>
            </a:r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E180C-F20F-4A1F-BDEE-9F4A24DF3850}"/>
              </a:ext>
            </a:extLst>
          </p:cNvPr>
          <p:cNvSpPr txBox="1"/>
          <p:nvPr/>
        </p:nvSpPr>
        <p:spPr>
          <a:xfrm>
            <a:off x="6010273" y="3813713"/>
            <a:ext cx="546735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CA" err="1">
                <a:solidFill>
                  <a:schemeClr val="bg1"/>
                </a:solidFill>
              </a:rPr>
              <a:t>db.Comments.GroupBy</a:t>
            </a:r>
            <a:r>
              <a:rPr lang="fr-CA">
                <a:solidFill>
                  <a:schemeClr val="bg1"/>
                </a:solidFill>
              </a:rPr>
              <a:t>( o =&gt; </a:t>
            </a:r>
            <a:r>
              <a:rPr lang="fr-CA" err="1">
                <a:solidFill>
                  <a:schemeClr val="bg1"/>
                </a:solidFill>
              </a:rPr>
              <a:t>o.Author</a:t>
            </a:r>
            <a:r>
              <a:rPr lang="fr-CA">
                <a:solidFill>
                  <a:schemeClr val="bg1"/>
                </a:solidFill>
              </a:rPr>
              <a:t>). Select(g =&gt; new { </a:t>
            </a:r>
            <a:r>
              <a:rPr lang="fr-CA" err="1">
                <a:solidFill>
                  <a:schemeClr val="bg1"/>
                </a:solidFill>
              </a:rPr>
              <a:t>Author</a:t>
            </a:r>
            <a:r>
              <a:rPr lang="fr-CA">
                <a:solidFill>
                  <a:schemeClr val="bg1"/>
                </a:solidFill>
              </a:rPr>
              <a:t> = </a:t>
            </a:r>
            <a:r>
              <a:rPr lang="fr-CA" err="1">
                <a:solidFill>
                  <a:schemeClr val="bg1"/>
                </a:solidFill>
              </a:rPr>
              <a:t>g.Key</a:t>
            </a:r>
            <a:r>
              <a:rPr lang="fr-CA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bg1"/>
                </a:solidFill>
              </a:rPr>
              <a:t>,</a:t>
            </a:r>
            <a:r>
              <a:rPr lang="en-US" err="1">
                <a:solidFill>
                  <a:schemeClr val="bg1"/>
                </a:solidFill>
              </a:rPr>
              <a:t>TotalComments</a:t>
            </a:r>
            <a:r>
              <a:rPr lang="en-US">
                <a:solidFill>
                  <a:schemeClr val="bg1"/>
                </a:solidFill>
              </a:rPr>
              <a:t> = </a:t>
            </a:r>
            <a:r>
              <a:rPr lang="en-US" err="1">
                <a:solidFill>
                  <a:schemeClr val="bg1"/>
                </a:solidFill>
              </a:rPr>
              <a:t>g.Count</a:t>
            </a:r>
            <a:r>
              <a:rPr lang="en-US">
                <a:solidFill>
                  <a:schemeClr val="bg1"/>
                </a:solidFill>
              </a:rPr>
              <a:t>() });</a:t>
            </a:r>
            <a:endParaRPr lang="fr-CA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35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B3A-68FA-41D5-8BBC-1D10B528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/>
              <a:t>DbFunctions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0CD0-3901-4F47-8A08-7CEC0D2BE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08037"/>
            <a:ext cx="10554574" cy="3636511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Habituellement, on ne peut utiliser les fonctions dans </a:t>
            </a:r>
            <a:r>
              <a:rPr lang="fr-CA" dirty="0" err="1"/>
              <a:t>Linq</a:t>
            </a:r>
            <a:r>
              <a:rPr lang="fr-CA" dirty="0"/>
              <a:t> pour </a:t>
            </a:r>
            <a:r>
              <a:rPr lang="fr-CA" dirty="0" err="1"/>
              <a:t>Entity</a:t>
            </a:r>
            <a:r>
              <a:rPr lang="fr-CA" dirty="0"/>
              <a:t> Framework.  EF ne saura pas comment les traduire en SQL.</a:t>
            </a:r>
          </a:p>
          <a:p>
            <a:r>
              <a:rPr lang="fr-CA" dirty="0"/>
              <a:t>Il y a des exceptions : Les fonctions pour les chaînes de caractères en sont un exemple (</a:t>
            </a:r>
            <a:r>
              <a:rPr lang="fr-CA" dirty="0" err="1"/>
              <a:t>contains</a:t>
            </a:r>
            <a:r>
              <a:rPr lang="fr-CA" dirty="0"/>
              <a:t>, </a:t>
            </a:r>
            <a:r>
              <a:rPr lang="fr-CA" dirty="0" err="1"/>
              <a:t>startsWith</a:t>
            </a:r>
            <a:r>
              <a:rPr lang="fr-CA" dirty="0"/>
              <a:t>, etc.)</a:t>
            </a:r>
          </a:p>
          <a:p>
            <a:r>
              <a:rPr lang="fr-CA" dirty="0"/>
              <a:t>Les fonctions SQL des dates, les like, les </a:t>
            </a:r>
            <a:r>
              <a:rPr lang="fr-CA" dirty="0" err="1"/>
              <a:t>Left</a:t>
            </a:r>
            <a:r>
              <a:rPr lang="fr-CA" dirty="0"/>
              <a:t>, les Right, les Reverse, les fonctions statistiques sont aussi disponibles : </a:t>
            </a:r>
            <a:r>
              <a:rPr lang="fr-CA" dirty="0">
                <a:ea typeface="+mn-lt"/>
                <a:cs typeface="+mn-lt"/>
                <a:hlinkClick r:id="rId2"/>
              </a:rPr>
              <a:t>https://docs.microsoft.com/en-us/dotnet/api/microsoft.entityframeworkcore.dbfunctions?view=efcore-5.0</a:t>
            </a:r>
            <a:r>
              <a:rPr lang="fr-CA" dirty="0"/>
              <a:t>  </a:t>
            </a:r>
          </a:p>
          <a:p>
            <a:r>
              <a:rPr lang="fr-CA" dirty="0">
                <a:ea typeface="+mn-lt"/>
                <a:cs typeface="+mn-lt"/>
              </a:rPr>
              <a:t>Vous les utilisez ainsi : </a:t>
            </a:r>
            <a:r>
              <a:rPr lang="fr-CA" sz="2000" dirty="0">
                <a:highlight>
                  <a:srgbClr val="000000"/>
                </a:highlight>
              </a:rPr>
              <a:t>var </a:t>
            </a:r>
            <a:r>
              <a:rPr lang="fr-CA" sz="2000" dirty="0" err="1">
                <a:highlight>
                  <a:srgbClr val="000000"/>
                </a:highlight>
              </a:rPr>
              <a:t>DbFunctions</a:t>
            </a:r>
            <a:r>
              <a:rPr lang="fr-CA" sz="2000" dirty="0">
                <a:highlight>
                  <a:srgbClr val="000000"/>
                </a:highlight>
              </a:rPr>
              <a:t> = </a:t>
            </a:r>
            <a:r>
              <a:rPr lang="fr-CA" sz="2000" dirty="0" err="1">
                <a:highlight>
                  <a:srgbClr val="000000"/>
                </a:highlight>
              </a:rPr>
              <a:t>Microsoft.EntityFrameworkCore.EF.Functions</a:t>
            </a:r>
            <a:r>
              <a:rPr lang="fr-CA" sz="2000" dirty="0">
                <a:highlight>
                  <a:srgbClr val="000000"/>
                </a:highlight>
              </a:rPr>
              <a:t>;</a:t>
            </a:r>
          </a:p>
          <a:p>
            <a:r>
              <a:rPr lang="fr-CA" dirty="0">
                <a:highlight>
                  <a:srgbClr val="000000"/>
                </a:highlight>
              </a:rPr>
              <a:t> </a:t>
            </a:r>
            <a:r>
              <a:rPr lang="fr-CA" sz="2000" dirty="0" err="1">
                <a:highlight>
                  <a:srgbClr val="000000"/>
                </a:highlight>
              </a:rPr>
              <a:t>where</a:t>
            </a:r>
            <a:r>
              <a:rPr lang="fr-CA" sz="2000" dirty="0">
                <a:highlight>
                  <a:srgbClr val="000000"/>
                </a:highlight>
              </a:rPr>
              <a:t>(x=&gt;</a:t>
            </a:r>
            <a:r>
              <a:rPr lang="fr-CA" sz="2000" dirty="0" err="1">
                <a:highlight>
                  <a:srgbClr val="000000"/>
                </a:highlight>
              </a:rPr>
              <a:t>DbFunctions.</a:t>
            </a:r>
            <a:r>
              <a:rPr lang="fr-CA" sz="2000" dirty="0" err="1">
                <a:highlight>
                  <a:srgbClr val="000000"/>
                </a:highlight>
                <a:latin typeface="Consolas"/>
              </a:rPr>
              <a:t>Like</a:t>
            </a:r>
            <a:r>
              <a:rPr lang="fr-CA" sz="2000" dirty="0">
                <a:highlight>
                  <a:srgbClr val="000000"/>
                </a:highlight>
              </a:rPr>
              <a:t>(x.</a:t>
            </a:r>
            <a:r>
              <a:rPr lang="fr-CA" sz="2000" dirty="0" err="1">
                <a:highlight>
                  <a:srgbClr val="000000"/>
                </a:highlight>
              </a:rPr>
              <a:t>Title</a:t>
            </a:r>
            <a:r>
              <a:rPr lang="fr-CA" sz="2000" dirty="0">
                <a:highlight>
                  <a:srgbClr val="000000"/>
                </a:highlight>
              </a:rPr>
              <a:t>,"T%"))</a:t>
            </a:r>
            <a:endParaRPr lang="fr-CA" dirty="0">
              <a:highlight>
                <a:srgbClr val="000000"/>
              </a:highlight>
            </a:endParaRPr>
          </a:p>
          <a:p>
            <a:r>
              <a:rPr lang="fr-CA" dirty="0"/>
              <a:t>Sinon, si vous devez utiliser une fonction pour obtenir un résultat (ex. </a:t>
            </a:r>
            <a:r>
              <a:rPr lang="fr-CA" dirty="0" err="1"/>
              <a:t>getUserId</a:t>
            </a:r>
            <a:r>
              <a:rPr lang="fr-CA" dirty="0"/>
              <a:t>()), assignez le avant de l’utiliser dans </a:t>
            </a:r>
            <a:r>
              <a:rPr lang="fr-CA" dirty="0" err="1"/>
              <a:t>Linq</a:t>
            </a:r>
            <a:r>
              <a:rPr lang="fr-CA" dirty="0"/>
              <a:t>. </a:t>
            </a:r>
            <a:r>
              <a:rPr lang="fr-CA" dirty="0" err="1"/>
              <a:t>EntityFramework</a:t>
            </a:r>
            <a:r>
              <a:rPr lang="fr-CA" dirty="0"/>
              <a:t> ne saura pas comment le traiter.  </a:t>
            </a:r>
          </a:p>
        </p:txBody>
      </p:sp>
    </p:spTree>
    <p:extLst>
      <p:ext uri="{BB962C8B-B14F-4D97-AF65-F5344CB8AC3E}">
        <p14:creationId xmlns:p14="http://schemas.microsoft.com/office/powerpoint/2010/main" val="158220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157A-21CA-49B9-B71F-C9ACD926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A98A2-FCF4-4047-B8F6-BB6A198C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487" y="2850937"/>
            <a:ext cx="5486838" cy="3636511"/>
          </a:xfrm>
        </p:spPr>
        <p:txBody>
          <a:bodyPr anchor="t">
            <a:normAutofit/>
          </a:bodyPr>
          <a:lstStyle/>
          <a:p>
            <a:r>
              <a:rPr lang="fr-CA"/>
              <a:t>Les select</a:t>
            </a:r>
          </a:p>
          <a:p>
            <a:r>
              <a:rPr lang="fr-CA"/>
              <a:t>Les </a:t>
            </a:r>
            <a:r>
              <a:rPr lang="fr-CA" err="1"/>
              <a:t>where</a:t>
            </a:r>
            <a:endParaRPr lang="fr-CA"/>
          </a:p>
          <a:p>
            <a:r>
              <a:rPr lang="fr-CA"/>
              <a:t>Les jointures</a:t>
            </a:r>
          </a:p>
          <a:p>
            <a:r>
              <a:rPr lang="fr-CA"/>
              <a:t>Les fonctions SQL</a:t>
            </a:r>
          </a:p>
          <a:p>
            <a:r>
              <a:rPr lang="fr-CA"/>
              <a:t>Les recherches</a:t>
            </a:r>
          </a:p>
          <a:p>
            <a:pPr marL="0" indent="0">
              <a:buNone/>
            </a:pPr>
            <a:endParaRPr lang="fr-CA"/>
          </a:p>
          <a:p>
            <a:endParaRPr lang="fr-CA"/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5252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2286-B674-4F15-A534-11DCAFD8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/>
              <a:t>Linq</a:t>
            </a:r>
            <a:r>
              <a:rPr lang="fr-CA"/>
              <a:t>, des méthodes et un langage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22C75-EE84-4F03-9401-C7C437F18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991538" cy="3636511"/>
          </a:xfrm>
        </p:spPr>
        <p:txBody>
          <a:bodyPr anchor="t">
            <a:normAutofit/>
          </a:bodyPr>
          <a:lstStyle/>
          <a:p>
            <a:r>
              <a:rPr lang="fr-CA" err="1"/>
              <a:t>Linq</a:t>
            </a:r>
            <a:r>
              <a:rPr lang="fr-CA"/>
              <a:t> c’est une syntaxe de requêtes qui se rapproche de SQL tout en étant différent. C’est une abréviation pour </a:t>
            </a:r>
            <a:r>
              <a:rPr lang="fr-CA" err="1"/>
              <a:t>Language</a:t>
            </a:r>
            <a:r>
              <a:rPr lang="fr-CA"/>
              <a:t>-Integrated </a:t>
            </a:r>
            <a:r>
              <a:rPr lang="fr-CA" err="1"/>
              <a:t>Query</a:t>
            </a:r>
            <a:r>
              <a:rPr lang="fr-CA"/>
              <a:t>.</a:t>
            </a:r>
          </a:p>
          <a:p>
            <a:r>
              <a:rPr lang="fr-CA" err="1"/>
              <a:t>Linq</a:t>
            </a:r>
            <a:r>
              <a:rPr lang="fr-CA"/>
              <a:t> c’est aussi une série de méthodes C# venant bonifier les classes de collection (</a:t>
            </a:r>
            <a:r>
              <a:rPr lang="fr-CA" err="1"/>
              <a:t>Ienumerable</a:t>
            </a:r>
            <a:r>
              <a:rPr lang="fr-CA"/>
              <a:t>/</a:t>
            </a:r>
            <a:r>
              <a:rPr lang="fr-CA" err="1"/>
              <a:t>IQueryable</a:t>
            </a:r>
            <a:r>
              <a:rPr lang="fr-CA"/>
              <a:t>) Ils sont dans l’espace de noms </a:t>
            </a:r>
            <a:r>
              <a:rPr lang="fr-CA" err="1"/>
              <a:t>System.Linq</a:t>
            </a:r>
            <a:r>
              <a:rPr lang="fr-CA"/>
              <a:t> </a:t>
            </a:r>
          </a:p>
          <a:p>
            <a:r>
              <a:rPr lang="fr-CA" err="1"/>
              <a:t>Linq</a:t>
            </a:r>
            <a:r>
              <a:rPr lang="fr-CA"/>
              <a:t> ressemble à SQL. La grande différence est l’ordre des opérateurs et l’intégration de </a:t>
            </a:r>
            <a:r>
              <a:rPr lang="fr-CA" err="1"/>
              <a:t>c#</a:t>
            </a:r>
            <a:r>
              <a:rPr lang="fr-CA"/>
              <a:t> dans ces requêtes.</a:t>
            </a:r>
          </a:p>
          <a:p>
            <a:endParaRPr lang="fr-CA"/>
          </a:p>
          <a:p>
            <a:endParaRPr lang="fr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CAB42C-1AD8-465B-830A-9CF16B813212}"/>
              </a:ext>
            </a:extLst>
          </p:cNvPr>
          <p:cNvSpPr txBox="1"/>
          <p:nvPr/>
        </p:nvSpPr>
        <p:spPr>
          <a:xfrm>
            <a:off x="6353175" y="2152650"/>
            <a:ext cx="55245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/>
              <a:t>SQL :  </a:t>
            </a:r>
          </a:p>
          <a:p>
            <a:r>
              <a:rPr lang="fr-CA"/>
              <a:t>select * </a:t>
            </a:r>
            <a:r>
              <a:rPr lang="fr-CA" err="1"/>
              <a:t>from</a:t>
            </a:r>
            <a:r>
              <a:rPr lang="fr-CA"/>
              <a:t> </a:t>
            </a:r>
            <a:r>
              <a:rPr lang="fr-CA" err="1"/>
              <a:t>comments</a:t>
            </a:r>
            <a:r>
              <a:rPr lang="fr-CA"/>
              <a:t> </a:t>
            </a:r>
            <a:r>
              <a:rPr lang="fr-CA" err="1"/>
              <a:t>where</a:t>
            </a:r>
            <a:r>
              <a:rPr lang="fr-CA"/>
              <a:t> Id &gt; 5 </a:t>
            </a:r>
          </a:p>
          <a:p>
            <a:endParaRPr lang="fr-CA" sz="2400" b="1"/>
          </a:p>
          <a:p>
            <a:r>
              <a:rPr lang="fr-CA" sz="2400" b="1"/>
              <a:t>LINQ (expressions)</a:t>
            </a:r>
          </a:p>
          <a:p>
            <a:r>
              <a:rPr lang="fr-CA"/>
              <a:t>var </a:t>
            </a:r>
            <a:r>
              <a:rPr lang="fr-CA" err="1"/>
              <a:t>comments</a:t>
            </a:r>
            <a:r>
              <a:rPr lang="fr-CA"/>
              <a:t> = </a:t>
            </a:r>
            <a:r>
              <a:rPr lang="fr-CA" err="1"/>
              <a:t>from</a:t>
            </a:r>
            <a:r>
              <a:rPr lang="fr-CA"/>
              <a:t> comment in </a:t>
            </a:r>
            <a:r>
              <a:rPr lang="fr-CA" err="1"/>
              <a:t>db.Comments</a:t>
            </a:r>
            <a:br>
              <a:rPr lang="fr-CA"/>
            </a:br>
            <a:r>
              <a:rPr lang="fr-CA" err="1"/>
              <a:t>where</a:t>
            </a:r>
            <a:r>
              <a:rPr lang="fr-CA"/>
              <a:t> </a:t>
            </a:r>
            <a:r>
              <a:rPr lang="fr-CA" err="1"/>
              <a:t>comment.Id</a:t>
            </a:r>
            <a:r>
              <a:rPr lang="fr-CA"/>
              <a:t> &gt; 5 </a:t>
            </a:r>
            <a:br>
              <a:rPr lang="fr-CA"/>
            </a:br>
            <a:r>
              <a:rPr lang="fr-CA"/>
              <a:t>select comment</a:t>
            </a:r>
          </a:p>
          <a:p>
            <a:endParaRPr lang="fr-CA"/>
          </a:p>
          <a:p>
            <a:r>
              <a:rPr lang="fr-CA" sz="2400" b="1"/>
              <a:t>LINQ (méthodes)</a:t>
            </a:r>
          </a:p>
          <a:p>
            <a:r>
              <a:rPr lang="fr-CA"/>
              <a:t>var </a:t>
            </a:r>
            <a:r>
              <a:rPr lang="fr-CA" err="1"/>
              <a:t>comments</a:t>
            </a:r>
            <a:r>
              <a:rPr lang="fr-CA"/>
              <a:t> </a:t>
            </a:r>
            <a:r>
              <a:rPr lang="fr-CA" err="1"/>
              <a:t>db.Comments.where</a:t>
            </a:r>
            <a:r>
              <a:rPr lang="fr-CA"/>
              <a:t>(comment=&gt;</a:t>
            </a:r>
            <a:r>
              <a:rPr lang="fr-CA" err="1"/>
              <a:t>comment.Id</a:t>
            </a:r>
            <a:r>
              <a:rPr lang="fr-CA"/>
              <a:t>&gt;5).select(comment=&gt;comment)</a:t>
            </a:r>
          </a:p>
          <a:p>
            <a:endParaRPr lang="fr-CA"/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137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C2E7-7FDB-48DA-A68E-F75F0654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/>
              <a:t>Linq</a:t>
            </a:r>
            <a:r>
              <a:rPr lang="fr-CA"/>
              <a:t> et </a:t>
            </a:r>
            <a:r>
              <a:rPr lang="fr-CA" err="1"/>
              <a:t>EntityFramework</a:t>
            </a:r>
            <a:r>
              <a:rPr lang="fr-CA"/>
              <a:t> : exécution différée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F9E61-4F28-452B-AD3A-1069C441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88063"/>
          </a:xfrm>
        </p:spPr>
        <p:txBody>
          <a:bodyPr>
            <a:normAutofit fontScale="77500" lnSpcReduction="20000"/>
          </a:bodyPr>
          <a:lstStyle/>
          <a:p>
            <a:r>
              <a:rPr lang="fr-CA"/>
              <a:t>Le résultat de </a:t>
            </a:r>
            <a:r>
              <a:rPr lang="fr-CA" err="1"/>
              <a:t>Linq</a:t>
            </a:r>
            <a:r>
              <a:rPr lang="fr-CA"/>
              <a:t> nous donne un </a:t>
            </a:r>
            <a:r>
              <a:rPr lang="fr-CA" err="1"/>
              <a:t>IQueryable</a:t>
            </a:r>
            <a:r>
              <a:rPr lang="fr-CA"/>
              <a:t>&lt;T&gt;. </a:t>
            </a:r>
          </a:p>
          <a:p>
            <a:r>
              <a:rPr lang="fr-CA"/>
              <a:t>IMPORTANT : Le SQL n’est pas exécuté tant qu’il n’y a pas une itération faite dans le résultat :</a:t>
            </a:r>
          </a:p>
          <a:p>
            <a:r>
              <a:rPr lang="fr-CA"/>
              <a:t>On itère en utilisant </a:t>
            </a:r>
          </a:p>
          <a:p>
            <a:pPr lvl="1"/>
            <a:r>
              <a:rPr lang="fr-CA" err="1"/>
              <a:t>ToList</a:t>
            </a:r>
            <a:r>
              <a:rPr lang="fr-CA"/>
              <a:t>(), </a:t>
            </a:r>
            <a:r>
              <a:rPr lang="fr-CA" err="1"/>
              <a:t>ToArray</a:t>
            </a:r>
            <a:r>
              <a:rPr lang="fr-CA"/>
              <a:t>()</a:t>
            </a:r>
          </a:p>
          <a:p>
            <a:pPr lvl="1"/>
            <a:r>
              <a:rPr lang="fr-CA"/>
              <a:t>First()*, Last()*</a:t>
            </a:r>
          </a:p>
          <a:p>
            <a:pPr lvl="1"/>
            <a:r>
              <a:rPr lang="fr-CA" err="1"/>
              <a:t>FirstOrDefault</a:t>
            </a:r>
            <a:r>
              <a:rPr lang="fr-CA"/>
              <a:t>()</a:t>
            </a:r>
          </a:p>
          <a:p>
            <a:pPr lvl="1"/>
            <a:r>
              <a:rPr lang="fr-CA"/>
              <a:t>Single()*</a:t>
            </a:r>
          </a:p>
          <a:p>
            <a:pPr lvl="1"/>
            <a:r>
              <a:rPr lang="fr-CA" err="1"/>
              <a:t>SingleOrDefault</a:t>
            </a:r>
            <a:r>
              <a:rPr lang="fr-CA"/>
              <a:t>()</a:t>
            </a:r>
          </a:p>
          <a:p>
            <a:pPr lvl="1"/>
            <a:r>
              <a:rPr lang="fr-CA"/>
              <a:t>Count(), </a:t>
            </a:r>
            <a:r>
              <a:rPr lang="fr-CA" err="1"/>
              <a:t>Sum</a:t>
            </a:r>
            <a:r>
              <a:rPr lang="fr-CA"/>
              <a:t>(), Max(), Min()</a:t>
            </a:r>
          </a:p>
          <a:p>
            <a:pPr lvl="1"/>
            <a:r>
              <a:rPr lang="fr-CA" err="1"/>
              <a:t>Any</a:t>
            </a:r>
            <a:r>
              <a:rPr lang="fr-CA"/>
              <a:t>()</a:t>
            </a:r>
          </a:p>
          <a:p>
            <a:pPr lvl="1"/>
            <a:r>
              <a:rPr lang="fr-CA"/>
              <a:t>All()</a:t>
            </a:r>
          </a:p>
          <a:p>
            <a:pPr lvl="1"/>
            <a:r>
              <a:rPr lang="fr-CA" err="1"/>
              <a:t>ToDictionary</a:t>
            </a:r>
            <a:r>
              <a:rPr lang="fr-CA"/>
              <a:t>()</a:t>
            </a:r>
          </a:p>
          <a:p>
            <a:pPr lvl="1"/>
            <a:r>
              <a:rPr lang="fr-CA"/>
              <a:t>… et leurs équivalents ASYNC </a:t>
            </a:r>
          </a:p>
          <a:p>
            <a:r>
              <a:rPr lang="fr-CA" err="1"/>
              <a:t>DefaultIfEmpty</a:t>
            </a:r>
            <a:r>
              <a:rPr lang="fr-CA"/>
              <a:t>() permet de retourner autre chose qu’un </a:t>
            </a:r>
            <a:r>
              <a:rPr lang="fr-CA" err="1"/>
              <a:t>null</a:t>
            </a:r>
            <a:r>
              <a:rPr lang="fr-CA"/>
              <a:t> lorsqu’il n`y a pas d’élément.  </a:t>
            </a:r>
          </a:p>
          <a:p>
            <a:r>
              <a:rPr lang="fr-CA"/>
              <a:t>Les méthodes avec des étoiles feront une exception si la liste est vide. </a:t>
            </a:r>
          </a:p>
        </p:txBody>
      </p:sp>
    </p:spTree>
    <p:extLst>
      <p:ext uri="{BB962C8B-B14F-4D97-AF65-F5344CB8AC3E}">
        <p14:creationId xmlns:p14="http://schemas.microsoft.com/office/powerpoint/2010/main" val="116245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18429-5150-4F00-9FE6-1096D4A5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Les expressions Lambda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D57A9-778A-4BE8-B1A1-23BFC2A3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Les expression lambda est une façon d’écrire les méthodes dites </a:t>
            </a:r>
            <a:r>
              <a:rPr lang="fr-CA" i="1"/>
              <a:t>anonymes</a:t>
            </a:r>
            <a:r>
              <a:rPr lang="fr-CA"/>
              <a:t> plus facilement. Exemples :</a:t>
            </a:r>
          </a:p>
          <a:p>
            <a:pPr lvl="1"/>
            <a:r>
              <a:rPr lang="fr-CA"/>
              <a:t>comment=&gt;</a:t>
            </a:r>
            <a:r>
              <a:rPr lang="fr-CA" err="1"/>
              <a:t>comment.Id</a:t>
            </a:r>
            <a:r>
              <a:rPr lang="fr-CA"/>
              <a:t>&gt;5</a:t>
            </a:r>
          </a:p>
          <a:p>
            <a:pPr lvl="1"/>
            <a:r>
              <a:rPr lang="fr-CA"/>
              <a:t>(comment) =&gt; </a:t>
            </a:r>
            <a:r>
              <a:rPr lang="fr-CA" err="1"/>
              <a:t>comment.Id</a:t>
            </a:r>
            <a:r>
              <a:rPr lang="fr-CA"/>
              <a:t>&gt;5</a:t>
            </a:r>
          </a:p>
          <a:p>
            <a:pPr lvl="1"/>
            <a:r>
              <a:rPr lang="fr-CA"/>
              <a:t>(comment) =&gt; {return </a:t>
            </a:r>
            <a:r>
              <a:rPr lang="fr-CA" err="1"/>
              <a:t>comment.Id</a:t>
            </a:r>
            <a:r>
              <a:rPr lang="fr-CA"/>
              <a:t>&gt;5;}</a:t>
            </a:r>
          </a:p>
          <a:p>
            <a:pPr lvl="1"/>
            <a:r>
              <a:rPr lang="fr-CA"/>
              <a:t>(Comment </a:t>
            </a:r>
            <a:r>
              <a:rPr lang="fr-CA" err="1"/>
              <a:t>comment</a:t>
            </a:r>
            <a:r>
              <a:rPr lang="fr-CA"/>
              <a:t>) =&gt; {return </a:t>
            </a:r>
            <a:r>
              <a:rPr lang="fr-CA" err="1"/>
              <a:t>comment.Id</a:t>
            </a:r>
            <a:r>
              <a:rPr lang="fr-CA"/>
              <a:t>&gt;5;}</a:t>
            </a:r>
          </a:p>
          <a:p>
            <a:r>
              <a:rPr lang="fr-CA"/>
              <a:t>Avant les expressions lambda, il fallait écrire un déléguer comme ceci : </a:t>
            </a:r>
            <a:r>
              <a:rPr lang="fr-CA" err="1"/>
              <a:t>delegate</a:t>
            </a:r>
            <a:r>
              <a:rPr lang="fr-CA"/>
              <a:t>(Comment </a:t>
            </a:r>
            <a:r>
              <a:rPr lang="fr-CA" err="1"/>
              <a:t>comment</a:t>
            </a:r>
            <a:r>
              <a:rPr lang="fr-CA"/>
              <a:t>){ return </a:t>
            </a:r>
            <a:r>
              <a:rPr lang="fr-CA" err="1"/>
              <a:t>comment.Id</a:t>
            </a:r>
            <a:r>
              <a:rPr lang="fr-CA"/>
              <a:t>&gt;5}. Les méthodes lambda peuvent être utilisé comme </a:t>
            </a:r>
            <a:r>
              <a:rPr lang="fr-CA" b="1" err="1"/>
              <a:t>delegate</a:t>
            </a:r>
            <a:r>
              <a:rPr lang="fr-CA"/>
              <a:t> si jamais vous en avez besoin. </a:t>
            </a:r>
          </a:p>
          <a:p>
            <a:endParaRPr lang="fr-CA"/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692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9F7E-D806-43B8-B0CF-B757568C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707EB-D92F-4CDE-BCF6-32305B76F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Le select sert à projeter un résultat. Il est requis dans toutes les expression </a:t>
            </a:r>
            <a:r>
              <a:rPr lang="fr-CA" err="1"/>
              <a:t>linq</a:t>
            </a:r>
            <a:r>
              <a:rPr lang="fr-CA"/>
              <a:t>. </a:t>
            </a:r>
          </a:p>
          <a:p>
            <a:endParaRPr lang="fr-CA"/>
          </a:p>
          <a:p>
            <a:pPr marL="0" indent="0">
              <a:buNone/>
            </a:pPr>
            <a:r>
              <a:rPr lang="fr-CA"/>
              <a:t>var </a:t>
            </a:r>
            <a:r>
              <a:rPr lang="fr-CA" err="1"/>
              <a:t>titles</a:t>
            </a:r>
            <a:r>
              <a:rPr lang="fr-CA"/>
              <a:t> = </a:t>
            </a:r>
            <a:r>
              <a:rPr lang="fr-CA" err="1"/>
              <a:t>from</a:t>
            </a:r>
            <a:r>
              <a:rPr lang="fr-CA"/>
              <a:t> comment in </a:t>
            </a:r>
            <a:r>
              <a:rPr lang="fr-CA" err="1"/>
              <a:t>db.Comments</a:t>
            </a:r>
            <a:endParaRPr lang="fr-CA"/>
          </a:p>
          <a:p>
            <a:pPr marL="0" indent="0">
              <a:buNone/>
            </a:pPr>
            <a:r>
              <a:rPr lang="fr-CA"/>
              <a:t>select </a:t>
            </a:r>
            <a:r>
              <a:rPr lang="fr-CA" err="1"/>
              <a:t>comment.Title</a:t>
            </a:r>
            <a:endParaRPr lang="fr-CA"/>
          </a:p>
          <a:p>
            <a:pPr marL="0" indent="0">
              <a:buNone/>
            </a:pPr>
            <a:endParaRPr lang="fr-CA"/>
          </a:p>
          <a:p>
            <a:pPr marL="0" indent="0">
              <a:buNone/>
            </a:pPr>
            <a:r>
              <a:rPr lang="fr-CA"/>
              <a:t>var </a:t>
            </a:r>
            <a:r>
              <a:rPr lang="fr-CA" err="1"/>
              <a:t>titles</a:t>
            </a:r>
            <a:r>
              <a:rPr lang="fr-CA"/>
              <a:t> = </a:t>
            </a:r>
            <a:r>
              <a:rPr lang="fr-CA" err="1"/>
              <a:t>db.Comments.select</a:t>
            </a:r>
            <a:r>
              <a:rPr lang="fr-CA"/>
              <a:t>(x=&gt;</a:t>
            </a:r>
            <a:r>
              <a:rPr lang="fr-CA" err="1"/>
              <a:t>x.Title</a:t>
            </a:r>
            <a:r>
              <a:rPr lang="fr-CA"/>
              <a:t>)</a:t>
            </a:r>
          </a:p>
          <a:p>
            <a:pPr marL="0" indent="0">
              <a:buNone/>
            </a:pPr>
            <a:endParaRPr lang="fr-CA"/>
          </a:p>
          <a:p>
            <a:pPr marL="0" indent="0">
              <a:buNone/>
            </a:pPr>
            <a:r>
              <a:rPr lang="fr-CA" i="1"/>
              <a:t>Pas nécessaire au cous : Il y a aussi </a:t>
            </a:r>
            <a:r>
              <a:rPr lang="fr-CA" i="1" err="1"/>
              <a:t>SelectMany</a:t>
            </a:r>
            <a:r>
              <a:rPr lang="fr-CA" i="1"/>
              <a:t> si vous voulez plusieurs tables en même temps.  </a:t>
            </a:r>
          </a:p>
        </p:txBody>
      </p:sp>
    </p:spTree>
    <p:extLst>
      <p:ext uri="{BB962C8B-B14F-4D97-AF65-F5344CB8AC3E}">
        <p14:creationId xmlns:p14="http://schemas.microsoft.com/office/powerpoint/2010/main" val="271132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AC96-7DCC-4172-BFA2-A01FE0E4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 select permet aussi de générer des types dynamiques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C1ADB-AB0A-407A-9E5B-0B84EFCA3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var </a:t>
            </a:r>
            <a:r>
              <a:rPr lang="en-US" err="1"/>
              <a:t>els</a:t>
            </a:r>
            <a:r>
              <a:rPr lang="en-US"/>
              <a:t> = from o in </a:t>
            </a:r>
            <a:r>
              <a:rPr lang="en-US" err="1"/>
              <a:t>db.Comments</a:t>
            </a:r>
            <a:r>
              <a:rPr lang="en-US"/>
              <a:t> select new { </a:t>
            </a:r>
            <a:r>
              <a:rPr lang="en-US" err="1"/>
              <a:t>CommentId</a:t>
            </a:r>
            <a:r>
              <a:rPr lang="en-US"/>
              <a:t> = </a:t>
            </a:r>
            <a:r>
              <a:rPr lang="en-US" err="1"/>
              <a:t>o.Id</a:t>
            </a:r>
            <a:r>
              <a:rPr lang="en-US"/>
              <a:t>, Title = </a:t>
            </a:r>
            <a:r>
              <a:rPr lang="en-US" err="1"/>
              <a:t>o.Title</a:t>
            </a:r>
            <a:r>
              <a:rPr lang="en-US"/>
              <a:t>};</a:t>
            </a:r>
          </a:p>
          <a:p>
            <a:r>
              <a:rPr lang="fr-CA"/>
              <a:t>var els = </a:t>
            </a:r>
            <a:r>
              <a:rPr lang="fr-CA" err="1"/>
              <a:t>db.Comments.Select</a:t>
            </a:r>
            <a:r>
              <a:rPr lang="fr-CA"/>
              <a:t>(o =&gt; new {</a:t>
            </a:r>
            <a:r>
              <a:rPr lang="en-US" err="1"/>
              <a:t>CommentId</a:t>
            </a:r>
            <a:r>
              <a:rPr lang="en-US"/>
              <a:t> = </a:t>
            </a:r>
            <a:r>
              <a:rPr lang="en-US" err="1"/>
              <a:t>o.Id</a:t>
            </a:r>
            <a:r>
              <a:rPr lang="en-US"/>
              <a:t>, Title = </a:t>
            </a:r>
            <a:r>
              <a:rPr lang="en-US" err="1"/>
              <a:t>o.Title</a:t>
            </a:r>
            <a:r>
              <a:rPr lang="fr-CA"/>
              <a:t> } );</a:t>
            </a:r>
          </a:p>
        </p:txBody>
      </p:sp>
    </p:spTree>
    <p:extLst>
      <p:ext uri="{BB962C8B-B14F-4D97-AF65-F5344CB8AC3E}">
        <p14:creationId xmlns:p14="http://schemas.microsoft.com/office/powerpoint/2010/main" val="414691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ADC3-7E5E-4FD7-9B8D-77837E47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Ordonnancement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8BC9F-726F-4843-BCAD-B95506D6998C}"/>
              </a:ext>
            </a:extLst>
          </p:cNvPr>
          <p:cNvSpPr txBox="1"/>
          <p:nvPr/>
        </p:nvSpPr>
        <p:spPr>
          <a:xfrm>
            <a:off x="409575" y="2419350"/>
            <a:ext cx="5467350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CA" err="1">
                <a:solidFill>
                  <a:schemeClr val="bg1"/>
                </a:solidFill>
              </a:rPr>
              <a:t>from</a:t>
            </a:r>
            <a:r>
              <a:rPr lang="fr-CA">
                <a:solidFill>
                  <a:schemeClr val="bg1"/>
                </a:solidFill>
              </a:rPr>
              <a:t> c in </a:t>
            </a:r>
            <a:r>
              <a:rPr lang="fr-CA" err="1">
                <a:solidFill>
                  <a:schemeClr val="bg1"/>
                </a:solidFill>
              </a:rPr>
              <a:t>comments</a:t>
            </a:r>
            <a:r>
              <a:rPr lang="fr-CA">
                <a:solidFill>
                  <a:schemeClr val="bg1"/>
                </a:solidFill>
              </a:rPr>
              <a:t> </a:t>
            </a:r>
          </a:p>
          <a:p>
            <a:r>
              <a:rPr lang="fr-CA" err="1">
                <a:solidFill>
                  <a:schemeClr val="bg1"/>
                </a:solidFill>
              </a:rPr>
              <a:t>orderby</a:t>
            </a:r>
            <a:r>
              <a:rPr lang="fr-CA">
                <a:solidFill>
                  <a:schemeClr val="bg1"/>
                </a:solidFill>
              </a:rPr>
              <a:t> </a:t>
            </a:r>
            <a:r>
              <a:rPr lang="fr-CA" err="1">
                <a:solidFill>
                  <a:schemeClr val="bg1"/>
                </a:solidFill>
              </a:rPr>
              <a:t>c.DateCreated</a:t>
            </a:r>
            <a:r>
              <a:rPr lang="fr-CA">
                <a:solidFill>
                  <a:schemeClr val="bg1"/>
                </a:solidFill>
              </a:rPr>
              <a:t> </a:t>
            </a:r>
            <a:r>
              <a:rPr lang="fr-CA" err="1">
                <a:solidFill>
                  <a:schemeClr val="bg1"/>
                </a:solidFill>
              </a:rPr>
              <a:t>ascending</a:t>
            </a:r>
            <a:r>
              <a:rPr lang="fr-CA">
                <a:solidFill>
                  <a:schemeClr val="bg1"/>
                </a:solidFill>
              </a:rPr>
              <a:t> </a:t>
            </a:r>
          </a:p>
          <a:p>
            <a:r>
              <a:rPr lang="fr-CA">
                <a:solidFill>
                  <a:schemeClr val="bg1"/>
                </a:solidFill>
              </a:rPr>
              <a:t>select c; </a:t>
            </a:r>
          </a:p>
          <a:p>
            <a:endParaRPr lang="fr-CA">
              <a:solidFill>
                <a:schemeClr val="bg1"/>
              </a:solidFill>
            </a:endParaRPr>
          </a:p>
          <a:p>
            <a:r>
              <a:rPr lang="fr-CA" err="1">
                <a:solidFill>
                  <a:schemeClr val="bg1"/>
                </a:solidFill>
              </a:rPr>
              <a:t>from</a:t>
            </a:r>
            <a:r>
              <a:rPr lang="fr-CA">
                <a:solidFill>
                  <a:schemeClr val="bg1"/>
                </a:solidFill>
              </a:rPr>
              <a:t> c in </a:t>
            </a:r>
            <a:r>
              <a:rPr lang="fr-CA" err="1">
                <a:solidFill>
                  <a:schemeClr val="bg1"/>
                </a:solidFill>
              </a:rPr>
              <a:t>comments</a:t>
            </a:r>
            <a:endParaRPr lang="fr-CA">
              <a:solidFill>
                <a:schemeClr val="bg1"/>
              </a:solidFill>
            </a:endParaRPr>
          </a:p>
          <a:p>
            <a:r>
              <a:rPr lang="fr-CA" err="1">
                <a:solidFill>
                  <a:schemeClr val="bg1"/>
                </a:solidFill>
              </a:rPr>
              <a:t>orderby</a:t>
            </a:r>
            <a:r>
              <a:rPr lang="fr-CA">
                <a:solidFill>
                  <a:schemeClr val="bg1"/>
                </a:solidFill>
              </a:rPr>
              <a:t> </a:t>
            </a:r>
            <a:r>
              <a:rPr lang="fr-CA" err="1">
                <a:solidFill>
                  <a:schemeClr val="bg1"/>
                </a:solidFill>
              </a:rPr>
              <a:t>c.DateCreated</a:t>
            </a:r>
            <a:r>
              <a:rPr lang="fr-CA">
                <a:solidFill>
                  <a:schemeClr val="bg1"/>
                </a:solidFill>
              </a:rPr>
              <a:t> </a:t>
            </a:r>
            <a:r>
              <a:rPr lang="fr-CA" err="1">
                <a:solidFill>
                  <a:schemeClr val="bg1"/>
                </a:solidFill>
              </a:rPr>
              <a:t>descending</a:t>
            </a:r>
            <a:r>
              <a:rPr lang="fr-CA">
                <a:solidFill>
                  <a:schemeClr val="bg1"/>
                </a:solidFill>
              </a:rPr>
              <a:t> </a:t>
            </a:r>
          </a:p>
          <a:p>
            <a:r>
              <a:rPr lang="fr-CA">
                <a:solidFill>
                  <a:schemeClr val="bg1"/>
                </a:solidFill>
              </a:rPr>
              <a:t>select c; </a:t>
            </a:r>
          </a:p>
          <a:p>
            <a:endParaRPr lang="fr-CA">
              <a:solidFill>
                <a:schemeClr val="bg1"/>
              </a:solidFill>
            </a:endParaRPr>
          </a:p>
          <a:p>
            <a:r>
              <a:rPr lang="fr-CA" err="1">
                <a:solidFill>
                  <a:schemeClr val="bg1"/>
                </a:solidFill>
              </a:rPr>
              <a:t>from</a:t>
            </a:r>
            <a:r>
              <a:rPr lang="fr-CA">
                <a:solidFill>
                  <a:schemeClr val="bg1"/>
                </a:solidFill>
              </a:rPr>
              <a:t> c in </a:t>
            </a:r>
            <a:r>
              <a:rPr lang="fr-CA" err="1">
                <a:solidFill>
                  <a:schemeClr val="bg1"/>
                </a:solidFill>
              </a:rPr>
              <a:t>comments</a:t>
            </a:r>
            <a:endParaRPr lang="fr-CA">
              <a:solidFill>
                <a:schemeClr val="bg1"/>
              </a:solidFill>
            </a:endParaRPr>
          </a:p>
          <a:p>
            <a:r>
              <a:rPr lang="fr-CA" err="1">
                <a:solidFill>
                  <a:schemeClr val="bg1"/>
                </a:solidFill>
              </a:rPr>
              <a:t>orderby</a:t>
            </a:r>
            <a:r>
              <a:rPr lang="fr-CA">
                <a:solidFill>
                  <a:schemeClr val="bg1"/>
                </a:solidFill>
              </a:rPr>
              <a:t> </a:t>
            </a:r>
            <a:r>
              <a:rPr lang="fr-CA" err="1">
                <a:solidFill>
                  <a:schemeClr val="bg1"/>
                </a:solidFill>
              </a:rPr>
              <a:t>c.DateCreated</a:t>
            </a:r>
            <a:r>
              <a:rPr lang="fr-CA">
                <a:solidFill>
                  <a:schemeClr val="bg1"/>
                </a:solidFill>
              </a:rPr>
              <a:t> </a:t>
            </a:r>
            <a:r>
              <a:rPr lang="fr-CA" err="1">
                <a:solidFill>
                  <a:schemeClr val="bg1"/>
                </a:solidFill>
              </a:rPr>
              <a:t>descending</a:t>
            </a:r>
            <a:r>
              <a:rPr lang="fr-CA">
                <a:solidFill>
                  <a:schemeClr val="bg1"/>
                </a:solidFill>
              </a:rPr>
              <a:t> </a:t>
            </a:r>
          </a:p>
          <a:p>
            <a:r>
              <a:rPr lang="fr-CA" err="1">
                <a:solidFill>
                  <a:schemeClr val="bg1"/>
                </a:solidFill>
              </a:rPr>
              <a:t>orderby</a:t>
            </a:r>
            <a:r>
              <a:rPr lang="fr-CA">
                <a:solidFill>
                  <a:schemeClr val="bg1"/>
                </a:solidFill>
              </a:rPr>
              <a:t> </a:t>
            </a:r>
            <a:r>
              <a:rPr lang="fr-CA" err="1">
                <a:solidFill>
                  <a:schemeClr val="bg1"/>
                </a:solidFill>
              </a:rPr>
              <a:t>c.Id</a:t>
            </a:r>
            <a:r>
              <a:rPr lang="fr-CA">
                <a:solidFill>
                  <a:schemeClr val="bg1"/>
                </a:solidFill>
              </a:rPr>
              <a:t> </a:t>
            </a:r>
          </a:p>
          <a:p>
            <a:r>
              <a:rPr lang="fr-CA">
                <a:solidFill>
                  <a:schemeClr val="bg1"/>
                </a:solidFill>
              </a:rPr>
              <a:t>select c;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89B93-CAA0-4BF9-9836-7EC86487FB25}"/>
              </a:ext>
            </a:extLst>
          </p:cNvPr>
          <p:cNvSpPr txBox="1"/>
          <p:nvPr/>
        </p:nvSpPr>
        <p:spPr>
          <a:xfrm>
            <a:off x="6057900" y="2437300"/>
            <a:ext cx="546735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CA" err="1">
                <a:solidFill>
                  <a:schemeClr val="bg1"/>
                </a:solidFill>
              </a:rPr>
              <a:t>comments.OrderBy</a:t>
            </a:r>
            <a:r>
              <a:rPr lang="fr-CA">
                <a:solidFill>
                  <a:schemeClr val="bg1"/>
                </a:solidFill>
              </a:rPr>
              <a:t>(o =&gt; </a:t>
            </a:r>
            <a:r>
              <a:rPr lang="fr-CA" err="1">
                <a:solidFill>
                  <a:schemeClr val="bg1"/>
                </a:solidFill>
              </a:rPr>
              <a:t>o.DateCreated</a:t>
            </a:r>
            <a:r>
              <a:rPr lang="fr-CA">
                <a:solidFill>
                  <a:schemeClr val="bg1"/>
                </a:solidFill>
              </a:rPr>
              <a:t>); </a:t>
            </a:r>
          </a:p>
          <a:p>
            <a:endParaRPr lang="fr-CA">
              <a:solidFill>
                <a:schemeClr val="bg1"/>
              </a:solidFill>
            </a:endParaRPr>
          </a:p>
          <a:p>
            <a:r>
              <a:rPr lang="fr-CA" err="1">
                <a:solidFill>
                  <a:schemeClr val="bg1"/>
                </a:solidFill>
              </a:rPr>
              <a:t>comments.OrderByDescending</a:t>
            </a:r>
            <a:r>
              <a:rPr lang="fr-CA">
                <a:solidFill>
                  <a:schemeClr val="bg1"/>
                </a:solidFill>
              </a:rPr>
              <a:t>(o =&gt; o. </a:t>
            </a:r>
            <a:r>
              <a:rPr lang="fr-CA" err="1">
                <a:solidFill>
                  <a:schemeClr val="bg1"/>
                </a:solidFill>
              </a:rPr>
              <a:t>DateCreated</a:t>
            </a:r>
            <a:r>
              <a:rPr lang="fr-CA">
                <a:solidFill>
                  <a:schemeClr val="bg1"/>
                </a:solidFill>
              </a:rPr>
              <a:t>); </a:t>
            </a:r>
          </a:p>
          <a:p>
            <a:endParaRPr lang="fr-CA">
              <a:solidFill>
                <a:schemeClr val="bg1"/>
              </a:solidFill>
            </a:endParaRPr>
          </a:p>
          <a:p>
            <a:r>
              <a:rPr lang="fr-CA" err="1">
                <a:solidFill>
                  <a:schemeClr val="bg1"/>
                </a:solidFill>
              </a:rPr>
              <a:t>comments.OrderBy</a:t>
            </a:r>
            <a:r>
              <a:rPr lang="fr-CA">
                <a:solidFill>
                  <a:schemeClr val="bg1"/>
                </a:solidFill>
              </a:rPr>
              <a:t>(o =&gt; </a:t>
            </a:r>
            <a:r>
              <a:rPr lang="fr-CA" err="1">
                <a:solidFill>
                  <a:schemeClr val="bg1"/>
                </a:solidFill>
              </a:rPr>
              <a:t>o.DateCreated</a:t>
            </a:r>
            <a:r>
              <a:rPr lang="fr-CA">
                <a:solidFill>
                  <a:schemeClr val="bg1"/>
                </a:solidFill>
              </a:rPr>
              <a:t>). </a:t>
            </a:r>
            <a:r>
              <a:rPr lang="fr-CA" err="1">
                <a:solidFill>
                  <a:schemeClr val="bg1"/>
                </a:solidFill>
              </a:rPr>
              <a:t>ThenByDescending</a:t>
            </a:r>
            <a:r>
              <a:rPr lang="fr-CA">
                <a:solidFill>
                  <a:schemeClr val="bg1"/>
                </a:solidFill>
              </a:rPr>
              <a:t>(o =&gt; </a:t>
            </a:r>
            <a:r>
              <a:rPr lang="fr-CA" err="1">
                <a:solidFill>
                  <a:schemeClr val="bg1"/>
                </a:solidFill>
              </a:rPr>
              <a:t>o.Id</a:t>
            </a:r>
            <a:r>
              <a:rPr lang="fr-CA">
                <a:solidFill>
                  <a:schemeClr val="bg1"/>
                </a:solidFill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28965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69B6-5615-41DD-ACEF-0F1B26F8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err="1"/>
              <a:t>Join</a:t>
            </a:r>
            <a:r>
              <a:rPr lang="fr-CA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72034-588F-4E51-BB90-53CFE89C1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Lorsqu’on crée un modèle, on met des propriétés de navigation (ex. </a:t>
            </a:r>
            <a:r>
              <a:rPr lang="fr-CA" err="1"/>
              <a:t>Article.comments</a:t>
            </a:r>
            <a:r>
              <a:rPr lang="fr-CA"/>
              <a:t>)</a:t>
            </a:r>
          </a:p>
          <a:p>
            <a:r>
              <a:rPr lang="fr-CA"/>
              <a:t>Si on met la collection en tant que </a:t>
            </a:r>
            <a:r>
              <a:rPr lang="fr-CA" err="1"/>
              <a:t>virtual</a:t>
            </a:r>
            <a:r>
              <a:rPr lang="fr-CA"/>
              <a:t>, par convention il va aller chercher ces modèles en même temps que lorsqu'on accède à la propriété (</a:t>
            </a:r>
            <a:r>
              <a:rPr lang="fr-CA" err="1"/>
              <a:t>lazy</a:t>
            </a:r>
            <a:r>
              <a:rPr lang="fr-CA"/>
              <a:t> </a:t>
            </a:r>
            <a:r>
              <a:rPr lang="fr-CA" err="1"/>
              <a:t>loading</a:t>
            </a:r>
            <a:r>
              <a:rPr lang="fr-CA"/>
              <a:t>)</a:t>
            </a:r>
          </a:p>
          <a:p>
            <a:r>
              <a:rPr lang="fr-CA"/>
              <a:t>Si on ne met pas la collection en tant que </a:t>
            </a:r>
            <a:r>
              <a:rPr lang="fr-CA" err="1"/>
              <a:t>virtual</a:t>
            </a:r>
            <a:r>
              <a:rPr lang="fr-CA"/>
              <a:t>, il faut spécifier la jointure via le .</a:t>
            </a:r>
            <a:r>
              <a:rPr lang="fr-CA" err="1"/>
              <a:t>include</a:t>
            </a:r>
            <a:r>
              <a:rPr lang="fr-CA"/>
              <a:t>(…) ou un select qui l’utilise. (</a:t>
            </a:r>
            <a:r>
              <a:rPr lang="fr-CA" err="1"/>
              <a:t>eager</a:t>
            </a:r>
            <a:r>
              <a:rPr lang="fr-CA"/>
              <a:t> </a:t>
            </a:r>
            <a:r>
              <a:rPr lang="fr-CA" err="1"/>
              <a:t>loading</a:t>
            </a:r>
            <a:r>
              <a:rPr lang="fr-CA"/>
              <a:t>). </a:t>
            </a:r>
          </a:p>
          <a:p>
            <a:pPr marL="457200" lvl="1" indent="0">
              <a:buNone/>
            </a:pPr>
            <a:r>
              <a:rPr lang="en-US"/>
              <a:t>from article in </a:t>
            </a:r>
            <a:r>
              <a:rPr lang="en-US" err="1"/>
              <a:t>db.Articles.Include</a:t>
            </a:r>
            <a:r>
              <a:rPr lang="en-US"/>
              <a:t>(p =&gt; </a:t>
            </a:r>
            <a:r>
              <a:rPr lang="en-US" err="1"/>
              <a:t>p.comments</a:t>
            </a:r>
            <a:r>
              <a:rPr lang="en-US"/>
              <a:t>)) where Article.id == 123 select article;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1690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01EB5FE688904089EF367EACDAB216" ma:contentTypeVersion="2" ma:contentTypeDescription="Crée un document." ma:contentTypeScope="" ma:versionID="2ce833a537e2109cd768d7e641d6e45e">
  <xsd:schema xmlns:xsd="http://www.w3.org/2001/XMLSchema" xmlns:xs="http://www.w3.org/2001/XMLSchema" xmlns:p="http://schemas.microsoft.com/office/2006/metadata/properties" xmlns:ns2="33c16adb-e705-41f7-929d-d0e6df3aec60" targetNamespace="http://schemas.microsoft.com/office/2006/metadata/properties" ma:root="true" ma:fieldsID="3d8d789942bab41766e6c928e5a4dd5d" ns2:_="">
    <xsd:import namespace="33c16adb-e705-41f7-929d-d0e6df3aec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16adb-e705-41f7-929d-d0e6df3aec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1C3963-12C6-421C-A794-9D26C43E6C1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F6FCB8E-5001-419B-96E0-42CE4BDE17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c16adb-e705-41f7-929d-d0e6df3ae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EE8EF9-90BF-465E-902D-47D6399454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0</TotalTime>
  <Words>1123</Words>
  <Application>Microsoft Office PowerPoint</Application>
  <PresentationFormat>Grand écran</PresentationFormat>
  <Paragraphs>113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Concis</vt:lpstr>
      <vt:lpstr>Entity Framework - Linq</vt:lpstr>
      <vt:lpstr>Sommaire</vt:lpstr>
      <vt:lpstr>Linq, des méthodes et un langage</vt:lpstr>
      <vt:lpstr>Linq et EntityFramework : exécution différée</vt:lpstr>
      <vt:lpstr>Les expressions Lambda</vt:lpstr>
      <vt:lpstr>Select</vt:lpstr>
      <vt:lpstr>Le select permet aussi de générer des types dynamiques </vt:lpstr>
      <vt:lpstr>Ordonnancement</vt:lpstr>
      <vt:lpstr>Join (1)</vt:lpstr>
      <vt:lpstr>Join (2)</vt:lpstr>
      <vt:lpstr>Join (3)</vt:lpstr>
      <vt:lpstr>Where</vt:lpstr>
      <vt:lpstr>Regroupements</vt:lpstr>
      <vt:lpstr>DbFunctions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</dc:title>
  <dc:creator>Giroux Veilleux Thierry</dc:creator>
  <cp:lastModifiedBy>Giroux Veilleux Thierry</cp:lastModifiedBy>
  <cp:revision>20</cp:revision>
  <dcterms:created xsi:type="dcterms:W3CDTF">2020-02-11T17:34:31Z</dcterms:created>
  <dcterms:modified xsi:type="dcterms:W3CDTF">2021-09-03T21:06:15Z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0x010100FB01EB5FE688904089EF367EACDAB216</vt:lpwstr>
  </property>
</Properties>
</file>