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bcb1acc4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bcb1acc4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bcb1acc4e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bcb1acc4e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bcb1acc4e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bcb1acc4e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bcb1acc4e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bcb1acc4e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15097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Loi Truong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550" y="2145324"/>
            <a:ext cx="3493725" cy="24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Cleaning Methods &amp; Features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Text Cleaning</a:t>
            </a:r>
            <a:endParaRPr b="1" sz="18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Removed special characters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[=@_!#$%^&amp;*()&lt;&gt;?/\|}{~:`]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Trimmed trailing &amp; leading spaces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Features</a:t>
            </a:r>
            <a:endParaRPr b="1" sz="18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Bag-of-words representation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Extraction methods: CountVectorizer + TfidfTransformer, or TfidfVectorizer</a:t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123" y="1506175"/>
            <a:ext cx="3594905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 &amp; ML Models 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243750"/>
            <a:ext cx="7030500" cy="31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Optimizations</a:t>
            </a:r>
            <a:endParaRPr b="1" sz="18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Mostly during text cleaning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Experimented with different folds for time </a:t>
            </a:r>
            <a:br>
              <a:rPr lang="en"/>
            </a:br>
            <a:r>
              <a:rPr lang="en"/>
              <a:t>complexity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ML Models:</a:t>
            </a:r>
            <a:endParaRPr b="1" sz="18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Strawman: 0.957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LinearSVC: too long to run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LinearDiscriminantAnalysis: kernel timed 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MLPClassifier: 0.930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RandomForestClassifier: 0.903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MultinomialNB: 0.942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SGDClassifier: </a:t>
            </a:r>
            <a:r>
              <a:rPr lang="en">
                <a:highlight>
                  <a:srgbClr val="FFFF00"/>
                </a:highlight>
              </a:rPr>
              <a:t>0.949 (Best)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225" y="1293175"/>
            <a:ext cx="3698174" cy="208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 Tuning &amp; Metrics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Hyperparameters Tuning</a:t>
            </a:r>
            <a:endParaRPr b="1" sz="18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CountVectorizer: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analyzer=[’word’]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max_features=[10000,20000]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ngram_range=[(1,2),(1,3)]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stop_words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min_df=[1,2]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TfidfTransformer: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norm=['l2', None]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smooth_idf=[True,False]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sublinear_tf=[True,False]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use_idf=[True,False]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SGDClassifier:</a:t>
            </a:r>
            <a:r>
              <a:rPr lang="en"/>
              <a:t>  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alpha=[1e-2, 1e-3]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Metrics &amp; Cross Validation </a:t>
            </a:r>
            <a:endParaRPr b="1"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KFold (split 5) before tuning hyperparameters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GridSearchCV for tuning hyperparameters (split 4)</a:t>
            </a:r>
            <a:endParaRPr sz="1200"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725" y="1639750"/>
            <a:ext cx="2541576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276700" y="1492450"/>
            <a:ext cx="4634100" cy="26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Best Final Result Metrics: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⇨ Model selected: </a:t>
            </a:r>
            <a:r>
              <a:rPr b="1" lang="en" sz="1400"/>
              <a:t>SGDClassifier </a:t>
            </a:r>
            <a:endParaRPr b="1" sz="1400"/>
          </a:p>
        </p:txBody>
      </p:sp>
      <p:pic>
        <p:nvPicPr>
          <p:cNvPr id="307" name="Google Shape;307;p17"/>
          <p:cNvPicPr preferRelativeResize="0"/>
          <p:nvPr/>
        </p:nvPicPr>
        <p:blipFill rotWithShape="1">
          <a:blip r:embed="rId3">
            <a:alphaModFix/>
          </a:blip>
          <a:srcRect b="0" l="0" r="51033" t="60788"/>
          <a:stretch/>
        </p:blipFill>
        <p:spPr>
          <a:xfrm>
            <a:off x="641850" y="2366975"/>
            <a:ext cx="3532025" cy="163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 rotWithShape="1">
          <a:blip r:embed="rId4">
            <a:alphaModFix/>
          </a:blip>
          <a:srcRect b="95085" l="-429" r="82211" t="858"/>
          <a:stretch/>
        </p:blipFill>
        <p:spPr>
          <a:xfrm>
            <a:off x="601725" y="2106713"/>
            <a:ext cx="1619175" cy="20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5225" y="2401599"/>
            <a:ext cx="3778876" cy="15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7"/>
          <p:cNvSpPr txBox="1"/>
          <p:nvPr/>
        </p:nvSpPr>
        <p:spPr>
          <a:xfrm>
            <a:off x="4572000" y="1492450"/>
            <a:ext cx="41664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Compared to Strawman’s ROC AUC score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