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embeddedFontLst>
    <p:embeddedFont>
      <p:font typeface="Aharoni" panose="02010803020104030203" pitchFamily="2" charset="-79"/>
      <p:bold r:id="rId10"/>
    </p:embeddedFont>
    <p:embeddedFont>
      <p:font typeface="Baumans" panose="02000506020000020003" pitchFamily="2" charset="0"/>
      <p:regular r:id="rId11"/>
    </p:embeddedFon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6"/>
  </p:normalViewPr>
  <p:slideViewPr>
    <p:cSldViewPr snapToGrid="0">
      <p:cViewPr varScale="1">
        <p:scale>
          <a:sx n="107" d="100"/>
          <a:sy n="107" d="100"/>
        </p:scale>
        <p:origin x="176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sz="1200">
                <a:solidFill>
                  <a:schemeClr val="dk1"/>
                </a:solidFill>
                <a:latin typeface="Calibri"/>
                <a:ea typeface="Calibri"/>
                <a:cs typeface="Calibri"/>
                <a:sym typeface="Calibri"/>
              </a:rPr>
              <a:t>je suis honoré par votre présence aujourd’hui pour soutenir mon projet de fin d’étude qui consiste à la</a:t>
            </a:r>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fr-FR" b="1"/>
              <a:t>effectué à</a:t>
            </a:r>
            <a:endParaRPr sz="1200" b="1">
              <a:solidFill>
                <a:schemeClr val="dk1"/>
              </a:solidFill>
              <a:latin typeface="Calibri"/>
              <a:ea typeface="Calibri"/>
              <a:cs typeface="Calibri"/>
              <a:sym typeface="Calibri"/>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Le plan de la présentation est le suivant:</a:t>
            </a:r>
            <a:endParaRPr/>
          </a:p>
          <a:p>
            <a:pPr marL="0" lvl="0" indent="0" algn="l" rtl="0">
              <a:spcBef>
                <a:spcPts val="0"/>
              </a:spcBef>
              <a:spcAft>
                <a:spcPts val="0"/>
              </a:spcAft>
              <a:buNone/>
            </a:pPr>
            <a:r>
              <a:rPr lang="fr-FR"/>
              <a:t>Je vais commencer par l’introduction</a:t>
            </a:r>
            <a:endParaRPr/>
          </a:p>
          <a:p>
            <a:pPr marL="0" lvl="0" indent="0" algn="l" rtl="0">
              <a:spcBef>
                <a:spcPts val="0"/>
              </a:spcBef>
              <a:spcAft>
                <a:spcPts val="0"/>
              </a:spcAft>
              <a:buNone/>
            </a:pPr>
            <a:r>
              <a:rPr lang="fr-FR"/>
              <a:t> je vais présenter des </a:t>
            </a:r>
            <a:r>
              <a:rPr lang="fr-FR" u="sng"/>
              <a:t>Généralités sur la Commande par backstepping</a:t>
            </a:r>
            <a:endParaRPr u="sng"/>
          </a:p>
          <a:p>
            <a:pPr marL="0" lvl="0" indent="0" algn="just" rtl="0">
              <a:spcBef>
                <a:spcPts val="0"/>
              </a:spcBef>
              <a:spcAft>
                <a:spcPts val="0"/>
              </a:spcAft>
              <a:buNone/>
            </a:pPr>
            <a:r>
              <a:rPr lang="fr-FR"/>
              <a:t>Par la suite je décrirai </a:t>
            </a:r>
            <a:r>
              <a:rPr lang="fr-FR" u="sng"/>
              <a:t>la commande adaptative par backstepping des systèmes non linéaires incertains</a:t>
            </a:r>
            <a:endParaRPr/>
          </a:p>
          <a:p>
            <a:pPr marL="0" lvl="0" indent="0" algn="just" rtl="0">
              <a:spcBef>
                <a:spcPts val="0"/>
              </a:spcBef>
              <a:spcAft>
                <a:spcPts val="0"/>
              </a:spcAft>
              <a:buNone/>
            </a:pPr>
            <a:r>
              <a:rPr lang="fr-FR"/>
              <a:t>La 4ème partie sera consacré à </a:t>
            </a:r>
            <a:r>
              <a:rPr lang="fr-FR" u="sng"/>
              <a:t>la commande adaptative directe flou par backstepping</a:t>
            </a:r>
            <a:endParaRPr u="sng"/>
          </a:p>
          <a:p>
            <a:pPr marL="0" lvl="0" indent="0" algn="just" rtl="0">
              <a:spcBef>
                <a:spcPts val="0"/>
              </a:spcBef>
              <a:spcAft>
                <a:spcPts val="0"/>
              </a:spcAft>
              <a:buNone/>
            </a:pPr>
            <a:r>
              <a:rPr lang="fr-FR" u="sng"/>
              <a:t>Et après je vais presenté un application consernant les trois commande </a:t>
            </a:r>
            <a:endParaRPr u="sng"/>
          </a:p>
          <a:p>
            <a:pPr marL="0" lvl="0" indent="0" algn="just" rtl="0">
              <a:spcBef>
                <a:spcPts val="0"/>
              </a:spcBef>
              <a:spcAft>
                <a:spcPts val="0"/>
              </a:spcAft>
              <a:buNone/>
            </a:pPr>
            <a:r>
              <a:rPr lang="fr-FR"/>
              <a:t>Et je finirai avec des </a:t>
            </a:r>
            <a:r>
              <a:rPr lang="fr-FR" u="sng"/>
              <a:t>conclusions et des perspectives </a:t>
            </a:r>
            <a:endParaRPr/>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L'une des solutions pour pallier à cette insuffisance est la commande par backstepping développée au début des années 90. c’est une technique récursive et systématique basée sur la construction des fonctions de Lyapunov et des lois de commandes, </a:t>
            </a:r>
            <a:endParaRPr/>
          </a:p>
          <a:p>
            <a:pPr marL="0" lvl="0" indent="0" algn="l" rtl="0">
              <a:spcBef>
                <a:spcPts val="0"/>
              </a:spcBef>
              <a:spcAft>
                <a:spcPts val="0"/>
              </a:spcAft>
              <a:buNone/>
            </a:pPr>
            <a:endParaRPr/>
          </a:p>
          <a:p>
            <a:pPr marL="0" lvl="0" indent="0" algn="l" rtl="0">
              <a:spcBef>
                <a:spcPts val="0"/>
              </a:spcBef>
              <a:spcAft>
                <a:spcPts val="0"/>
              </a:spcAft>
              <a:buNone/>
            </a:pPr>
            <a:r>
              <a:rPr lang="fr-FR"/>
              <a:t>Elle permet de diviser un système entier en un ensemble de sous système suivant un algo etape par etape </a:t>
            </a:r>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1" name="Google Shape;12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4" name="Google Shape;14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cette représentation d'état est dite à retour strict. </a:t>
            </a:r>
            <a:endParaRPr/>
          </a:p>
          <a:p>
            <a:pPr marL="0" lvl="0" indent="0" algn="l" rtl="0">
              <a:spcBef>
                <a:spcPts val="0"/>
              </a:spcBef>
              <a:spcAft>
                <a:spcPts val="0"/>
              </a:spcAft>
              <a:buNone/>
            </a:pPr>
            <a:r>
              <a:rPr lang="fr-FR"/>
              <a:t>la procédure de backstepping pour ce système nécessite n étapes.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6" name="Google Shape;16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a chaque étape i, on adopte un changement de variables permettant de passer des variables d'état du système xi aux variables d’erreur du système en boucle fermé zi. avec xr est le signal de référence, avec alfai une fonction stabilisante donnée par cette expression; </a:t>
            </a:r>
            <a:endParaRPr/>
          </a:p>
        </p:txBody>
      </p:sp>
      <p:sp>
        <p:nvSpPr>
          <p:cNvPr id="200" name="Google Shape;200;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Je vous remercie d'avoir pris le temps d'écouter notre présentation.</a:t>
            </a:r>
            <a:endParaRPr/>
          </a:p>
        </p:txBody>
      </p:sp>
      <p:sp>
        <p:nvSpPr>
          <p:cNvPr id="222" name="Google Shape;22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89" name="Google Shape;89;p13"/>
          <p:cNvCxnSpPr/>
          <p:nvPr/>
        </p:nvCxnSpPr>
        <p:spPr>
          <a:xfrm>
            <a:off x="1201139" y="2132856"/>
            <a:ext cx="6792913" cy="0"/>
          </a:xfrm>
          <a:prstGeom prst="straightConnector1">
            <a:avLst/>
          </a:prstGeom>
          <a:noFill/>
          <a:ln w="38100" cap="flat" cmpd="sng">
            <a:solidFill>
              <a:schemeClr val="dk2"/>
            </a:solidFill>
            <a:prstDash val="solid"/>
            <a:round/>
            <a:headEnd type="none" w="med" len="med"/>
            <a:tailEnd type="none" w="med" len="med"/>
          </a:ln>
          <a:effectLst>
            <a:outerShdw blurRad="40000" dist="23000" dir="5400000" rotWithShape="0">
              <a:srgbClr val="000000">
                <a:alpha val="34901"/>
              </a:srgbClr>
            </a:outerShdw>
          </a:effectLst>
        </p:spPr>
      </p:cxnSp>
      <p:sp>
        <p:nvSpPr>
          <p:cNvPr id="90" name="Google Shape;90;p13"/>
          <p:cNvSpPr/>
          <p:nvPr/>
        </p:nvSpPr>
        <p:spPr>
          <a:xfrm rot="5400000">
            <a:off x="649808" y="1731219"/>
            <a:ext cx="560388" cy="803275"/>
          </a:xfrm>
          <a:prstGeom prst="triangle">
            <a:avLst>
              <a:gd name="adj" fmla="val 50000"/>
            </a:avLst>
          </a:prstGeom>
          <a:solidFill>
            <a:schemeClr val="dk2"/>
          </a:soli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2"/>
              </a:solidFill>
              <a:latin typeface="Calibri"/>
              <a:ea typeface="Calibri"/>
              <a:cs typeface="Calibri"/>
              <a:sym typeface="Calibri"/>
            </a:endParaRPr>
          </a:p>
        </p:txBody>
      </p:sp>
      <p:cxnSp>
        <p:nvCxnSpPr>
          <p:cNvPr id="91" name="Google Shape;91;p13"/>
          <p:cNvCxnSpPr/>
          <p:nvPr/>
        </p:nvCxnSpPr>
        <p:spPr>
          <a:xfrm>
            <a:off x="921162" y="4653136"/>
            <a:ext cx="7202488" cy="0"/>
          </a:xfrm>
          <a:prstGeom prst="straightConnector1">
            <a:avLst/>
          </a:prstGeom>
          <a:noFill/>
          <a:ln w="25400" cap="flat" cmpd="sng">
            <a:solidFill>
              <a:schemeClr val="dk2"/>
            </a:solidFill>
            <a:prstDash val="solid"/>
            <a:round/>
            <a:headEnd type="none" w="med" len="med"/>
            <a:tailEnd type="none" w="med" len="med"/>
          </a:ln>
          <a:effectLst>
            <a:outerShdw blurRad="40000" dist="20000" dir="5400000" rotWithShape="0">
              <a:srgbClr val="000000">
                <a:alpha val="37647"/>
              </a:srgbClr>
            </a:outerShdw>
          </a:effectLst>
        </p:spPr>
      </p:cxnSp>
      <p:sp>
        <p:nvSpPr>
          <p:cNvPr id="92" name="Google Shape;92;p13"/>
          <p:cNvSpPr/>
          <p:nvPr/>
        </p:nvSpPr>
        <p:spPr>
          <a:xfrm>
            <a:off x="8123650" y="4497561"/>
            <a:ext cx="330200" cy="311150"/>
          </a:xfrm>
          <a:prstGeom prst="flowChartConnector">
            <a:avLst/>
          </a:prstGeom>
          <a:solidFill>
            <a:schemeClr val="dk2"/>
          </a:soli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3"/>
          <p:cNvSpPr/>
          <p:nvPr/>
        </p:nvSpPr>
        <p:spPr>
          <a:xfrm>
            <a:off x="1435031" y="3009726"/>
            <a:ext cx="6072230" cy="92333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5400" b="1">
                <a:solidFill>
                  <a:schemeClr val="dk1"/>
                </a:solidFill>
                <a:latin typeface="Calibri"/>
                <a:ea typeface="Calibri"/>
                <a:cs typeface="Calibri"/>
                <a:sym typeface="Calibri"/>
              </a:rPr>
              <a:t>Intro to HTML 5</a:t>
            </a:r>
            <a:endParaRPr sz="5400" b="1" i="0" u="none" strike="noStrike" cap="none">
              <a:solidFill>
                <a:schemeClr val="dk1"/>
              </a:solidFill>
              <a:latin typeface="Calibri"/>
              <a:ea typeface="Calibri"/>
              <a:cs typeface="Calibri"/>
              <a:sym typeface="Calibri"/>
            </a:endParaRPr>
          </a:p>
        </p:txBody>
      </p:sp>
      <p:sp>
        <p:nvSpPr>
          <p:cNvPr id="95" name="Google Shape;95;p13"/>
          <p:cNvSpPr/>
          <p:nvPr/>
        </p:nvSpPr>
        <p:spPr>
          <a:xfrm>
            <a:off x="-5024" y="-18249"/>
            <a:ext cx="9144000" cy="6858000"/>
          </a:xfrm>
          <a:prstGeom prst="rect">
            <a:avLst/>
          </a:prstGeom>
          <a:gradFill>
            <a:gsLst>
              <a:gs pos="0">
                <a:srgbClr val="FFFFFF">
                  <a:alpha val="0"/>
                </a:srgbClr>
              </a:gs>
              <a:gs pos="100000">
                <a:srgbClr val="00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6" name="Google Shape;96;p13"/>
          <p:cNvPicPr preferRelativeResize="0"/>
          <p:nvPr/>
        </p:nvPicPr>
        <p:blipFill rotWithShape="1">
          <a:blip r:embed="rId3">
            <a:alphaModFix/>
          </a:blip>
          <a:srcRect/>
          <a:stretch/>
        </p:blipFill>
        <p:spPr>
          <a:xfrm>
            <a:off x="2372410" y="620688"/>
            <a:ext cx="4636017" cy="9509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p:nvPr/>
        </p:nvSpPr>
        <p:spPr>
          <a:xfrm rot="5400000" flipH="1">
            <a:off x="-2721025" y="1908958"/>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a:gsLst>
              <a:gs pos="0">
                <a:srgbClr val="A2A6B8">
                  <a:alpha val="55686"/>
                </a:srgbClr>
              </a:gs>
              <a:gs pos="100000">
                <a:srgbClr val="FFFFFF">
                  <a:alpha val="47843"/>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txBox="1"/>
          <p:nvPr/>
        </p:nvSpPr>
        <p:spPr>
          <a:xfrm flipH="1">
            <a:off x="-2669431" y="1857356"/>
            <a:ext cx="3929063" cy="4032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 name="Google Shape;104;p14"/>
          <p:cNvSpPr/>
          <p:nvPr/>
        </p:nvSpPr>
        <p:spPr>
          <a:xfrm>
            <a:off x="1547664" y="2492896"/>
            <a:ext cx="3861629" cy="460744"/>
          </a:xfrm>
          <a:prstGeom prst="roundRect">
            <a:avLst>
              <a:gd name="adj" fmla="val 50000"/>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1">
                <a:solidFill>
                  <a:srgbClr val="F2F2F2"/>
                </a:solidFill>
                <a:latin typeface="Times New Roman"/>
                <a:ea typeface="Times New Roman"/>
                <a:cs typeface="Times New Roman"/>
                <a:sym typeface="Times New Roman"/>
              </a:rPr>
              <a:t>	</a:t>
            </a:r>
            <a:r>
              <a:rPr lang="fr-FR" sz="1800" b="1">
                <a:solidFill>
                  <a:schemeClr val="lt1"/>
                </a:solidFill>
                <a:latin typeface="Times New Roman"/>
                <a:ea typeface="Times New Roman"/>
                <a:cs typeface="Times New Roman"/>
                <a:sym typeface="Times New Roman"/>
              </a:rPr>
              <a:t>Introduction</a:t>
            </a:r>
            <a:endParaRPr sz="1800" b="1">
              <a:solidFill>
                <a:schemeClr val="lt1"/>
              </a:solidFill>
              <a:latin typeface="Times New Roman"/>
              <a:ea typeface="Times New Roman"/>
              <a:cs typeface="Times New Roman"/>
              <a:sym typeface="Times New Roman"/>
            </a:endParaRPr>
          </a:p>
        </p:txBody>
      </p:sp>
      <p:sp>
        <p:nvSpPr>
          <p:cNvPr id="105" name="Google Shape;105;p14"/>
          <p:cNvSpPr/>
          <p:nvPr/>
        </p:nvSpPr>
        <p:spPr>
          <a:xfrm>
            <a:off x="1893339" y="3149457"/>
            <a:ext cx="4334845" cy="450272"/>
          </a:xfrm>
          <a:prstGeom prst="roundRect">
            <a:avLst>
              <a:gd name="adj" fmla="val 50000"/>
            </a:avLst>
          </a:prstGeom>
          <a:gradFill>
            <a:gsLst>
              <a:gs pos="0">
                <a:srgbClr val="9BE9FF"/>
              </a:gs>
              <a:gs pos="35000">
                <a:srgbClr val="B8F1FF"/>
              </a:gs>
              <a:gs pos="100000">
                <a:srgbClr val="E2FBFF"/>
              </a:gs>
            </a:gsLst>
            <a:lin ang="16200000" scaled="0"/>
          </a:gradFill>
          <a:ln w="9525" cap="flat" cmpd="sng">
            <a:solidFill>
              <a:srgbClr val="538CD5"/>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1">
                <a:solidFill>
                  <a:schemeClr val="dk2"/>
                </a:solidFill>
                <a:latin typeface="Times New Roman"/>
                <a:ea typeface="Times New Roman"/>
                <a:cs typeface="Times New Roman"/>
                <a:sym typeface="Times New Roman"/>
              </a:rPr>
              <a:t>      basic structure of an HTML page</a:t>
            </a:r>
            <a:endParaRPr/>
          </a:p>
        </p:txBody>
      </p:sp>
      <p:sp>
        <p:nvSpPr>
          <p:cNvPr id="106" name="Google Shape;106;p14"/>
          <p:cNvSpPr/>
          <p:nvPr/>
        </p:nvSpPr>
        <p:spPr>
          <a:xfrm>
            <a:off x="1553121" y="3778566"/>
            <a:ext cx="3856171" cy="460745"/>
          </a:xfrm>
          <a:prstGeom prst="roundRect">
            <a:avLst>
              <a:gd name="adj" fmla="val 50000"/>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1">
                <a:solidFill>
                  <a:srgbClr val="F2F2F2"/>
                </a:solidFill>
                <a:latin typeface="Calibri"/>
                <a:ea typeface="Calibri"/>
                <a:cs typeface="Calibri"/>
                <a:sym typeface="Calibri"/>
              </a:rPr>
              <a:t>                   </a:t>
            </a:r>
            <a:r>
              <a:rPr lang="fr-FR" sz="1800" b="1">
                <a:solidFill>
                  <a:schemeClr val="lt1"/>
                </a:solidFill>
                <a:latin typeface="Times New Roman"/>
                <a:ea typeface="Times New Roman"/>
                <a:cs typeface="Times New Roman"/>
                <a:sym typeface="Times New Roman"/>
              </a:rPr>
              <a:t>HTML</a:t>
            </a:r>
            <a:r>
              <a:rPr lang="fr-FR" sz="1800" b="1">
                <a:solidFill>
                  <a:srgbClr val="F2F2F2"/>
                </a:solidFill>
                <a:latin typeface="Calibri"/>
                <a:ea typeface="Calibri"/>
                <a:cs typeface="Calibri"/>
                <a:sym typeface="Calibri"/>
              </a:rPr>
              <a:t>  </a:t>
            </a:r>
            <a:r>
              <a:rPr lang="fr-FR" sz="1800" b="1">
                <a:solidFill>
                  <a:schemeClr val="lt1"/>
                </a:solidFill>
                <a:latin typeface="Times New Roman"/>
                <a:ea typeface="Times New Roman"/>
                <a:cs typeface="Times New Roman"/>
                <a:sym typeface="Times New Roman"/>
              </a:rPr>
              <a:t>Tags</a:t>
            </a:r>
            <a:endParaRPr sz="1800" b="1">
              <a:solidFill>
                <a:schemeClr val="lt1"/>
              </a:solidFill>
              <a:latin typeface="Times New Roman"/>
              <a:ea typeface="Times New Roman"/>
              <a:cs typeface="Times New Roman"/>
              <a:sym typeface="Times New Roman"/>
            </a:endParaRPr>
          </a:p>
        </p:txBody>
      </p:sp>
      <p:sp>
        <p:nvSpPr>
          <p:cNvPr id="107" name="Google Shape;107;p14"/>
          <p:cNvSpPr/>
          <p:nvPr/>
        </p:nvSpPr>
        <p:spPr>
          <a:xfrm>
            <a:off x="1961164" y="4437343"/>
            <a:ext cx="4267019" cy="450273"/>
          </a:xfrm>
          <a:prstGeom prst="roundRect">
            <a:avLst>
              <a:gd name="adj" fmla="val 50000"/>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1">
                <a:solidFill>
                  <a:schemeClr val="dk2"/>
                </a:solidFill>
                <a:latin typeface="Times New Roman"/>
                <a:ea typeface="Times New Roman"/>
                <a:cs typeface="Times New Roman"/>
                <a:sym typeface="Times New Roman"/>
              </a:rPr>
              <a:t>      HTML  </a:t>
            </a:r>
            <a:r>
              <a:rPr lang="fr-FR" sz="1800" b="1">
                <a:solidFill>
                  <a:schemeClr val="dk2"/>
                </a:solidFill>
                <a:latin typeface="Calibri"/>
                <a:ea typeface="Calibri"/>
                <a:cs typeface="Calibri"/>
                <a:sym typeface="Calibri"/>
              </a:rPr>
              <a:t>Attributes</a:t>
            </a:r>
            <a:endParaRPr sz="1800" b="1">
              <a:solidFill>
                <a:schemeClr val="dk2"/>
              </a:solidFill>
              <a:latin typeface="Times New Roman"/>
              <a:ea typeface="Times New Roman"/>
              <a:cs typeface="Times New Roman"/>
              <a:sym typeface="Times New Roman"/>
            </a:endParaRPr>
          </a:p>
        </p:txBody>
      </p:sp>
      <p:sp>
        <p:nvSpPr>
          <p:cNvPr id="108" name="Google Shape;108;p14"/>
          <p:cNvSpPr/>
          <p:nvPr/>
        </p:nvSpPr>
        <p:spPr>
          <a:xfrm rot="5400000">
            <a:off x="-3393778" y="1511772"/>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A2A6B8">
                  <a:alpha val="55686"/>
                </a:srgbClr>
              </a:gs>
              <a:gs pos="100000">
                <a:srgbClr val="FFFFFF">
                  <a:alpha val="47843"/>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txBox="1"/>
          <p:nvPr/>
        </p:nvSpPr>
        <p:spPr>
          <a:xfrm>
            <a:off x="-3366787" y="1560963"/>
            <a:ext cx="4770414" cy="482441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0" name="Google Shape;110;p14"/>
          <p:cNvSpPr/>
          <p:nvPr/>
        </p:nvSpPr>
        <p:spPr>
          <a:xfrm>
            <a:off x="1705277" y="2621668"/>
            <a:ext cx="180439" cy="2032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4"/>
          <p:cNvSpPr/>
          <p:nvPr/>
        </p:nvSpPr>
        <p:spPr>
          <a:xfrm>
            <a:off x="2079771" y="3272993"/>
            <a:ext cx="180439" cy="2032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14"/>
          <p:cNvSpPr/>
          <p:nvPr/>
        </p:nvSpPr>
        <p:spPr>
          <a:xfrm>
            <a:off x="1770450" y="3907339"/>
            <a:ext cx="180439" cy="2032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14"/>
          <p:cNvSpPr/>
          <p:nvPr/>
        </p:nvSpPr>
        <p:spPr>
          <a:xfrm>
            <a:off x="2167376" y="4560647"/>
            <a:ext cx="180439" cy="2032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14" name="Google Shape;114;p14" descr="D:\Documents and Settings\Administrateur\Bureau\1243037259_notebook_edit.png"/>
          <p:cNvPicPr preferRelativeResize="0"/>
          <p:nvPr/>
        </p:nvPicPr>
        <p:blipFill rotWithShape="1">
          <a:blip r:embed="rId3">
            <a:alphaModFix/>
          </a:blip>
          <a:srcRect/>
          <a:stretch/>
        </p:blipFill>
        <p:spPr>
          <a:xfrm rot="681918">
            <a:off x="7103857" y="538483"/>
            <a:ext cx="1405868" cy="1405868"/>
          </a:xfrm>
          <a:prstGeom prst="rect">
            <a:avLst/>
          </a:prstGeom>
          <a:noFill/>
          <a:ln>
            <a:noFill/>
          </a:ln>
        </p:spPr>
      </p:pic>
      <p:sp>
        <p:nvSpPr>
          <p:cNvPr id="115" name="Google Shape;115;p14"/>
          <p:cNvSpPr/>
          <p:nvPr/>
        </p:nvSpPr>
        <p:spPr>
          <a:xfrm>
            <a:off x="1250664" y="214290"/>
            <a:ext cx="7893336" cy="4953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3200" b="1">
                <a:solidFill>
                  <a:schemeClr val="lt1"/>
                </a:solidFill>
                <a:latin typeface="Calibri"/>
                <a:ea typeface="Calibri"/>
                <a:cs typeface="Calibri"/>
                <a:sym typeface="Calibri"/>
              </a:rPr>
              <a:t>  Plan</a:t>
            </a:r>
            <a:endParaRPr sz="3200" b="1">
              <a:solidFill>
                <a:schemeClr val="lt1"/>
              </a:solidFill>
              <a:latin typeface="Calibri"/>
              <a:ea typeface="Calibri"/>
              <a:cs typeface="Calibri"/>
              <a:sym typeface="Calibri"/>
            </a:endParaRPr>
          </a:p>
        </p:txBody>
      </p:sp>
      <p:sp>
        <p:nvSpPr>
          <p:cNvPr id="116" name="Google Shape;11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fr-FR"/>
              <a:t>1</a:t>
            </a:r>
            <a:endParaRPr/>
          </a:p>
        </p:txBody>
      </p:sp>
      <p:sp>
        <p:nvSpPr>
          <p:cNvPr id="117" name="Google Shape;117;p14"/>
          <p:cNvSpPr/>
          <p:nvPr/>
        </p:nvSpPr>
        <p:spPr>
          <a:xfrm>
            <a:off x="1" y="1"/>
            <a:ext cx="9143999" cy="6858000"/>
          </a:xfrm>
          <a:prstGeom prst="rect">
            <a:avLst/>
          </a:prstGeom>
          <a:gradFill>
            <a:gsLst>
              <a:gs pos="0">
                <a:srgbClr val="FFFFFF">
                  <a:alpha val="0"/>
                </a:srgbClr>
              </a:gs>
              <a:gs pos="100000">
                <a:srgbClr val="00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15"/>
          <p:cNvGrpSpPr/>
          <p:nvPr/>
        </p:nvGrpSpPr>
        <p:grpSpPr>
          <a:xfrm>
            <a:off x="99" y="188641"/>
            <a:ext cx="9143800" cy="720080"/>
            <a:chOff x="99" y="0"/>
            <a:chExt cx="9143800" cy="720080"/>
          </a:xfrm>
        </p:grpSpPr>
        <p:sp>
          <p:nvSpPr>
            <p:cNvPr id="124" name="Google Shape;124;p15"/>
            <p:cNvSpPr/>
            <p:nvPr/>
          </p:nvSpPr>
          <p:spPr>
            <a:xfrm>
              <a:off x="99" y="0"/>
              <a:ext cx="2411015" cy="720080"/>
            </a:xfrm>
            <a:prstGeom prst="chevron">
              <a:avLst>
                <a:gd name="adj" fmla="val 50000"/>
              </a:avLst>
            </a:prstGeom>
            <a:solidFill>
              <a:srgbClr val="538CD5"/>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txBox="1"/>
            <p:nvPr/>
          </p:nvSpPr>
          <p:spPr>
            <a:xfrm>
              <a:off x="360139" y="0"/>
              <a:ext cx="1690935"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lt1"/>
                  </a:solidFill>
                  <a:latin typeface="Times New Roman"/>
                  <a:ea typeface="Times New Roman"/>
                  <a:cs typeface="Times New Roman"/>
                  <a:sym typeface="Times New Roman"/>
                </a:rPr>
                <a:t>Introduction</a:t>
              </a:r>
              <a:endParaRPr sz="1600" b="1">
                <a:solidFill>
                  <a:schemeClr val="lt1"/>
                </a:solidFill>
                <a:latin typeface="Times New Roman"/>
                <a:ea typeface="Times New Roman"/>
                <a:cs typeface="Times New Roman"/>
                <a:sym typeface="Times New Roman"/>
              </a:endParaRPr>
            </a:p>
          </p:txBody>
        </p:sp>
        <p:sp>
          <p:nvSpPr>
            <p:cNvPr id="126" name="Google Shape;126;p15"/>
            <p:cNvSpPr/>
            <p:nvPr/>
          </p:nvSpPr>
          <p:spPr>
            <a:xfrm>
              <a:off x="2170013" y="0"/>
              <a:ext cx="2634058" cy="720080"/>
            </a:xfrm>
            <a:prstGeom prst="chevron">
              <a:avLst>
                <a:gd name="adj" fmla="val 50000"/>
              </a:avLst>
            </a:prstGeom>
            <a:solidFill>
              <a:srgbClr val="C5D8F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2530053" y="0"/>
              <a:ext cx="1913978"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dk1"/>
                  </a:solidFill>
                  <a:latin typeface="Times New Roman"/>
                  <a:ea typeface="Times New Roman"/>
                  <a:cs typeface="Times New Roman"/>
                  <a:sym typeface="Times New Roman"/>
                </a:rPr>
                <a:t>basic structure of an HTML5 page</a:t>
              </a:r>
              <a:endParaRPr sz="1600" b="1">
                <a:solidFill>
                  <a:schemeClr val="dk1"/>
                </a:solidFill>
                <a:latin typeface="Aharoni"/>
                <a:ea typeface="Aharoni"/>
                <a:cs typeface="Aharoni"/>
                <a:sym typeface="Aharoni"/>
              </a:endParaRPr>
            </a:p>
          </p:txBody>
        </p:sp>
        <p:sp>
          <p:nvSpPr>
            <p:cNvPr id="128" name="Google Shape;128;p15"/>
            <p:cNvSpPr/>
            <p:nvPr/>
          </p:nvSpPr>
          <p:spPr>
            <a:xfrm>
              <a:off x="4562970" y="0"/>
              <a:ext cx="2411015" cy="720080"/>
            </a:xfrm>
            <a:prstGeom prst="chevron">
              <a:avLst>
                <a:gd name="adj" fmla="val 50000"/>
              </a:avLst>
            </a:prstGeom>
            <a:solidFill>
              <a:srgbClr val="C5D8F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txBox="1"/>
            <p:nvPr/>
          </p:nvSpPr>
          <p:spPr>
            <a:xfrm>
              <a:off x="4923010" y="0"/>
              <a:ext cx="1690935"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dk1"/>
                  </a:solidFill>
                  <a:latin typeface="Times New Roman"/>
                  <a:ea typeface="Times New Roman"/>
                  <a:cs typeface="Times New Roman"/>
                  <a:sym typeface="Times New Roman"/>
                </a:rPr>
                <a:t>HTML</a:t>
              </a:r>
              <a:endParaRPr/>
            </a:p>
            <a:p>
              <a:pPr marL="0" marR="0" lvl="0" indent="0" algn="ctr" rtl="0">
                <a:lnSpc>
                  <a:spcPct val="90000"/>
                </a:lnSpc>
                <a:spcBef>
                  <a:spcPts val="560"/>
                </a:spcBef>
                <a:spcAft>
                  <a:spcPts val="0"/>
                </a:spcAft>
                <a:buNone/>
              </a:pPr>
              <a:r>
                <a:rPr lang="fr-FR" sz="1600" b="1">
                  <a:solidFill>
                    <a:schemeClr val="dk1"/>
                  </a:solidFill>
                  <a:latin typeface="Times New Roman"/>
                  <a:ea typeface="Times New Roman"/>
                  <a:cs typeface="Times New Roman"/>
                  <a:sym typeface="Times New Roman"/>
                </a:rPr>
                <a:t>Tags</a:t>
              </a:r>
              <a:endParaRPr sz="1600" b="1">
                <a:solidFill>
                  <a:schemeClr val="dk1"/>
                </a:solidFill>
                <a:latin typeface="Times New Roman"/>
                <a:ea typeface="Times New Roman"/>
                <a:cs typeface="Times New Roman"/>
                <a:sym typeface="Times New Roman"/>
              </a:endParaRPr>
            </a:p>
          </p:txBody>
        </p:sp>
        <p:sp>
          <p:nvSpPr>
            <p:cNvPr id="130" name="Google Shape;130;p15"/>
            <p:cNvSpPr/>
            <p:nvPr/>
          </p:nvSpPr>
          <p:spPr>
            <a:xfrm>
              <a:off x="6732884" y="0"/>
              <a:ext cx="2411015" cy="720080"/>
            </a:xfrm>
            <a:prstGeom prst="chevron">
              <a:avLst>
                <a:gd name="adj" fmla="val 50000"/>
              </a:avLst>
            </a:prstGeom>
            <a:solidFill>
              <a:srgbClr val="C5D8F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txBox="1"/>
            <p:nvPr/>
          </p:nvSpPr>
          <p:spPr>
            <a:xfrm>
              <a:off x="7092924" y="0"/>
              <a:ext cx="1690935"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dk1"/>
                  </a:solidFill>
                  <a:latin typeface="Times New Roman"/>
                  <a:ea typeface="Times New Roman"/>
                  <a:cs typeface="Times New Roman"/>
                  <a:sym typeface="Times New Roman"/>
                </a:rPr>
                <a:t> HTML  Attributes</a:t>
              </a:r>
              <a:endParaRPr sz="1600" b="1">
                <a:solidFill>
                  <a:schemeClr val="dk1"/>
                </a:solidFill>
                <a:latin typeface="Times New Roman"/>
                <a:ea typeface="Times New Roman"/>
                <a:cs typeface="Times New Roman"/>
                <a:sym typeface="Times New Roman"/>
              </a:endParaRPr>
            </a:p>
          </p:txBody>
        </p:sp>
      </p:grpSp>
      <p:sp>
        <p:nvSpPr>
          <p:cNvPr id="132" name="Google Shape;1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fr-FR"/>
              <a:t>2</a:t>
            </a:r>
            <a:endParaRPr/>
          </a:p>
        </p:txBody>
      </p:sp>
      <p:pic>
        <p:nvPicPr>
          <p:cNvPr id="133" name="Google Shape;133;p15" descr="tron3.png"/>
          <p:cNvPicPr preferRelativeResize="0"/>
          <p:nvPr/>
        </p:nvPicPr>
        <p:blipFill rotWithShape="1">
          <a:blip r:embed="rId3">
            <a:alphaModFix/>
          </a:blip>
          <a:srcRect/>
          <a:stretch/>
        </p:blipFill>
        <p:spPr>
          <a:xfrm flipH="1">
            <a:off x="1122933" y="2564904"/>
            <a:ext cx="447531" cy="827082"/>
          </a:xfrm>
          <a:prstGeom prst="rect">
            <a:avLst/>
          </a:prstGeom>
          <a:noFill/>
          <a:ln>
            <a:noFill/>
          </a:ln>
        </p:spPr>
      </p:pic>
      <p:sp>
        <p:nvSpPr>
          <p:cNvPr id="134" name="Google Shape;134;p15"/>
          <p:cNvSpPr/>
          <p:nvPr/>
        </p:nvSpPr>
        <p:spPr>
          <a:xfrm>
            <a:off x="1598964" y="2998092"/>
            <a:ext cx="6429420" cy="466782"/>
          </a:xfrm>
          <a:prstGeom prst="roundRect">
            <a:avLst>
              <a:gd name="adj" fmla="val 16667"/>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HTML is the standard markup language for creating Web pages.</a:t>
            </a:r>
            <a:endParaRPr/>
          </a:p>
          <a:p>
            <a:pPr marL="0" marR="0" lvl="0" indent="0" algn="l" rtl="0">
              <a:spcBef>
                <a:spcPts val="0"/>
              </a:spcBef>
              <a:spcAft>
                <a:spcPts val="0"/>
              </a:spcAft>
              <a:buNone/>
            </a:pPr>
            <a:br>
              <a:rPr lang="fr-FR" sz="1800">
                <a:solidFill>
                  <a:schemeClr val="dk1"/>
                </a:solidFill>
                <a:latin typeface="Calibri"/>
                <a:ea typeface="Calibri"/>
                <a:cs typeface="Calibri"/>
                <a:sym typeface="Calibri"/>
              </a:rPr>
            </a:br>
            <a:endParaRPr sz="1800">
              <a:solidFill>
                <a:schemeClr val="dk1"/>
              </a:solidFill>
              <a:latin typeface="Times New Roman"/>
              <a:ea typeface="Times New Roman"/>
              <a:cs typeface="Times New Roman"/>
              <a:sym typeface="Times New Roman"/>
            </a:endParaRPr>
          </a:p>
        </p:txBody>
      </p:sp>
      <p:pic>
        <p:nvPicPr>
          <p:cNvPr id="135" name="Google Shape;135;p15" descr="tron3.png"/>
          <p:cNvPicPr preferRelativeResize="0"/>
          <p:nvPr/>
        </p:nvPicPr>
        <p:blipFill rotWithShape="1">
          <a:blip r:embed="rId3">
            <a:alphaModFix/>
          </a:blip>
          <a:srcRect/>
          <a:stretch/>
        </p:blipFill>
        <p:spPr>
          <a:xfrm flipH="1">
            <a:off x="1098898" y="3610030"/>
            <a:ext cx="447531" cy="827082"/>
          </a:xfrm>
          <a:prstGeom prst="rect">
            <a:avLst/>
          </a:prstGeom>
          <a:noFill/>
          <a:ln>
            <a:noFill/>
          </a:ln>
        </p:spPr>
      </p:pic>
      <p:sp>
        <p:nvSpPr>
          <p:cNvPr id="136" name="Google Shape;136;p15"/>
          <p:cNvSpPr/>
          <p:nvPr/>
        </p:nvSpPr>
        <p:spPr>
          <a:xfrm>
            <a:off x="3074082" y="1773653"/>
            <a:ext cx="3154102" cy="575227"/>
          </a:xfrm>
          <a:prstGeom prst="roundRect">
            <a:avLst>
              <a:gd name="adj" fmla="val 10000"/>
            </a:avLst>
          </a:prstGeom>
          <a:solidFill>
            <a:srgbClr val="C5D8F1"/>
          </a:solidFill>
          <a:ln w="9525" cap="flat" cmpd="sng">
            <a:solidFill>
              <a:schemeClr val="l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fr-FR" sz="2800">
                <a:solidFill>
                  <a:schemeClr val="dk1"/>
                </a:solidFill>
                <a:latin typeface="Calibri"/>
                <a:ea typeface="Calibri"/>
                <a:cs typeface="Calibri"/>
                <a:sym typeface="Calibri"/>
              </a:rPr>
              <a:t>      What is HTML?</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br>
              <a:rPr lang="fr-FR" sz="1800">
                <a:solidFill>
                  <a:schemeClr val="lt1"/>
                </a:solidFill>
                <a:latin typeface="Calibri"/>
                <a:ea typeface="Calibri"/>
                <a:cs typeface="Calibri"/>
                <a:sym typeface="Calibri"/>
              </a:rPr>
            </a:br>
            <a:endParaRPr sz="1800">
              <a:solidFill>
                <a:schemeClr val="lt1"/>
              </a:solidFill>
              <a:latin typeface="Calibri"/>
              <a:ea typeface="Calibri"/>
              <a:cs typeface="Calibri"/>
              <a:sym typeface="Calibri"/>
            </a:endParaRPr>
          </a:p>
        </p:txBody>
      </p:sp>
      <p:sp>
        <p:nvSpPr>
          <p:cNvPr id="137" name="Google Shape;137;p15"/>
          <p:cNvSpPr/>
          <p:nvPr/>
        </p:nvSpPr>
        <p:spPr>
          <a:xfrm>
            <a:off x="1570464" y="4058565"/>
            <a:ext cx="6429420" cy="466782"/>
          </a:xfrm>
          <a:prstGeom prst="roundRect">
            <a:avLst>
              <a:gd name="adj" fmla="val 16667"/>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HTML describes the structure of Web pages using markup.</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br>
              <a:rPr lang="fr-FR" sz="1800">
                <a:solidFill>
                  <a:schemeClr val="dk1"/>
                </a:solidFill>
                <a:latin typeface="Calibri"/>
                <a:ea typeface="Calibri"/>
                <a:cs typeface="Calibri"/>
                <a:sym typeface="Calibri"/>
              </a:rPr>
            </a:br>
            <a:br>
              <a:rPr lang="fr-FR" sz="1800">
                <a:solidFill>
                  <a:schemeClr val="dk1"/>
                </a:solidFill>
                <a:latin typeface="Calibri"/>
                <a:ea typeface="Calibri"/>
                <a:cs typeface="Calibri"/>
                <a:sym typeface="Calibri"/>
              </a:rPr>
            </a:br>
            <a:endParaRPr sz="1800">
              <a:solidFill>
                <a:schemeClr val="dk1"/>
              </a:solidFill>
              <a:latin typeface="Times New Roman"/>
              <a:ea typeface="Times New Roman"/>
              <a:cs typeface="Times New Roman"/>
              <a:sym typeface="Times New Roman"/>
            </a:endParaRPr>
          </a:p>
        </p:txBody>
      </p:sp>
      <p:pic>
        <p:nvPicPr>
          <p:cNvPr id="138" name="Google Shape;138;p15" descr="tron3.png"/>
          <p:cNvPicPr preferRelativeResize="0"/>
          <p:nvPr/>
        </p:nvPicPr>
        <p:blipFill rotWithShape="1">
          <a:blip r:embed="rId3">
            <a:alphaModFix/>
          </a:blip>
          <a:srcRect/>
          <a:stretch/>
        </p:blipFill>
        <p:spPr>
          <a:xfrm flipH="1">
            <a:off x="1066408" y="4601915"/>
            <a:ext cx="447531" cy="827082"/>
          </a:xfrm>
          <a:prstGeom prst="rect">
            <a:avLst/>
          </a:prstGeom>
          <a:noFill/>
          <a:ln>
            <a:noFill/>
          </a:ln>
        </p:spPr>
      </p:pic>
      <p:sp>
        <p:nvSpPr>
          <p:cNvPr id="139" name="Google Shape;139;p15"/>
          <p:cNvSpPr/>
          <p:nvPr/>
        </p:nvSpPr>
        <p:spPr>
          <a:xfrm>
            <a:off x="1537974" y="5050450"/>
            <a:ext cx="6429420" cy="466782"/>
          </a:xfrm>
          <a:prstGeom prst="roundRect">
            <a:avLst>
              <a:gd name="adj" fmla="val 16667"/>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HTML elements are represented by tags.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br>
              <a:rPr lang="fr-FR" sz="1800">
                <a:solidFill>
                  <a:schemeClr val="dk1"/>
                </a:solidFill>
                <a:latin typeface="Calibri"/>
                <a:ea typeface="Calibri"/>
                <a:cs typeface="Calibri"/>
                <a:sym typeface="Calibri"/>
              </a:rPr>
            </a:br>
            <a:br>
              <a:rPr lang="fr-FR" sz="1800">
                <a:solidFill>
                  <a:schemeClr val="dk1"/>
                </a:solidFill>
                <a:latin typeface="Calibri"/>
                <a:ea typeface="Calibri"/>
                <a:cs typeface="Calibri"/>
                <a:sym typeface="Calibri"/>
              </a:rPr>
            </a:br>
            <a:br>
              <a:rPr lang="fr-FR" sz="1800">
                <a:solidFill>
                  <a:schemeClr val="dk1"/>
                </a:solidFill>
                <a:latin typeface="Calibri"/>
                <a:ea typeface="Calibri"/>
                <a:cs typeface="Calibri"/>
                <a:sym typeface="Calibri"/>
              </a:rPr>
            </a:br>
            <a:endParaRPr sz="1800">
              <a:solidFill>
                <a:schemeClr val="dk1"/>
              </a:solidFill>
              <a:latin typeface="Times New Roman"/>
              <a:ea typeface="Times New Roman"/>
              <a:cs typeface="Times New Roman"/>
              <a:sym typeface="Times New Roman"/>
            </a:endParaRPr>
          </a:p>
        </p:txBody>
      </p:sp>
      <p:sp>
        <p:nvSpPr>
          <p:cNvPr id="140" name="Google Shape;140;p15"/>
          <p:cNvSpPr/>
          <p:nvPr/>
        </p:nvSpPr>
        <p:spPr>
          <a:xfrm>
            <a:off x="-9030" y="0"/>
            <a:ext cx="9143999" cy="6858000"/>
          </a:xfrm>
          <a:prstGeom prst="rect">
            <a:avLst/>
          </a:prstGeom>
          <a:gradFill>
            <a:gsLst>
              <a:gs pos="0">
                <a:srgbClr val="FFFFFF">
                  <a:alpha val="0"/>
                </a:srgbClr>
              </a:gs>
              <a:gs pos="100000">
                <a:srgbClr val="00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sldNum" idx="12"/>
          </p:nvPr>
        </p:nvSpPr>
        <p:spPr>
          <a:xfrm>
            <a:off x="6902896"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fr-FR"/>
              <a:t>3</a:t>
            </a:r>
            <a:endParaRPr/>
          </a:p>
        </p:txBody>
      </p:sp>
      <p:sp>
        <p:nvSpPr>
          <p:cNvPr id="147" name="Google Shape;147;p16"/>
          <p:cNvSpPr txBox="1"/>
          <p:nvPr/>
        </p:nvSpPr>
        <p:spPr>
          <a:xfrm>
            <a:off x="539552" y="976074"/>
            <a:ext cx="8064896" cy="5632311"/>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fr-FR" sz="1800" b="1">
                <a:solidFill>
                  <a:schemeClr val="lt1"/>
                </a:solidFill>
                <a:latin typeface="Calibri"/>
                <a:ea typeface="Calibri"/>
                <a:cs typeface="Calibri"/>
                <a:sym typeface="Calibri"/>
              </a:rPr>
              <a:t>        &lt; !DOCTYPE </a:t>
            </a:r>
            <a:r>
              <a:rPr lang="fr-FR" sz="1800" b="1">
                <a:solidFill>
                  <a:srgbClr val="FF0000"/>
                </a:solidFill>
                <a:latin typeface="Calibri"/>
                <a:ea typeface="Calibri"/>
                <a:cs typeface="Calibri"/>
                <a:sym typeface="Calibri"/>
              </a:rPr>
              <a:t>html </a:t>
            </a:r>
            <a:r>
              <a:rPr lang="fr-FR" sz="1800" b="1">
                <a:solidFill>
                  <a:schemeClr val="lt1"/>
                </a:solidFill>
                <a:latin typeface="Calibri"/>
                <a:ea typeface="Calibri"/>
                <a:cs typeface="Calibri"/>
                <a:sym typeface="Calibri"/>
              </a:rPr>
              <a:t>&gt;</a:t>
            </a:r>
            <a:endParaRPr sz="1800" b="1">
              <a:solidFill>
                <a:schemeClr val="lt1"/>
              </a:solidFill>
              <a:latin typeface="Calibri"/>
              <a:ea typeface="Calibri"/>
              <a:cs typeface="Calibri"/>
              <a:sym typeface="Calibri"/>
            </a:endParaRPr>
          </a:p>
          <a:p>
            <a:pPr marL="0" marR="0" lvl="0" indent="0" algn="l" rtl="0">
              <a:spcBef>
                <a:spcPts val="0"/>
              </a:spcBef>
              <a:spcAft>
                <a:spcPts val="0"/>
              </a:spcAft>
              <a:buNone/>
            </a:pPr>
            <a:r>
              <a:rPr lang="fr-FR" sz="1800" b="1">
                <a:solidFill>
                  <a:schemeClr val="lt1"/>
                </a:solidFill>
                <a:latin typeface="Calibri"/>
                <a:ea typeface="Calibri"/>
                <a:cs typeface="Calibri"/>
                <a:sym typeface="Calibri"/>
              </a:rPr>
              <a:t>        &lt; html lang = en &gt;</a:t>
            </a:r>
            <a:endParaRPr/>
          </a:p>
          <a:p>
            <a:pPr marL="0" marR="0" lvl="0" indent="0" algn="l" rtl="0">
              <a:spcBef>
                <a:spcPts val="0"/>
              </a:spcBef>
              <a:spcAft>
                <a:spcPts val="0"/>
              </a:spcAft>
              <a:buNone/>
            </a:pPr>
            <a:r>
              <a:rPr lang="fr-FR"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fr-FR" sz="1800" b="1">
                <a:solidFill>
                  <a:schemeClr val="lt1"/>
                </a:solidFill>
                <a:latin typeface="Calibri"/>
                <a:ea typeface="Calibri"/>
                <a:cs typeface="Calibri"/>
                <a:sym typeface="Calibri"/>
              </a:rPr>
              <a:t>        &lt; /html &gt;</a:t>
            </a:r>
            <a:endParaRPr sz="1800" b="1">
              <a:solidFill>
                <a:schemeClr val="lt1"/>
              </a:solidFill>
              <a:latin typeface="Calibri"/>
              <a:ea typeface="Calibri"/>
              <a:cs typeface="Calibri"/>
              <a:sym typeface="Calibri"/>
            </a:endParaRPr>
          </a:p>
        </p:txBody>
      </p:sp>
      <p:sp>
        <p:nvSpPr>
          <p:cNvPr id="148" name="Google Shape;148;p16"/>
          <p:cNvSpPr/>
          <p:nvPr/>
        </p:nvSpPr>
        <p:spPr>
          <a:xfrm>
            <a:off x="1672952" y="1592796"/>
            <a:ext cx="5048944" cy="1116124"/>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&lt; head &gt;</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    &lt;meta charset =  ‘’ utf-8 ’’</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    &lt; title &gt;  Page title  &lt; /title &gt;</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&lt; /head &gt;</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49" name="Google Shape;149;p16"/>
          <p:cNvSpPr/>
          <p:nvPr/>
        </p:nvSpPr>
        <p:spPr>
          <a:xfrm>
            <a:off x="1672952" y="2708920"/>
            <a:ext cx="5048944" cy="3534662"/>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1">
                <a:solidFill>
                  <a:schemeClr val="dk1"/>
                </a:solidFill>
                <a:latin typeface="Calibri"/>
                <a:ea typeface="Calibri"/>
                <a:cs typeface="Calibri"/>
                <a:sym typeface="Calibri"/>
              </a:rPr>
              <a:t>&lt; body &gt;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&lt; /body&gt;</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50" name="Google Shape;150;p16"/>
          <p:cNvSpPr/>
          <p:nvPr/>
        </p:nvSpPr>
        <p:spPr>
          <a:xfrm>
            <a:off x="2545432" y="2996952"/>
            <a:ext cx="2808312" cy="792088"/>
          </a:xfrm>
          <a:prstGeom prst="rect">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1">
                <a:solidFill>
                  <a:schemeClr val="lt1"/>
                </a:solidFill>
                <a:latin typeface="Calibri"/>
                <a:ea typeface="Calibri"/>
                <a:cs typeface="Calibri"/>
                <a:sym typeface="Calibri"/>
              </a:rPr>
              <a:t> &lt;header&gt;</a:t>
            </a:r>
            <a:endParaRPr/>
          </a:p>
          <a:p>
            <a:pPr marL="0" marR="0" lvl="0" indent="0" algn="l" rtl="0">
              <a:spcBef>
                <a:spcPts val="0"/>
              </a:spcBef>
              <a:spcAft>
                <a:spcPts val="0"/>
              </a:spcAft>
              <a:buNone/>
            </a:pPr>
            <a:endParaRPr sz="1800">
              <a:solidFill>
                <a:srgbClr val="FF0000"/>
              </a:solidFill>
              <a:latin typeface="Calibri"/>
              <a:ea typeface="Calibri"/>
              <a:cs typeface="Calibri"/>
              <a:sym typeface="Calibri"/>
            </a:endParaRPr>
          </a:p>
          <a:p>
            <a:pPr marL="0" marR="0" lvl="0" indent="0" algn="l" rtl="0">
              <a:spcBef>
                <a:spcPts val="0"/>
              </a:spcBef>
              <a:spcAft>
                <a:spcPts val="0"/>
              </a:spcAft>
              <a:buNone/>
            </a:pPr>
            <a:r>
              <a:rPr lang="fr-FR" sz="1800" b="1">
                <a:solidFill>
                  <a:schemeClr val="lt1"/>
                </a:solidFill>
                <a:latin typeface="Calibri"/>
                <a:ea typeface="Calibri"/>
                <a:cs typeface="Calibri"/>
                <a:sym typeface="Calibri"/>
              </a:rPr>
              <a:t> &lt; /header&gt;</a:t>
            </a:r>
            <a:endParaRPr sz="1800" b="1">
              <a:solidFill>
                <a:schemeClr val="lt1"/>
              </a:solidFill>
              <a:latin typeface="Calibri"/>
              <a:ea typeface="Calibri"/>
              <a:cs typeface="Calibri"/>
              <a:sym typeface="Calibri"/>
            </a:endParaRPr>
          </a:p>
        </p:txBody>
      </p:sp>
      <p:sp>
        <p:nvSpPr>
          <p:cNvPr id="151" name="Google Shape;151;p16"/>
          <p:cNvSpPr/>
          <p:nvPr/>
        </p:nvSpPr>
        <p:spPr>
          <a:xfrm>
            <a:off x="2545432" y="3933056"/>
            <a:ext cx="2808312" cy="819882"/>
          </a:xfrm>
          <a:prstGeom prst="rect">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1">
                <a:solidFill>
                  <a:schemeClr val="lt1"/>
                </a:solidFill>
                <a:latin typeface="Calibri"/>
                <a:ea typeface="Calibri"/>
                <a:cs typeface="Calibri"/>
                <a:sym typeface="Calibri"/>
              </a:rPr>
              <a:t> &lt;main&gt;</a:t>
            </a:r>
            <a:endParaRPr/>
          </a:p>
          <a:p>
            <a:pPr marL="0" marR="0" lvl="0" indent="0" algn="l" rtl="0">
              <a:spcBef>
                <a:spcPts val="0"/>
              </a:spcBef>
              <a:spcAft>
                <a:spcPts val="0"/>
              </a:spcAft>
              <a:buNone/>
            </a:pPr>
            <a:endParaRPr sz="1800">
              <a:solidFill>
                <a:srgbClr val="FF0000"/>
              </a:solidFill>
              <a:latin typeface="Calibri"/>
              <a:ea typeface="Calibri"/>
              <a:cs typeface="Calibri"/>
              <a:sym typeface="Calibri"/>
            </a:endParaRPr>
          </a:p>
          <a:p>
            <a:pPr marL="0" marR="0" lvl="0" indent="0" algn="l" rtl="0">
              <a:spcBef>
                <a:spcPts val="0"/>
              </a:spcBef>
              <a:spcAft>
                <a:spcPts val="0"/>
              </a:spcAft>
              <a:buNone/>
            </a:pPr>
            <a:r>
              <a:rPr lang="fr-FR" sz="1800" b="1">
                <a:solidFill>
                  <a:schemeClr val="lt1"/>
                </a:solidFill>
                <a:latin typeface="Calibri"/>
                <a:ea typeface="Calibri"/>
                <a:cs typeface="Calibri"/>
                <a:sym typeface="Calibri"/>
              </a:rPr>
              <a:t> &lt; /main&gt;</a:t>
            </a:r>
            <a:endParaRPr sz="1800" b="1">
              <a:solidFill>
                <a:schemeClr val="lt1"/>
              </a:solidFill>
              <a:latin typeface="Calibri"/>
              <a:ea typeface="Calibri"/>
              <a:cs typeface="Calibri"/>
              <a:sym typeface="Calibri"/>
            </a:endParaRPr>
          </a:p>
        </p:txBody>
      </p:sp>
      <p:sp>
        <p:nvSpPr>
          <p:cNvPr id="152" name="Google Shape;152;p16"/>
          <p:cNvSpPr/>
          <p:nvPr/>
        </p:nvSpPr>
        <p:spPr>
          <a:xfrm>
            <a:off x="2545432" y="4869160"/>
            <a:ext cx="2808312" cy="896965"/>
          </a:xfrm>
          <a:prstGeom prst="rect">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1">
                <a:solidFill>
                  <a:schemeClr val="lt1"/>
                </a:solidFill>
                <a:latin typeface="Calibri"/>
                <a:ea typeface="Calibri"/>
                <a:cs typeface="Calibri"/>
                <a:sym typeface="Calibri"/>
              </a:rPr>
              <a:t> &lt;footer&gt;</a:t>
            </a:r>
            <a:endParaRPr/>
          </a:p>
          <a:p>
            <a:pPr marL="0" marR="0" lvl="0" indent="0" algn="l" rtl="0">
              <a:spcBef>
                <a:spcPts val="0"/>
              </a:spcBef>
              <a:spcAft>
                <a:spcPts val="0"/>
              </a:spcAft>
              <a:buNone/>
            </a:pPr>
            <a:endParaRPr sz="1800">
              <a:solidFill>
                <a:srgbClr val="FF0000"/>
              </a:solidFill>
              <a:latin typeface="Calibri"/>
              <a:ea typeface="Calibri"/>
              <a:cs typeface="Calibri"/>
              <a:sym typeface="Calibri"/>
            </a:endParaRPr>
          </a:p>
          <a:p>
            <a:pPr marL="0" marR="0" lvl="0" indent="0" algn="l" rtl="0">
              <a:spcBef>
                <a:spcPts val="0"/>
              </a:spcBef>
              <a:spcAft>
                <a:spcPts val="0"/>
              </a:spcAft>
              <a:buNone/>
            </a:pPr>
            <a:r>
              <a:rPr lang="fr-FR" sz="1800" b="1">
                <a:solidFill>
                  <a:schemeClr val="lt1"/>
                </a:solidFill>
                <a:latin typeface="Calibri"/>
                <a:ea typeface="Calibri"/>
                <a:cs typeface="Calibri"/>
                <a:sym typeface="Calibri"/>
              </a:rPr>
              <a:t> &lt; /footer&gt;</a:t>
            </a:r>
            <a:endParaRPr sz="1800" b="1">
              <a:solidFill>
                <a:schemeClr val="lt1"/>
              </a:solidFill>
              <a:latin typeface="Calibri"/>
              <a:ea typeface="Calibri"/>
              <a:cs typeface="Calibri"/>
              <a:sym typeface="Calibri"/>
            </a:endParaRPr>
          </a:p>
        </p:txBody>
      </p:sp>
      <p:sp>
        <p:nvSpPr>
          <p:cNvPr id="153" name="Google Shape;153;p16"/>
          <p:cNvSpPr/>
          <p:nvPr/>
        </p:nvSpPr>
        <p:spPr>
          <a:xfrm>
            <a:off x="1" y="1"/>
            <a:ext cx="9143999" cy="6858000"/>
          </a:xfrm>
          <a:prstGeom prst="rect">
            <a:avLst/>
          </a:prstGeom>
          <a:gradFill>
            <a:gsLst>
              <a:gs pos="0">
                <a:srgbClr val="FFFFFF">
                  <a:alpha val="0"/>
                </a:srgbClr>
              </a:gs>
              <a:gs pos="100000">
                <a:srgbClr val="00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54" name="Google Shape;154;p16"/>
          <p:cNvGrpSpPr/>
          <p:nvPr/>
        </p:nvGrpSpPr>
        <p:grpSpPr>
          <a:xfrm>
            <a:off x="0" y="116632"/>
            <a:ext cx="9143899" cy="720080"/>
            <a:chOff x="0" y="0"/>
            <a:chExt cx="9143899" cy="720080"/>
          </a:xfrm>
        </p:grpSpPr>
        <p:sp>
          <p:nvSpPr>
            <p:cNvPr id="155" name="Google Shape;155;p16"/>
            <p:cNvSpPr/>
            <p:nvPr/>
          </p:nvSpPr>
          <p:spPr>
            <a:xfrm>
              <a:off x="2376999" y="0"/>
              <a:ext cx="2411015" cy="720080"/>
            </a:xfrm>
            <a:prstGeom prst="chevron">
              <a:avLst>
                <a:gd name="adj" fmla="val 50000"/>
              </a:avLst>
            </a:prstGeom>
            <a:solidFill>
              <a:srgbClr val="538CD5"/>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txBox="1"/>
            <p:nvPr/>
          </p:nvSpPr>
          <p:spPr>
            <a:xfrm>
              <a:off x="2737039" y="0"/>
              <a:ext cx="1690935"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lt1"/>
                  </a:solidFill>
                  <a:latin typeface="Times New Roman"/>
                  <a:ea typeface="Times New Roman"/>
                  <a:cs typeface="Times New Roman"/>
                  <a:sym typeface="Times New Roman"/>
                </a:rPr>
                <a:t>basic structure of an HTML5 page</a:t>
              </a:r>
              <a:endParaRPr sz="1600" b="1">
                <a:solidFill>
                  <a:schemeClr val="lt1"/>
                </a:solidFill>
                <a:latin typeface="Times New Roman"/>
                <a:ea typeface="Times New Roman"/>
                <a:cs typeface="Times New Roman"/>
                <a:sym typeface="Times New Roman"/>
              </a:endParaRPr>
            </a:p>
          </p:txBody>
        </p:sp>
        <p:sp>
          <p:nvSpPr>
            <p:cNvPr id="157" name="Google Shape;157;p16"/>
            <p:cNvSpPr/>
            <p:nvPr/>
          </p:nvSpPr>
          <p:spPr>
            <a:xfrm>
              <a:off x="0" y="0"/>
              <a:ext cx="2634058" cy="720080"/>
            </a:xfrm>
            <a:prstGeom prst="chevron">
              <a:avLst>
                <a:gd name="adj" fmla="val 50000"/>
              </a:avLst>
            </a:prstGeom>
            <a:solidFill>
              <a:srgbClr val="C5D8F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txBox="1"/>
            <p:nvPr/>
          </p:nvSpPr>
          <p:spPr>
            <a:xfrm>
              <a:off x="360040" y="0"/>
              <a:ext cx="1913978"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dk1"/>
                  </a:solidFill>
                  <a:latin typeface="Times New Roman"/>
                  <a:ea typeface="Times New Roman"/>
                  <a:cs typeface="Times New Roman"/>
                  <a:sym typeface="Times New Roman"/>
                </a:rPr>
                <a:t>Intoduction</a:t>
              </a:r>
              <a:endParaRPr sz="1600" b="1">
                <a:solidFill>
                  <a:schemeClr val="dk1"/>
                </a:solidFill>
                <a:latin typeface="Times New Roman"/>
                <a:ea typeface="Times New Roman"/>
                <a:cs typeface="Times New Roman"/>
                <a:sym typeface="Times New Roman"/>
              </a:endParaRPr>
            </a:p>
          </p:txBody>
        </p:sp>
        <p:sp>
          <p:nvSpPr>
            <p:cNvPr id="159" name="Google Shape;159;p16"/>
            <p:cNvSpPr/>
            <p:nvPr/>
          </p:nvSpPr>
          <p:spPr>
            <a:xfrm>
              <a:off x="4562970" y="0"/>
              <a:ext cx="2411015" cy="720080"/>
            </a:xfrm>
            <a:prstGeom prst="chevron">
              <a:avLst>
                <a:gd name="adj" fmla="val 50000"/>
              </a:avLst>
            </a:prstGeom>
            <a:solidFill>
              <a:srgbClr val="C5D8F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txBox="1"/>
            <p:nvPr/>
          </p:nvSpPr>
          <p:spPr>
            <a:xfrm>
              <a:off x="4923010" y="0"/>
              <a:ext cx="1690935"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dk1"/>
                  </a:solidFill>
                  <a:latin typeface="Times New Roman"/>
                  <a:ea typeface="Times New Roman"/>
                  <a:cs typeface="Times New Roman"/>
                  <a:sym typeface="Times New Roman"/>
                </a:rPr>
                <a:t>HTML</a:t>
              </a:r>
              <a:endParaRPr/>
            </a:p>
            <a:p>
              <a:pPr marL="0" marR="0" lvl="0" indent="0" algn="ctr" rtl="0">
                <a:lnSpc>
                  <a:spcPct val="90000"/>
                </a:lnSpc>
                <a:spcBef>
                  <a:spcPts val="560"/>
                </a:spcBef>
                <a:spcAft>
                  <a:spcPts val="0"/>
                </a:spcAft>
                <a:buNone/>
              </a:pPr>
              <a:r>
                <a:rPr lang="fr-FR" sz="1600" b="1">
                  <a:solidFill>
                    <a:schemeClr val="dk1"/>
                  </a:solidFill>
                  <a:latin typeface="Times New Roman"/>
                  <a:ea typeface="Times New Roman"/>
                  <a:cs typeface="Times New Roman"/>
                  <a:sym typeface="Times New Roman"/>
                </a:rPr>
                <a:t>Tags</a:t>
              </a:r>
              <a:endParaRPr sz="1600" b="1">
                <a:solidFill>
                  <a:schemeClr val="dk1"/>
                </a:solidFill>
                <a:latin typeface="Times New Roman"/>
                <a:ea typeface="Times New Roman"/>
                <a:cs typeface="Times New Roman"/>
                <a:sym typeface="Times New Roman"/>
              </a:endParaRPr>
            </a:p>
          </p:txBody>
        </p:sp>
        <p:sp>
          <p:nvSpPr>
            <p:cNvPr id="161" name="Google Shape;161;p16"/>
            <p:cNvSpPr/>
            <p:nvPr/>
          </p:nvSpPr>
          <p:spPr>
            <a:xfrm>
              <a:off x="6732884" y="0"/>
              <a:ext cx="2411015" cy="720080"/>
            </a:xfrm>
            <a:prstGeom prst="chevron">
              <a:avLst>
                <a:gd name="adj" fmla="val 50000"/>
              </a:avLst>
            </a:prstGeom>
            <a:solidFill>
              <a:srgbClr val="C5D8F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txBox="1"/>
            <p:nvPr/>
          </p:nvSpPr>
          <p:spPr>
            <a:xfrm>
              <a:off x="7092924" y="0"/>
              <a:ext cx="1690935"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dk1"/>
                  </a:solidFill>
                  <a:latin typeface="Times New Roman"/>
                  <a:ea typeface="Times New Roman"/>
                  <a:cs typeface="Times New Roman"/>
                  <a:sym typeface="Times New Roman"/>
                </a:rPr>
                <a:t> HTML  Attributes</a:t>
              </a:r>
              <a:endParaRPr sz="1600" b="1">
                <a:solidFill>
                  <a:schemeClr val="dk1"/>
                </a:solidFill>
                <a:latin typeface="Times New Roman"/>
                <a:ea typeface="Times New Roman"/>
                <a:cs typeface="Times New Roman"/>
                <a:sym typeface="Times New Roman"/>
              </a:endParaRPr>
            </a:p>
          </p:txBody>
        </p:sp>
      </p:gr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fr-FR"/>
              <a:t>4</a:t>
            </a:r>
            <a:endParaRPr/>
          </a:p>
        </p:txBody>
      </p:sp>
      <p:sp>
        <p:nvSpPr>
          <p:cNvPr id="169" name="Google Shape;169;p17"/>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70" name="Google Shape;170;p17"/>
          <p:cNvGrpSpPr/>
          <p:nvPr/>
        </p:nvGrpSpPr>
        <p:grpSpPr>
          <a:xfrm>
            <a:off x="3428992" y="980728"/>
            <a:ext cx="2140080" cy="1676768"/>
            <a:chOff x="1678264" y="1080118"/>
            <a:chExt cx="1994143" cy="1353272"/>
          </a:xfrm>
        </p:grpSpPr>
        <p:sp>
          <p:nvSpPr>
            <p:cNvPr id="171" name="Google Shape;171;p17"/>
            <p:cNvSpPr/>
            <p:nvPr/>
          </p:nvSpPr>
          <p:spPr>
            <a:xfrm>
              <a:off x="1678264" y="1080118"/>
              <a:ext cx="1994143" cy="1353272"/>
            </a:xfrm>
            <a:prstGeom prst="ellipse">
              <a:avLst/>
            </a:prstGeom>
            <a:gradFill>
              <a:gsLst>
                <a:gs pos="0">
                  <a:srgbClr val="27869E">
                    <a:alpha val="80000"/>
                  </a:srgbClr>
                </a:gs>
                <a:gs pos="80000">
                  <a:srgbClr val="34B0D0">
                    <a:alpha val="80000"/>
                  </a:srgbClr>
                </a:gs>
                <a:gs pos="100000">
                  <a:srgbClr val="30B3D4">
                    <a:alpha val="80000"/>
                  </a:srgbClr>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1970300" y="1278300"/>
              <a:ext cx="1410071" cy="956908"/>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None/>
              </a:pPr>
              <a:r>
                <a:rPr lang="fr-FR" sz="2000" b="1">
                  <a:solidFill>
                    <a:schemeClr val="lt1"/>
                  </a:solidFill>
                  <a:latin typeface="Calibri"/>
                  <a:ea typeface="Calibri"/>
                  <a:cs typeface="Calibri"/>
                  <a:sym typeface="Calibri"/>
                </a:rPr>
                <a:t>Types of HTML tags</a:t>
              </a:r>
              <a:endParaRPr sz="2000" b="1">
                <a:solidFill>
                  <a:schemeClr val="lt1"/>
                </a:solidFill>
                <a:latin typeface="Calibri"/>
                <a:ea typeface="Calibri"/>
                <a:cs typeface="Calibri"/>
                <a:sym typeface="Calibri"/>
              </a:endParaRPr>
            </a:p>
          </p:txBody>
        </p:sp>
      </p:grpSp>
      <p:grpSp>
        <p:nvGrpSpPr>
          <p:cNvPr id="173" name="Google Shape;173;p17"/>
          <p:cNvGrpSpPr/>
          <p:nvPr/>
        </p:nvGrpSpPr>
        <p:grpSpPr>
          <a:xfrm rot="659641">
            <a:off x="3357806" y="2274039"/>
            <a:ext cx="439741" cy="922831"/>
            <a:chOff x="1925959" y="2322939"/>
            <a:chExt cx="451218" cy="425160"/>
          </a:xfrm>
        </p:grpSpPr>
        <p:sp>
          <p:nvSpPr>
            <p:cNvPr id="174" name="Google Shape;174;p17"/>
            <p:cNvSpPr/>
            <p:nvPr/>
          </p:nvSpPr>
          <p:spPr>
            <a:xfrm rot="7482971">
              <a:off x="2019918" y="2352263"/>
              <a:ext cx="263299" cy="366511"/>
            </a:xfrm>
            <a:prstGeom prst="rightArrow">
              <a:avLst>
                <a:gd name="adj1" fmla="val 60000"/>
                <a:gd name="adj2" fmla="val 50000"/>
              </a:avLst>
            </a:prstGeom>
            <a:gradFill>
              <a:gsLst>
                <a:gs pos="0">
                  <a:srgbClr val="6290A1"/>
                </a:gs>
                <a:gs pos="80000">
                  <a:srgbClr val="81BDD4"/>
                </a:gs>
                <a:gs pos="100000">
                  <a:srgbClr val="80BED7"/>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rot="-3317029">
              <a:off x="2081906" y="2393101"/>
              <a:ext cx="184309" cy="21990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500">
                <a:solidFill>
                  <a:schemeClr val="lt1"/>
                </a:solidFill>
                <a:latin typeface="Calibri"/>
                <a:ea typeface="Calibri"/>
                <a:cs typeface="Calibri"/>
                <a:sym typeface="Calibri"/>
              </a:endParaRPr>
            </a:p>
          </p:txBody>
        </p:sp>
      </p:grpSp>
      <p:grpSp>
        <p:nvGrpSpPr>
          <p:cNvPr id="176" name="Google Shape;176;p17"/>
          <p:cNvGrpSpPr/>
          <p:nvPr/>
        </p:nvGrpSpPr>
        <p:grpSpPr>
          <a:xfrm>
            <a:off x="2135698" y="2852936"/>
            <a:ext cx="1500198" cy="1292289"/>
            <a:chOff x="352400" y="1251126"/>
            <a:chExt cx="1309503" cy="1077975"/>
          </a:xfrm>
        </p:grpSpPr>
        <p:sp>
          <p:nvSpPr>
            <p:cNvPr id="177" name="Google Shape;177;p17"/>
            <p:cNvSpPr/>
            <p:nvPr/>
          </p:nvSpPr>
          <p:spPr>
            <a:xfrm>
              <a:off x="352400" y="1251126"/>
              <a:ext cx="1309503" cy="1077975"/>
            </a:xfrm>
            <a:prstGeom prst="ellipse">
              <a:avLst/>
            </a:prstGeom>
            <a:gradFill>
              <a:gsLst>
                <a:gs pos="0">
                  <a:srgbClr val="27869E">
                    <a:alpha val="58039"/>
                  </a:srgbClr>
                </a:gs>
                <a:gs pos="80000">
                  <a:srgbClr val="34B0D0">
                    <a:alpha val="58039"/>
                  </a:srgbClr>
                </a:gs>
                <a:gs pos="100000">
                  <a:srgbClr val="30B3D4">
                    <a:alpha val="58039"/>
                  </a:srgbClr>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547379" y="1431324"/>
              <a:ext cx="925959" cy="762243"/>
            </a:xfrm>
            <a:prstGeom prst="rect">
              <a:avLst/>
            </a:prstGeom>
            <a:noFill/>
            <a:ln>
              <a:noFill/>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None/>
              </a:pPr>
              <a:r>
                <a:rPr lang="fr-FR" sz="2000" b="1">
                  <a:solidFill>
                    <a:schemeClr val="lt1"/>
                  </a:solidFill>
                  <a:latin typeface="Calibri"/>
                  <a:ea typeface="Calibri"/>
                  <a:cs typeface="Calibri"/>
                  <a:sym typeface="Calibri"/>
                </a:rPr>
                <a:t>Paired</a:t>
              </a:r>
              <a:endParaRPr sz="2000" b="1">
                <a:solidFill>
                  <a:schemeClr val="lt1"/>
                </a:solidFill>
                <a:latin typeface="Calibri"/>
                <a:ea typeface="Calibri"/>
                <a:cs typeface="Calibri"/>
                <a:sym typeface="Calibri"/>
              </a:endParaRPr>
            </a:p>
            <a:p>
              <a:pPr marL="0" marR="0" lvl="0" indent="0" algn="ctr" rtl="0">
                <a:lnSpc>
                  <a:spcPct val="90000"/>
                </a:lnSpc>
                <a:spcBef>
                  <a:spcPts val="700"/>
                </a:spcBef>
                <a:spcAft>
                  <a:spcPts val="0"/>
                </a:spcAft>
                <a:buNone/>
              </a:pPr>
              <a:r>
                <a:rPr lang="fr-FR" sz="2000" b="1">
                  <a:solidFill>
                    <a:schemeClr val="lt1"/>
                  </a:solidFill>
                  <a:latin typeface="Calibri"/>
                  <a:ea typeface="Calibri"/>
                  <a:cs typeface="Calibri"/>
                  <a:sym typeface="Calibri"/>
                </a:rPr>
                <a:t>Tags</a:t>
              </a:r>
              <a:endParaRPr sz="2000" b="1">
                <a:solidFill>
                  <a:schemeClr val="lt1"/>
                </a:solidFill>
                <a:latin typeface="Calibri"/>
                <a:ea typeface="Calibri"/>
                <a:cs typeface="Calibri"/>
                <a:sym typeface="Calibri"/>
              </a:endParaRPr>
            </a:p>
          </p:txBody>
        </p:sp>
      </p:grpSp>
      <p:grpSp>
        <p:nvGrpSpPr>
          <p:cNvPr id="179" name="Google Shape;179;p17"/>
          <p:cNvGrpSpPr/>
          <p:nvPr/>
        </p:nvGrpSpPr>
        <p:grpSpPr>
          <a:xfrm>
            <a:off x="5436096" y="2852936"/>
            <a:ext cx="1500198" cy="1292289"/>
            <a:chOff x="182979" y="1434540"/>
            <a:chExt cx="1309503" cy="1077975"/>
          </a:xfrm>
        </p:grpSpPr>
        <p:sp>
          <p:nvSpPr>
            <p:cNvPr id="180" name="Google Shape;180;p17"/>
            <p:cNvSpPr/>
            <p:nvPr/>
          </p:nvSpPr>
          <p:spPr>
            <a:xfrm>
              <a:off x="182979" y="1434540"/>
              <a:ext cx="1309503" cy="1077975"/>
            </a:xfrm>
            <a:prstGeom prst="ellipse">
              <a:avLst/>
            </a:prstGeom>
            <a:gradFill>
              <a:gsLst>
                <a:gs pos="0">
                  <a:srgbClr val="27869E">
                    <a:alpha val="58039"/>
                  </a:srgbClr>
                </a:gs>
                <a:gs pos="80000">
                  <a:srgbClr val="34B0D0">
                    <a:alpha val="58039"/>
                  </a:srgbClr>
                </a:gs>
                <a:gs pos="100000">
                  <a:srgbClr val="30B3D4">
                    <a:alpha val="58039"/>
                  </a:srgbClr>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374751" y="1559064"/>
              <a:ext cx="993016" cy="795585"/>
            </a:xfrm>
            <a:prstGeom prst="rect">
              <a:avLst/>
            </a:prstGeom>
            <a:noFill/>
            <a:ln>
              <a:noFill/>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None/>
              </a:pPr>
              <a:endParaRPr sz="1600" b="1">
                <a:solidFill>
                  <a:schemeClr val="lt1"/>
                </a:solidFill>
                <a:latin typeface="Calibri"/>
                <a:ea typeface="Calibri"/>
                <a:cs typeface="Calibri"/>
                <a:sym typeface="Calibri"/>
              </a:endParaRPr>
            </a:p>
            <a:p>
              <a:pPr marL="0" marR="0" lvl="0" indent="0" algn="ctr" rtl="0">
                <a:lnSpc>
                  <a:spcPct val="90000"/>
                </a:lnSpc>
                <a:spcBef>
                  <a:spcPts val="560"/>
                </a:spcBef>
                <a:spcAft>
                  <a:spcPts val="0"/>
                </a:spcAft>
                <a:buNone/>
              </a:pPr>
              <a:r>
                <a:rPr lang="fr-FR" sz="2000" b="1">
                  <a:solidFill>
                    <a:schemeClr val="lt1"/>
                  </a:solidFill>
                  <a:latin typeface="Calibri"/>
                  <a:ea typeface="Calibri"/>
                  <a:cs typeface="Calibri"/>
                  <a:sym typeface="Calibri"/>
                </a:rPr>
                <a:t>Singular</a:t>
              </a:r>
              <a:endParaRPr sz="2000" b="1">
                <a:solidFill>
                  <a:schemeClr val="lt1"/>
                </a:solidFill>
                <a:latin typeface="Calibri"/>
                <a:ea typeface="Calibri"/>
                <a:cs typeface="Calibri"/>
                <a:sym typeface="Calibri"/>
              </a:endParaRPr>
            </a:p>
            <a:p>
              <a:pPr marL="0" marR="0" lvl="0" indent="0" algn="ctr" rtl="0">
                <a:lnSpc>
                  <a:spcPct val="90000"/>
                </a:lnSpc>
                <a:spcBef>
                  <a:spcPts val="700"/>
                </a:spcBef>
                <a:spcAft>
                  <a:spcPts val="0"/>
                </a:spcAft>
                <a:buNone/>
              </a:pPr>
              <a:r>
                <a:rPr lang="fr-FR" sz="2000" b="1">
                  <a:solidFill>
                    <a:schemeClr val="lt1"/>
                  </a:solidFill>
                  <a:latin typeface="Calibri"/>
                  <a:ea typeface="Calibri"/>
                  <a:cs typeface="Calibri"/>
                  <a:sym typeface="Calibri"/>
                </a:rPr>
                <a:t>Tags</a:t>
              </a:r>
              <a:endParaRPr sz="2000" b="1">
                <a:solidFill>
                  <a:schemeClr val="lt1"/>
                </a:solidFill>
                <a:latin typeface="Calibri"/>
                <a:ea typeface="Calibri"/>
                <a:cs typeface="Calibri"/>
                <a:sym typeface="Calibri"/>
              </a:endParaRPr>
            </a:p>
            <a:p>
              <a:pPr marL="0" marR="0" lvl="0" indent="0" algn="ctr" rtl="0">
                <a:lnSpc>
                  <a:spcPct val="90000"/>
                </a:lnSpc>
                <a:spcBef>
                  <a:spcPts val="700"/>
                </a:spcBef>
                <a:spcAft>
                  <a:spcPts val="0"/>
                </a:spcAft>
                <a:buNone/>
              </a:pPr>
              <a:r>
                <a:rPr lang="fr-FR" sz="1600">
                  <a:solidFill>
                    <a:schemeClr val="lt1"/>
                  </a:solidFill>
                  <a:latin typeface="Calibri"/>
                  <a:ea typeface="Calibri"/>
                  <a:cs typeface="Calibri"/>
                  <a:sym typeface="Calibri"/>
                </a:rPr>
                <a:t> </a:t>
              </a:r>
              <a:endParaRPr sz="1600" b="1">
                <a:solidFill>
                  <a:schemeClr val="lt1"/>
                </a:solidFill>
                <a:latin typeface="Calibri"/>
                <a:ea typeface="Calibri"/>
                <a:cs typeface="Calibri"/>
                <a:sym typeface="Calibri"/>
              </a:endParaRPr>
            </a:p>
          </p:txBody>
        </p:sp>
      </p:grpSp>
      <p:grpSp>
        <p:nvGrpSpPr>
          <p:cNvPr id="182" name="Google Shape;182;p17"/>
          <p:cNvGrpSpPr/>
          <p:nvPr/>
        </p:nvGrpSpPr>
        <p:grpSpPr>
          <a:xfrm rot="-5041459">
            <a:off x="5302994" y="2238854"/>
            <a:ext cx="439741" cy="922831"/>
            <a:chOff x="1925959" y="2322939"/>
            <a:chExt cx="451218" cy="425160"/>
          </a:xfrm>
        </p:grpSpPr>
        <p:sp>
          <p:nvSpPr>
            <p:cNvPr id="183" name="Google Shape;183;p17"/>
            <p:cNvSpPr/>
            <p:nvPr/>
          </p:nvSpPr>
          <p:spPr>
            <a:xfrm rot="7482971">
              <a:off x="2019918" y="2352263"/>
              <a:ext cx="263299" cy="366511"/>
            </a:xfrm>
            <a:prstGeom prst="rightArrow">
              <a:avLst>
                <a:gd name="adj1" fmla="val 60000"/>
                <a:gd name="adj2" fmla="val 50000"/>
              </a:avLst>
            </a:prstGeom>
            <a:gradFill>
              <a:gsLst>
                <a:gs pos="0">
                  <a:srgbClr val="6290A1"/>
                </a:gs>
                <a:gs pos="80000">
                  <a:srgbClr val="81BDD4"/>
                </a:gs>
                <a:gs pos="100000">
                  <a:srgbClr val="80BED7"/>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rot="-3317029">
              <a:off x="2081906" y="2393101"/>
              <a:ext cx="184309" cy="21990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500">
                <a:solidFill>
                  <a:schemeClr val="lt1"/>
                </a:solidFill>
                <a:latin typeface="Calibri"/>
                <a:ea typeface="Calibri"/>
                <a:cs typeface="Calibri"/>
                <a:sym typeface="Calibri"/>
              </a:endParaRPr>
            </a:p>
          </p:txBody>
        </p:sp>
      </p:grpSp>
      <p:grpSp>
        <p:nvGrpSpPr>
          <p:cNvPr id="185" name="Google Shape;185;p17"/>
          <p:cNvGrpSpPr/>
          <p:nvPr/>
        </p:nvGrpSpPr>
        <p:grpSpPr>
          <a:xfrm>
            <a:off x="0" y="116632"/>
            <a:ext cx="9143899" cy="720080"/>
            <a:chOff x="0" y="0"/>
            <a:chExt cx="9143899" cy="720080"/>
          </a:xfrm>
        </p:grpSpPr>
        <p:sp>
          <p:nvSpPr>
            <p:cNvPr id="186" name="Google Shape;186;p17"/>
            <p:cNvSpPr/>
            <p:nvPr/>
          </p:nvSpPr>
          <p:spPr>
            <a:xfrm>
              <a:off x="4572012" y="0"/>
              <a:ext cx="2411015" cy="720080"/>
            </a:xfrm>
            <a:prstGeom prst="chevron">
              <a:avLst>
                <a:gd name="adj" fmla="val 50000"/>
              </a:avLst>
            </a:prstGeom>
            <a:solidFill>
              <a:srgbClr val="538CD5"/>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txBox="1"/>
            <p:nvPr/>
          </p:nvSpPr>
          <p:spPr>
            <a:xfrm>
              <a:off x="4932052" y="0"/>
              <a:ext cx="1690935"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lt1"/>
                  </a:solidFill>
                  <a:latin typeface="Times New Roman"/>
                  <a:ea typeface="Times New Roman"/>
                  <a:cs typeface="Times New Roman"/>
                  <a:sym typeface="Times New Roman"/>
                </a:rPr>
                <a:t>HTML</a:t>
              </a:r>
              <a:endParaRPr/>
            </a:p>
            <a:p>
              <a:pPr marL="0" marR="0" lvl="0" indent="0" algn="ctr" rtl="0">
                <a:lnSpc>
                  <a:spcPct val="90000"/>
                </a:lnSpc>
                <a:spcBef>
                  <a:spcPts val="560"/>
                </a:spcBef>
                <a:spcAft>
                  <a:spcPts val="0"/>
                </a:spcAft>
                <a:buNone/>
              </a:pPr>
              <a:r>
                <a:rPr lang="fr-FR" sz="1600" b="1">
                  <a:solidFill>
                    <a:schemeClr val="lt1"/>
                  </a:solidFill>
                  <a:latin typeface="Times New Roman"/>
                  <a:ea typeface="Times New Roman"/>
                  <a:cs typeface="Times New Roman"/>
                  <a:sym typeface="Times New Roman"/>
                </a:rPr>
                <a:t> Tags </a:t>
              </a:r>
              <a:endParaRPr sz="1600" b="1">
                <a:solidFill>
                  <a:schemeClr val="lt1"/>
                </a:solidFill>
                <a:latin typeface="Times New Roman"/>
                <a:ea typeface="Times New Roman"/>
                <a:cs typeface="Times New Roman"/>
                <a:sym typeface="Times New Roman"/>
              </a:endParaRPr>
            </a:p>
          </p:txBody>
        </p:sp>
        <p:sp>
          <p:nvSpPr>
            <p:cNvPr id="188" name="Google Shape;188;p17"/>
            <p:cNvSpPr/>
            <p:nvPr/>
          </p:nvSpPr>
          <p:spPr>
            <a:xfrm>
              <a:off x="0" y="0"/>
              <a:ext cx="2634058" cy="720080"/>
            </a:xfrm>
            <a:prstGeom prst="chevron">
              <a:avLst>
                <a:gd name="adj" fmla="val 50000"/>
              </a:avLst>
            </a:prstGeom>
            <a:solidFill>
              <a:srgbClr val="C5D8F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txBox="1"/>
            <p:nvPr/>
          </p:nvSpPr>
          <p:spPr>
            <a:xfrm>
              <a:off x="360040" y="0"/>
              <a:ext cx="1913978"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dk1"/>
                  </a:solidFill>
                  <a:latin typeface="Times New Roman"/>
                  <a:ea typeface="Times New Roman"/>
                  <a:cs typeface="Times New Roman"/>
                  <a:sym typeface="Times New Roman"/>
                </a:rPr>
                <a:t>Intoduction</a:t>
              </a:r>
              <a:endParaRPr sz="1600" b="1">
                <a:solidFill>
                  <a:schemeClr val="dk1"/>
                </a:solidFill>
                <a:latin typeface="Times New Roman"/>
                <a:ea typeface="Times New Roman"/>
                <a:cs typeface="Times New Roman"/>
                <a:sym typeface="Times New Roman"/>
              </a:endParaRPr>
            </a:p>
          </p:txBody>
        </p:sp>
        <p:sp>
          <p:nvSpPr>
            <p:cNvPr id="190" name="Google Shape;190;p17"/>
            <p:cNvSpPr/>
            <p:nvPr/>
          </p:nvSpPr>
          <p:spPr>
            <a:xfrm>
              <a:off x="2411742" y="0"/>
              <a:ext cx="2411015" cy="720080"/>
            </a:xfrm>
            <a:prstGeom prst="chevron">
              <a:avLst>
                <a:gd name="adj" fmla="val 50000"/>
              </a:avLst>
            </a:prstGeom>
            <a:solidFill>
              <a:srgbClr val="C5D8F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txBox="1"/>
            <p:nvPr/>
          </p:nvSpPr>
          <p:spPr>
            <a:xfrm>
              <a:off x="2771782" y="0"/>
              <a:ext cx="1690935"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dk1"/>
                  </a:solidFill>
                  <a:latin typeface="Times New Roman"/>
                  <a:ea typeface="Times New Roman"/>
                  <a:cs typeface="Times New Roman"/>
                  <a:sym typeface="Times New Roman"/>
                </a:rPr>
                <a:t>basic structure of an HTML5 page</a:t>
              </a:r>
              <a:endParaRPr sz="1600" b="1">
                <a:solidFill>
                  <a:schemeClr val="dk1"/>
                </a:solidFill>
                <a:latin typeface="Aharoni"/>
                <a:ea typeface="Aharoni"/>
                <a:cs typeface="Aharoni"/>
                <a:sym typeface="Aharoni"/>
              </a:endParaRPr>
            </a:p>
          </p:txBody>
        </p:sp>
        <p:sp>
          <p:nvSpPr>
            <p:cNvPr id="192" name="Google Shape;192;p17"/>
            <p:cNvSpPr/>
            <p:nvPr/>
          </p:nvSpPr>
          <p:spPr>
            <a:xfrm>
              <a:off x="6732884" y="0"/>
              <a:ext cx="2411015" cy="720080"/>
            </a:xfrm>
            <a:prstGeom prst="chevron">
              <a:avLst>
                <a:gd name="adj" fmla="val 50000"/>
              </a:avLst>
            </a:prstGeom>
            <a:solidFill>
              <a:srgbClr val="C5D8F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txBox="1"/>
            <p:nvPr/>
          </p:nvSpPr>
          <p:spPr>
            <a:xfrm>
              <a:off x="7092924" y="0"/>
              <a:ext cx="1690935"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dk1"/>
                  </a:solidFill>
                  <a:latin typeface="Times New Roman"/>
                  <a:ea typeface="Times New Roman"/>
                  <a:cs typeface="Times New Roman"/>
                  <a:sym typeface="Times New Roman"/>
                </a:rPr>
                <a:t> HTML  Attributes</a:t>
              </a:r>
              <a:endParaRPr sz="1600" b="1">
                <a:solidFill>
                  <a:schemeClr val="dk1"/>
                </a:solidFill>
                <a:latin typeface="Times New Roman"/>
                <a:ea typeface="Times New Roman"/>
                <a:cs typeface="Times New Roman"/>
                <a:sym typeface="Times New Roman"/>
              </a:endParaRPr>
            </a:p>
          </p:txBody>
        </p:sp>
      </p:grpSp>
      <p:pic>
        <p:nvPicPr>
          <p:cNvPr id="194" name="Google Shape;194;p17"/>
          <p:cNvPicPr preferRelativeResize="0"/>
          <p:nvPr/>
        </p:nvPicPr>
        <p:blipFill rotWithShape="1">
          <a:blip r:embed="rId3">
            <a:alphaModFix/>
          </a:blip>
          <a:srcRect/>
          <a:stretch/>
        </p:blipFill>
        <p:spPr>
          <a:xfrm>
            <a:off x="755576" y="4675757"/>
            <a:ext cx="3332587" cy="1561555"/>
          </a:xfrm>
          <a:prstGeom prst="rect">
            <a:avLst/>
          </a:prstGeom>
          <a:solidFill>
            <a:srgbClr val="ECECEC"/>
          </a:solidFill>
          <a:ln w="190500" cap="rnd" cmpd="sng">
            <a:solidFill>
              <a:schemeClr val="lt1"/>
            </a:solidFill>
            <a:prstDash val="solid"/>
            <a:round/>
            <a:headEnd type="none" w="sm" len="sm"/>
            <a:tailEnd type="none" w="sm" len="sm"/>
          </a:ln>
          <a:effectLst>
            <a:outerShdw blurRad="50000" algn="tl" rotWithShape="0">
              <a:srgbClr val="000000">
                <a:alpha val="40784"/>
              </a:srgbClr>
            </a:outerShdw>
          </a:effectLst>
        </p:spPr>
      </p:pic>
      <p:pic>
        <p:nvPicPr>
          <p:cNvPr id="195" name="Google Shape;195;p17"/>
          <p:cNvPicPr preferRelativeResize="0"/>
          <p:nvPr/>
        </p:nvPicPr>
        <p:blipFill rotWithShape="1">
          <a:blip r:embed="rId4">
            <a:alphaModFix/>
          </a:blip>
          <a:srcRect/>
          <a:stretch/>
        </p:blipFill>
        <p:spPr>
          <a:xfrm>
            <a:off x="4716016" y="4685128"/>
            <a:ext cx="3513715" cy="1561093"/>
          </a:xfrm>
          <a:prstGeom prst="rect">
            <a:avLst/>
          </a:prstGeom>
          <a:solidFill>
            <a:srgbClr val="ECECEC"/>
          </a:solidFill>
          <a:ln w="190500" cap="rnd" cmpd="sng">
            <a:solidFill>
              <a:srgbClr val="FFFFFF"/>
            </a:solidFill>
            <a:prstDash val="solid"/>
            <a:round/>
            <a:headEnd type="none" w="sm" len="sm"/>
            <a:tailEnd type="none" w="sm" len="sm"/>
          </a:ln>
          <a:effectLst>
            <a:outerShdw blurRad="50000" algn="tl" rotWithShape="0">
              <a:srgbClr val="000000">
                <a:alpha val="40784"/>
              </a:srgbClr>
            </a:outerShdw>
          </a:effectLst>
        </p:spPr>
      </p:pic>
      <p:sp>
        <p:nvSpPr>
          <p:cNvPr id="196" name="Google Shape;196;p17"/>
          <p:cNvSpPr/>
          <p:nvPr/>
        </p:nvSpPr>
        <p:spPr>
          <a:xfrm>
            <a:off x="1" y="1"/>
            <a:ext cx="9143999" cy="6858000"/>
          </a:xfrm>
          <a:prstGeom prst="rect">
            <a:avLst/>
          </a:prstGeom>
          <a:gradFill>
            <a:gsLst>
              <a:gs pos="0">
                <a:srgbClr val="FFFFFF">
                  <a:alpha val="0"/>
                </a:srgbClr>
              </a:gs>
              <a:gs pos="100000">
                <a:srgbClr val="00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fr-FR"/>
              <a:t>5</a:t>
            </a:r>
            <a:endParaRPr/>
          </a:p>
        </p:txBody>
      </p:sp>
      <p:grpSp>
        <p:nvGrpSpPr>
          <p:cNvPr id="203" name="Google Shape;203;p18"/>
          <p:cNvGrpSpPr/>
          <p:nvPr/>
        </p:nvGrpSpPr>
        <p:grpSpPr>
          <a:xfrm>
            <a:off x="0" y="116632"/>
            <a:ext cx="9143999" cy="720080"/>
            <a:chOff x="0" y="0"/>
            <a:chExt cx="9143999" cy="720080"/>
          </a:xfrm>
        </p:grpSpPr>
        <p:sp>
          <p:nvSpPr>
            <p:cNvPr id="204" name="Google Shape;204;p18"/>
            <p:cNvSpPr/>
            <p:nvPr/>
          </p:nvSpPr>
          <p:spPr>
            <a:xfrm>
              <a:off x="6732984" y="0"/>
              <a:ext cx="2411015" cy="720080"/>
            </a:xfrm>
            <a:prstGeom prst="chevron">
              <a:avLst>
                <a:gd name="adj" fmla="val 50000"/>
              </a:avLst>
            </a:prstGeom>
            <a:solidFill>
              <a:srgbClr val="538CD5"/>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txBox="1"/>
            <p:nvPr/>
          </p:nvSpPr>
          <p:spPr>
            <a:xfrm>
              <a:off x="7093024" y="0"/>
              <a:ext cx="1690935"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lt1"/>
                  </a:solidFill>
                  <a:latin typeface="Times New Roman"/>
                  <a:ea typeface="Times New Roman"/>
                  <a:cs typeface="Times New Roman"/>
                  <a:sym typeface="Times New Roman"/>
                </a:rPr>
                <a:t>HTML</a:t>
              </a:r>
              <a:endParaRPr/>
            </a:p>
            <a:p>
              <a:pPr marL="0" marR="0" lvl="0" indent="0" algn="ctr" rtl="0">
                <a:lnSpc>
                  <a:spcPct val="90000"/>
                </a:lnSpc>
                <a:spcBef>
                  <a:spcPts val="560"/>
                </a:spcBef>
                <a:spcAft>
                  <a:spcPts val="0"/>
                </a:spcAft>
                <a:buNone/>
              </a:pPr>
              <a:r>
                <a:rPr lang="fr-FR" sz="1600" b="1">
                  <a:solidFill>
                    <a:schemeClr val="lt1"/>
                  </a:solidFill>
                  <a:latin typeface="Times New Roman"/>
                  <a:ea typeface="Times New Roman"/>
                  <a:cs typeface="Times New Roman"/>
                  <a:sym typeface="Times New Roman"/>
                </a:rPr>
                <a:t> Attributes</a:t>
              </a:r>
              <a:endParaRPr sz="1600" b="1">
                <a:solidFill>
                  <a:schemeClr val="lt1"/>
                </a:solidFill>
                <a:latin typeface="Times New Roman"/>
                <a:ea typeface="Times New Roman"/>
                <a:cs typeface="Times New Roman"/>
                <a:sym typeface="Times New Roman"/>
              </a:endParaRPr>
            </a:p>
          </p:txBody>
        </p:sp>
        <p:sp>
          <p:nvSpPr>
            <p:cNvPr id="206" name="Google Shape;206;p18"/>
            <p:cNvSpPr/>
            <p:nvPr/>
          </p:nvSpPr>
          <p:spPr>
            <a:xfrm>
              <a:off x="0" y="0"/>
              <a:ext cx="2634058" cy="720080"/>
            </a:xfrm>
            <a:prstGeom prst="chevron">
              <a:avLst>
                <a:gd name="adj" fmla="val 50000"/>
              </a:avLst>
            </a:prstGeom>
            <a:solidFill>
              <a:srgbClr val="C5D8F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txBox="1"/>
            <p:nvPr/>
          </p:nvSpPr>
          <p:spPr>
            <a:xfrm>
              <a:off x="360040" y="0"/>
              <a:ext cx="1913978"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dk1"/>
                  </a:solidFill>
                  <a:latin typeface="Times New Roman"/>
                  <a:ea typeface="Times New Roman"/>
                  <a:cs typeface="Times New Roman"/>
                  <a:sym typeface="Times New Roman"/>
                </a:rPr>
                <a:t>Intoduction</a:t>
              </a:r>
              <a:endParaRPr sz="1600" b="1">
                <a:solidFill>
                  <a:schemeClr val="dk1"/>
                </a:solidFill>
                <a:latin typeface="Times New Roman"/>
                <a:ea typeface="Times New Roman"/>
                <a:cs typeface="Times New Roman"/>
                <a:sym typeface="Times New Roman"/>
              </a:endParaRPr>
            </a:p>
          </p:txBody>
        </p:sp>
        <p:sp>
          <p:nvSpPr>
            <p:cNvPr id="208" name="Google Shape;208;p18"/>
            <p:cNvSpPr/>
            <p:nvPr/>
          </p:nvSpPr>
          <p:spPr>
            <a:xfrm>
              <a:off x="2411742" y="0"/>
              <a:ext cx="2411015" cy="720080"/>
            </a:xfrm>
            <a:prstGeom prst="chevron">
              <a:avLst>
                <a:gd name="adj" fmla="val 50000"/>
              </a:avLst>
            </a:prstGeom>
            <a:solidFill>
              <a:srgbClr val="C5D8F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txBox="1"/>
            <p:nvPr/>
          </p:nvSpPr>
          <p:spPr>
            <a:xfrm>
              <a:off x="2771782" y="0"/>
              <a:ext cx="1690935"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dk1"/>
                  </a:solidFill>
                  <a:latin typeface="Times New Roman"/>
                  <a:ea typeface="Times New Roman"/>
                  <a:cs typeface="Times New Roman"/>
                  <a:sym typeface="Times New Roman"/>
                </a:rPr>
                <a:t>basic structure of an HTML5 page</a:t>
              </a:r>
              <a:endParaRPr sz="1600" b="1">
                <a:solidFill>
                  <a:schemeClr val="dk1"/>
                </a:solidFill>
                <a:latin typeface="Aharoni"/>
                <a:ea typeface="Aharoni"/>
                <a:cs typeface="Aharoni"/>
                <a:sym typeface="Aharoni"/>
              </a:endParaRPr>
            </a:p>
          </p:txBody>
        </p:sp>
        <p:sp>
          <p:nvSpPr>
            <p:cNvPr id="210" name="Google Shape;210;p18"/>
            <p:cNvSpPr/>
            <p:nvPr/>
          </p:nvSpPr>
          <p:spPr>
            <a:xfrm>
              <a:off x="4571987" y="0"/>
              <a:ext cx="2411015" cy="720080"/>
            </a:xfrm>
            <a:prstGeom prst="chevron">
              <a:avLst>
                <a:gd name="adj" fmla="val 50000"/>
              </a:avLst>
            </a:prstGeom>
            <a:solidFill>
              <a:srgbClr val="C5D8F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txBox="1"/>
            <p:nvPr/>
          </p:nvSpPr>
          <p:spPr>
            <a:xfrm>
              <a:off x="4932027" y="0"/>
              <a:ext cx="1690935" cy="720080"/>
            </a:xfrm>
            <a:prstGeom prst="rect">
              <a:avLst/>
            </a:prstGeom>
            <a:noFill/>
            <a:ln>
              <a:noFill/>
            </a:ln>
          </p:spPr>
          <p:txBody>
            <a:bodyPr spcFirstLastPara="1" wrap="square" lIns="64000" tIns="21325" rIns="21325" bIns="21325" anchor="ctr" anchorCtr="0">
              <a:noAutofit/>
            </a:bodyPr>
            <a:lstStyle/>
            <a:p>
              <a:pPr marL="0" marR="0" lvl="0" indent="0" algn="ctr" rtl="0">
                <a:lnSpc>
                  <a:spcPct val="90000"/>
                </a:lnSpc>
                <a:spcBef>
                  <a:spcPts val="0"/>
                </a:spcBef>
                <a:spcAft>
                  <a:spcPts val="0"/>
                </a:spcAft>
                <a:buNone/>
              </a:pPr>
              <a:r>
                <a:rPr lang="fr-FR" sz="1600" b="1">
                  <a:solidFill>
                    <a:schemeClr val="dk1"/>
                  </a:solidFill>
                  <a:latin typeface="Times New Roman"/>
                  <a:ea typeface="Times New Roman"/>
                  <a:cs typeface="Times New Roman"/>
                  <a:sym typeface="Times New Roman"/>
                </a:rPr>
                <a:t> HTML </a:t>
              </a:r>
              <a:endParaRPr/>
            </a:p>
            <a:p>
              <a:pPr marL="0" marR="0" lvl="0" indent="0" algn="ctr" rtl="0">
                <a:lnSpc>
                  <a:spcPct val="90000"/>
                </a:lnSpc>
                <a:spcBef>
                  <a:spcPts val="560"/>
                </a:spcBef>
                <a:spcAft>
                  <a:spcPts val="0"/>
                </a:spcAft>
                <a:buNone/>
              </a:pPr>
              <a:r>
                <a:rPr lang="fr-FR" sz="1600" b="1">
                  <a:solidFill>
                    <a:schemeClr val="dk1"/>
                  </a:solidFill>
                  <a:latin typeface="Times New Roman"/>
                  <a:ea typeface="Times New Roman"/>
                  <a:cs typeface="Times New Roman"/>
                  <a:sym typeface="Times New Roman"/>
                </a:rPr>
                <a:t> Tags</a:t>
              </a:r>
              <a:endParaRPr sz="1600" b="1">
                <a:solidFill>
                  <a:schemeClr val="dk1"/>
                </a:solidFill>
                <a:latin typeface="Times New Roman"/>
                <a:ea typeface="Times New Roman"/>
                <a:cs typeface="Times New Roman"/>
                <a:sym typeface="Times New Roman"/>
              </a:endParaRPr>
            </a:p>
          </p:txBody>
        </p:sp>
      </p:grpSp>
      <p:pic>
        <p:nvPicPr>
          <p:cNvPr id="212" name="Google Shape;212;p18"/>
          <p:cNvPicPr preferRelativeResize="0"/>
          <p:nvPr/>
        </p:nvPicPr>
        <p:blipFill rotWithShape="1">
          <a:blip r:embed="rId3">
            <a:alphaModFix/>
          </a:blip>
          <a:srcRect/>
          <a:stretch/>
        </p:blipFill>
        <p:spPr>
          <a:xfrm>
            <a:off x="1115616" y="2570150"/>
            <a:ext cx="6984776" cy="3163106"/>
          </a:xfrm>
          <a:prstGeom prst="rect">
            <a:avLst/>
          </a:prstGeom>
          <a:noFill/>
          <a:ln>
            <a:noFill/>
          </a:ln>
        </p:spPr>
      </p:pic>
      <p:sp>
        <p:nvSpPr>
          <p:cNvPr id="213" name="Google Shape;213;p18"/>
          <p:cNvSpPr/>
          <p:nvPr/>
        </p:nvSpPr>
        <p:spPr>
          <a:xfrm>
            <a:off x="3707904" y="1512116"/>
            <a:ext cx="1764196" cy="432047"/>
          </a:xfrm>
          <a:prstGeom prst="roundRect">
            <a:avLst>
              <a:gd name="adj" fmla="val 16667"/>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Times New Roman"/>
                <a:ea typeface="Times New Roman"/>
                <a:cs typeface="Times New Roman"/>
                <a:sym typeface="Times New Roman"/>
              </a:rPr>
              <a:t>ELEMENT</a:t>
            </a:r>
            <a:endParaRPr sz="1800">
              <a:solidFill>
                <a:schemeClr val="dk1"/>
              </a:solidFill>
              <a:latin typeface="Times New Roman"/>
              <a:ea typeface="Times New Roman"/>
              <a:cs typeface="Times New Roman"/>
              <a:sym typeface="Times New Roman"/>
            </a:endParaRPr>
          </a:p>
        </p:txBody>
      </p:sp>
      <p:cxnSp>
        <p:nvCxnSpPr>
          <p:cNvPr id="214" name="Google Shape;214;p18"/>
          <p:cNvCxnSpPr/>
          <p:nvPr/>
        </p:nvCxnSpPr>
        <p:spPr>
          <a:xfrm>
            <a:off x="5868144" y="1709363"/>
            <a:ext cx="2232248" cy="0"/>
          </a:xfrm>
          <a:prstGeom prst="straightConnector1">
            <a:avLst/>
          </a:prstGeom>
          <a:noFill/>
          <a:ln w="104775" cap="flat" cmpd="sng">
            <a:solidFill>
              <a:srgbClr val="8CB3E3"/>
            </a:solidFill>
            <a:prstDash val="solid"/>
            <a:round/>
            <a:headEnd type="none" w="sm" len="sm"/>
            <a:tailEnd type="none" w="sm" len="sm"/>
          </a:ln>
          <a:effectLst>
            <a:outerShdw blurRad="40000" dist="23000" dir="5400000" rotWithShape="0">
              <a:srgbClr val="000000">
                <a:alpha val="34901"/>
              </a:srgbClr>
            </a:outerShdw>
          </a:effectLst>
        </p:spPr>
      </p:cxnSp>
      <p:cxnSp>
        <p:nvCxnSpPr>
          <p:cNvPr id="215" name="Google Shape;215;p18"/>
          <p:cNvCxnSpPr/>
          <p:nvPr/>
        </p:nvCxnSpPr>
        <p:spPr>
          <a:xfrm>
            <a:off x="8100392" y="1656130"/>
            <a:ext cx="0" cy="404718"/>
          </a:xfrm>
          <a:prstGeom prst="straightConnector1">
            <a:avLst/>
          </a:prstGeom>
          <a:noFill/>
          <a:ln w="76200" cap="flat" cmpd="sng">
            <a:solidFill>
              <a:srgbClr val="8CB3E3"/>
            </a:solidFill>
            <a:prstDash val="solid"/>
            <a:round/>
            <a:headEnd type="none" w="sm" len="sm"/>
            <a:tailEnd type="triangle" w="med" len="med"/>
          </a:ln>
        </p:spPr>
      </p:cxnSp>
      <p:cxnSp>
        <p:nvCxnSpPr>
          <p:cNvPr id="216" name="Google Shape;216;p18"/>
          <p:cNvCxnSpPr/>
          <p:nvPr/>
        </p:nvCxnSpPr>
        <p:spPr>
          <a:xfrm>
            <a:off x="1115616" y="1700808"/>
            <a:ext cx="2232248" cy="0"/>
          </a:xfrm>
          <a:prstGeom prst="straightConnector1">
            <a:avLst/>
          </a:prstGeom>
          <a:noFill/>
          <a:ln w="104775" cap="flat" cmpd="sng">
            <a:solidFill>
              <a:srgbClr val="8CB3E3"/>
            </a:solidFill>
            <a:prstDash val="solid"/>
            <a:round/>
            <a:headEnd type="none" w="sm" len="sm"/>
            <a:tailEnd type="none" w="sm" len="sm"/>
          </a:ln>
          <a:effectLst>
            <a:outerShdw blurRad="40000" dist="23000" dir="5400000" rotWithShape="0">
              <a:srgbClr val="000000">
                <a:alpha val="34901"/>
              </a:srgbClr>
            </a:outerShdw>
          </a:effectLst>
        </p:spPr>
      </p:cxnSp>
      <p:cxnSp>
        <p:nvCxnSpPr>
          <p:cNvPr id="217" name="Google Shape;217;p18"/>
          <p:cNvCxnSpPr/>
          <p:nvPr/>
        </p:nvCxnSpPr>
        <p:spPr>
          <a:xfrm>
            <a:off x="1115616" y="1656130"/>
            <a:ext cx="0" cy="404718"/>
          </a:xfrm>
          <a:prstGeom prst="straightConnector1">
            <a:avLst/>
          </a:prstGeom>
          <a:noFill/>
          <a:ln w="76200" cap="flat" cmpd="sng">
            <a:solidFill>
              <a:srgbClr val="8CB3E3"/>
            </a:solidFill>
            <a:prstDash val="solid"/>
            <a:round/>
            <a:headEnd type="none" w="sm" len="sm"/>
            <a:tailEnd type="triangle" w="med" len="med"/>
          </a:ln>
        </p:spPr>
      </p:cxnSp>
      <p:sp>
        <p:nvSpPr>
          <p:cNvPr id="218" name="Google Shape;218;p18"/>
          <p:cNvSpPr/>
          <p:nvPr/>
        </p:nvSpPr>
        <p:spPr>
          <a:xfrm>
            <a:off x="407551" y="449726"/>
            <a:ext cx="9144000" cy="6858000"/>
          </a:xfrm>
          <a:prstGeom prst="rect">
            <a:avLst/>
          </a:prstGeom>
          <a:gradFill>
            <a:gsLst>
              <a:gs pos="0">
                <a:srgbClr val="FFFFFF">
                  <a:alpha val="0"/>
                </a:srgbClr>
              </a:gs>
              <a:gs pos="100000">
                <a:srgbClr val="00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19"/>
          <p:cNvPicPr preferRelativeResize="0"/>
          <p:nvPr/>
        </p:nvPicPr>
        <p:blipFill rotWithShape="1">
          <a:blip r:embed="rId3">
            <a:alphaModFix/>
          </a:blip>
          <a:srcRect/>
          <a:stretch/>
        </p:blipFill>
        <p:spPr>
          <a:xfrm>
            <a:off x="0" y="0"/>
            <a:ext cx="9144001" cy="6851073"/>
          </a:xfrm>
          <a:prstGeom prst="rect">
            <a:avLst/>
          </a:prstGeom>
          <a:noFill/>
          <a:ln>
            <a:noFill/>
          </a:ln>
        </p:spPr>
      </p:pic>
      <p:pic>
        <p:nvPicPr>
          <p:cNvPr id="225" name="Google Shape;225;p19" descr="Unbenannt-2"/>
          <p:cNvPicPr preferRelativeResize="0"/>
          <p:nvPr/>
        </p:nvPicPr>
        <p:blipFill rotWithShape="1">
          <a:blip r:embed="rId4">
            <a:alphaModFix/>
          </a:blip>
          <a:srcRect/>
          <a:stretch/>
        </p:blipFill>
        <p:spPr>
          <a:xfrm rot="-227272">
            <a:off x="8950070" y="4416957"/>
            <a:ext cx="692183" cy="1072745"/>
          </a:xfrm>
          <a:prstGeom prst="rect">
            <a:avLst/>
          </a:prstGeom>
          <a:noFill/>
          <a:ln>
            <a:noFill/>
          </a:ln>
        </p:spPr>
      </p:pic>
      <p:sp>
        <p:nvSpPr>
          <p:cNvPr id="226" name="Google Shape;226;p19"/>
          <p:cNvSpPr txBox="1"/>
          <p:nvPr/>
        </p:nvSpPr>
        <p:spPr>
          <a:xfrm>
            <a:off x="228601" y="2871797"/>
            <a:ext cx="85344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4800" b="1">
                <a:solidFill>
                  <a:srgbClr val="17365D"/>
                </a:solidFill>
                <a:latin typeface="Baumans"/>
                <a:ea typeface="Baumans"/>
                <a:cs typeface="Baumans"/>
                <a:sym typeface="Baumans"/>
              </a:rPr>
              <a:t>Merci pour votre attention</a:t>
            </a:r>
            <a:endParaRPr sz="4800" b="1">
              <a:solidFill>
                <a:srgbClr val="17365D"/>
              </a:solidFill>
              <a:latin typeface="Baumans"/>
              <a:ea typeface="Baumans"/>
              <a:cs typeface="Baumans"/>
              <a:sym typeface="Baumans"/>
            </a:endParaRPr>
          </a:p>
        </p:txBody>
      </p:sp>
      <p:pic>
        <p:nvPicPr>
          <p:cNvPr id="227" name="Google Shape;227;p19" descr="125"/>
          <p:cNvPicPr preferRelativeResize="0"/>
          <p:nvPr/>
        </p:nvPicPr>
        <p:blipFill rotWithShape="1">
          <a:blip r:embed="rId5">
            <a:alphaModFix/>
          </a:blip>
          <a:srcRect/>
          <a:stretch/>
        </p:blipFill>
        <p:spPr>
          <a:xfrm>
            <a:off x="8148779" y="6169488"/>
            <a:ext cx="675245" cy="675593"/>
          </a:xfrm>
          <a:prstGeom prst="rect">
            <a:avLst/>
          </a:prstGeom>
          <a:noFill/>
          <a:ln>
            <a:noFill/>
          </a:ln>
        </p:spPr>
      </p:pic>
      <p:sp>
        <p:nvSpPr>
          <p:cNvPr id="228" name="Google Shape;22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fr-FR"/>
              <a:t>24</a:t>
            </a:r>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455"/>
                                        <p:tgtEl>
                                          <p:spTgt spid="226"/>
                                        </p:tgtEl>
                                      </p:cBhvr>
                                    </p:animEffect>
                                  </p:childTnLst>
                                </p:cTn>
                              </p:par>
                              <p:par>
                                <p:cTn id="8" presetID="10" presetClass="entr" presetSubtype="0" fill="hold" nodeType="withEffect">
                                  <p:stCondLst>
                                    <p:cond delay="0"/>
                                  </p:stCondLst>
                                  <p:childTnLst>
                                    <p:set>
                                      <p:cBhvr>
                                        <p:cTn id="9" dur="1" fill="hold">
                                          <p:stCondLst>
                                            <p:cond delay="0"/>
                                          </p:stCondLst>
                                        </p:cTn>
                                        <p:tgtEl>
                                          <p:spTgt spid="225"/>
                                        </p:tgtEl>
                                        <p:attrNameLst>
                                          <p:attrName>style.visibility</p:attrName>
                                        </p:attrNameLst>
                                      </p:cBhvr>
                                      <p:to>
                                        <p:strVal val="visible"/>
                                      </p:to>
                                    </p:set>
                                    <p:animEffect transition="in" filter="fade">
                                      <p:cBhvr>
                                        <p:cTn id="10" dur="20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453</Words>
  <Application>Microsoft Macintosh PowerPoint</Application>
  <PresentationFormat>Affichage à l'écran (4:3)</PresentationFormat>
  <Paragraphs>133</Paragraphs>
  <Slides>7</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Times New Roman</vt:lpstr>
      <vt:lpstr>Calibri</vt:lpstr>
      <vt:lpstr>Arial</vt:lpstr>
      <vt:lpstr>Aharoni</vt:lpstr>
      <vt:lpstr>Baumans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Microsoft Office User</cp:lastModifiedBy>
  <cp:revision>1</cp:revision>
  <dcterms:modified xsi:type="dcterms:W3CDTF">2021-12-22T16:15:45Z</dcterms:modified>
</cp:coreProperties>
</file>