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58" r:id="rId10"/>
    <p:sldId id="257" r:id="rId11"/>
    <p:sldId id="259" r:id="rId12"/>
    <p:sldId id="26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产品进仓流程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供应商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7907" y="178593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7" descr="D:\Documents\Tencent Files\345799682\Image\C2C\0[~PV4%OFY@}L][VK7QB2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52"/>
            <a:ext cx="529482" cy="616520"/>
          </a:xfrm>
          <a:prstGeom prst="rect">
            <a:avLst/>
          </a:prstGeom>
          <a:noFill/>
        </p:spPr>
      </p:pic>
      <p:pic>
        <p:nvPicPr>
          <p:cNvPr id="10" name="Picture 4" descr="E:\Tim.Teng\ppt\ppt素材\ppt宝藏_www.pptbz.com_卡通人物头像\ppt宝藏_www.pptbz.com_卡通人物头像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142990"/>
            <a:ext cx="642942" cy="642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5108" y="1214428"/>
            <a:ext cx="8109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780981" y="178593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5" y="1207840"/>
            <a:ext cx="642942" cy="5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352617" y="178593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1142990"/>
            <a:ext cx="571504" cy="67235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24187" y="1785932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2928926" y="1428742"/>
            <a:ext cx="714380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488" y="103964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+(10%-20%)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500562" y="1428742"/>
            <a:ext cx="714380" cy="1428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29124" y="103964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+(20%-30%)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000760" y="1428742"/>
            <a:ext cx="357190" cy="1428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19541641_094433752270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0959" y="1086856"/>
            <a:ext cx="285751" cy="62125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17002" y="17859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客户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手杖形箭头 27"/>
          <p:cNvSpPr/>
          <p:nvPr/>
        </p:nvSpPr>
        <p:spPr>
          <a:xfrm>
            <a:off x="2357422" y="785800"/>
            <a:ext cx="5286412" cy="214314"/>
          </a:xfrm>
          <a:prstGeom prst="utur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7230" y="50004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全国统一销售价格</a:t>
            </a:r>
            <a:endParaRPr lang="zh-CN" altLang="en-US" sz="10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214414" y="1428742"/>
            <a:ext cx="71438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000892" y="1428742"/>
            <a:ext cx="357190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87846" y="17144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编号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46" y="19683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定价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手杖形箭头 33"/>
          <p:cNvSpPr/>
          <p:nvPr/>
        </p:nvSpPr>
        <p:spPr>
          <a:xfrm flipV="1">
            <a:off x="928662" y="2111215"/>
            <a:ext cx="3143272" cy="214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8556" y="239696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级仓的授权下可以直接发货到</a:t>
            </a:r>
            <a:r>
              <a:rPr lang="en-US" altLang="zh-CN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928794" y="2928940"/>
          <a:ext cx="5357851" cy="785810"/>
        </p:xfrm>
        <a:graphic>
          <a:graphicData uri="http://schemas.openxmlformats.org/drawingml/2006/table">
            <a:tbl>
              <a:tblPr/>
              <a:tblGrid>
                <a:gridCol w="499875"/>
                <a:gridCol w="732575"/>
                <a:gridCol w="632026"/>
                <a:gridCol w="3493375"/>
              </a:tblGrid>
              <a:tr h="1571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仓库分级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溢价比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职能与权限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级仓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总公司总仓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采购、编码、包装、调配、溢价、退货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级仓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分公司仓库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调仓、溢价、销售，“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采购方式”产品的采购、编码、包装、溢价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级仓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分店仓库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调仓、销售，“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采购方式”产品的采购、编码、包装、溢价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级仓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师傅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调仓、销售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00562" y="121442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得出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价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28926" y="121442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得出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价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12144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售价</a:t>
            </a:r>
            <a:endParaRPr lang="zh-CN" altLang="en-US" sz="10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5852" y="11429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原价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7907" y="221456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4" descr="E:\Tim.Teng\ppt\ppt素材\ppt宝藏_www.pptbz.com_卡通人物头像\ppt宝藏_www.pptbz.com_卡通人物头像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571618"/>
            <a:ext cx="642942" cy="642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108" y="1643056"/>
            <a:ext cx="8109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0981" y="221456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5" y="1636468"/>
            <a:ext cx="642942" cy="5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52617" y="221456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571618"/>
            <a:ext cx="571504" cy="67235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424187" y="221456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级仓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285734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产品调仓（可出可入）流程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左右箭头 27"/>
          <p:cNvSpPr/>
          <p:nvPr/>
        </p:nvSpPr>
        <p:spPr>
          <a:xfrm>
            <a:off x="6000760" y="1857370"/>
            <a:ext cx="357190" cy="14287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左右箭头 28"/>
          <p:cNvSpPr/>
          <p:nvPr/>
        </p:nvSpPr>
        <p:spPr>
          <a:xfrm>
            <a:off x="4429124" y="1857370"/>
            <a:ext cx="714380" cy="14287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>
            <a:off x="3000364" y="1857370"/>
            <a:ext cx="571504" cy="142876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3286130"/>
            <a:ext cx="642942" cy="5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上下箭头 31"/>
          <p:cNvSpPr/>
          <p:nvPr/>
        </p:nvSpPr>
        <p:spPr>
          <a:xfrm>
            <a:off x="2285984" y="2428874"/>
            <a:ext cx="142876" cy="785818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1643056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1802" y="2714626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757" y="1643056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6" name="Picture 4" descr="E:\Tim.Teng\ppt\ppt素材\ppt宝藏_www.pptbz.com_卡通人物头像\ppt宝藏_www.pptbz.com_卡通人物头像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357172"/>
            <a:ext cx="642942" cy="642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E:\Tim.Teng\ppt\ppt素材\ppt宝藏_www.pptbz.com_卡通人物头像\ppt宝藏_www.pptbz.com_卡通人物头像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2928940"/>
            <a:ext cx="642942" cy="642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上下箭头 38"/>
          <p:cNvSpPr/>
          <p:nvPr/>
        </p:nvSpPr>
        <p:spPr>
          <a:xfrm>
            <a:off x="5500694" y="2500312"/>
            <a:ext cx="142876" cy="42862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5500694" y="1071552"/>
            <a:ext cx="142876" cy="42862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714876" y="114299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4876" y="257175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上下箭头 45"/>
          <p:cNvSpPr/>
          <p:nvPr/>
        </p:nvSpPr>
        <p:spPr>
          <a:xfrm rot="18953156">
            <a:off x="4592049" y="2072453"/>
            <a:ext cx="136435" cy="134441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上下箭头 46"/>
          <p:cNvSpPr/>
          <p:nvPr/>
        </p:nvSpPr>
        <p:spPr>
          <a:xfrm rot="2973168">
            <a:off x="4475569" y="528811"/>
            <a:ext cx="112628" cy="130052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下箭头 47"/>
          <p:cNvSpPr/>
          <p:nvPr/>
        </p:nvSpPr>
        <p:spPr>
          <a:xfrm rot="2973168">
            <a:off x="3110218" y="1927552"/>
            <a:ext cx="127056" cy="1502712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28728" y="264318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价调货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产品进仓单与每级权限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维修单生成原则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19541641_094433752270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3210174"/>
            <a:ext cx="460021" cy="100013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1714480" y="3710240"/>
            <a:ext cx="785818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00298" y="3424488"/>
            <a:ext cx="714380" cy="667874"/>
            <a:chOff x="2643174" y="1899392"/>
            <a:chExt cx="714380" cy="66787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174" y="1899392"/>
              <a:ext cx="714380" cy="6678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86049" y="213863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系统</a:t>
              </a:r>
              <a:endParaRPr lang="zh-CN" altLang="en-US" sz="1000" b="1" dirty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>
            <a:off x="3286116" y="3424488"/>
            <a:ext cx="71438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3042" y="328161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按报修工种生成单号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3138736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生成单号后序为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3106829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单一工种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286116" y="4067430"/>
            <a:ext cx="71438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4810" y="3781678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生成单号后序为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1-9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4678" y="374977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两个工种以上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809942"/>
            <a:ext cx="1903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维修单号（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一共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1142990"/>
            <a:ext cx="571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前六位为年月日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五位店号 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七位流水单号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一位后序号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976" y="142874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151106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6050" y="1428742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75701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7686" y="142874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0000001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9322" y="1428742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-0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1714494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是全国统一序号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714494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单号每年重新一轮流水号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1714494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每个分店为唯一号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0694" y="1714494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只有一个工种生成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0694" y="1968339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多个工种生成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1-9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3567364"/>
            <a:ext cx="1643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如现场维修后发现需多个工程维修，可由店长生成多个后序号，后序号只能同一日内生成，超过每天凌晨零点则需另外报修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736" y="207168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75701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代表大佛山地区一号间店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0298" y="928676"/>
            <a:ext cx="1214446" cy="1714512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客户下单流程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19541641_094433752270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785800"/>
            <a:ext cx="285751" cy="621251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8304605">
            <a:off x="2751559" y="1483495"/>
            <a:ext cx="1057206" cy="8233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43108" y="1975314"/>
            <a:ext cx="714380" cy="667874"/>
            <a:chOff x="2643174" y="1899392"/>
            <a:chExt cx="714380" cy="66787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174" y="1899392"/>
              <a:ext cx="714380" cy="6678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86049" y="213863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系统</a:t>
              </a:r>
              <a:endParaRPr lang="zh-CN" altLang="en-US" sz="1000" b="1" dirty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8" name="Picture 4" descr="E:\Tim.Teng\ppt\ppt素材\ppt宝藏_www.pptbz.com_卡通人物头像\ppt宝藏_www.pptbz.com_卡通人物头像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3357568"/>
            <a:ext cx="642942" cy="642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071684"/>
            <a:ext cx="571504" cy="672358"/>
          </a:xfrm>
          <a:prstGeom prst="rect">
            <a:avLst/>
          </a:prstGeom>
          <a:noFill/>
        </p:spPr>
      </p:pic>
      <p:sp>
        <p:nvSpPr>
          <p:cNvPr id="12" name="右箭头 11"/>
          <p:cNvSpPr/>
          <p:nvPr/>
        </p:nvSpPr>
        <p:spPr>
          <a:xfrm rot="19124771">
            <a:off x="2824869" y="1552769"/>
            <a:ext cx="1057206" cy="8233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14678" y="1571618"/>
            <a:ext cx="571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发出师傅相片与资料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2701281">
            <a:off x="2588767" y="3005039"/>
            <a:ext cx="1057206" cy="8233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520945">
            <a:off x="2658227" y="2935564"/>
            <a:ext cx="1057206" cy="8233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9124771">
            <a:off x="4110754" y="3052967"/>
            <a:ext cx="1057206" cy="8233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520945">
            <a:off x="4015550" y="1578241"/>
            <a:ext cx="1057206" cy="8233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3108" y="2928940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系统根据：</a:t>
            </a:r>
            <a:endParaRPr lang="en-US" altLang="zh-CN" sz="1000" dirty="0" smtClean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最短距离，</a:t>
            </a:r>
            <a:endParaRPr lang="en-US" altLang="zh-CN" sz="1000" dirty="0" smtClean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对应工种，</a:t>
            </a:r>
            <a:endParaRPr lang="en-US" altLang="zh-CN" sz="1000" dirty="0" smtClean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自动派单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40" y="4000510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接到系统派单</a:t>
            </a:r>
            <a:r>
              <a:rPr lang="en-US" altLang="zh-CN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分内，店长核对是否合理，了解实际情况后，可实施人工重派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3573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上门维修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752" y="30718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确认派单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 rot="5400000" flipH="1">
            <a:off x="3036082" y="2321717"/>
            <a:ext cx="1857388" cy="714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29058" y="1928808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致电给客户确认维修情况，预约时间并确认已成功接单或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取消订单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2285998"/>
            <a:ext cx="785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确认接单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师傅</a:t>
            </a:r>
            <a:r>
              <a:rPr lang="en-US" altLang="zh-CN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取消订单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2198" y="100011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取消订单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1285866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在店长致电给客户过程中，店长可清晰了解到该项目是否有维修的价值，如果已预知该项目没有维修的价值，可以采取“取消订单”，如此时客户愿意让“易事装”回收该项目标的物时，店长可以实行人工改变该单的“服务项目”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16200000" flipH="1">
            <a:off x="2964645" y="2321717"/>
            <a:ext cx="1857388" cy="714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3174" y="1214428"/>
            <a:ext cx="64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通过微信下单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" name="Picture 5" descr="C:\Users\Administrator\Desktop\3D小人素材\u=390201876,1997788240&amp;fm=21&amp;gp=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928676"/>
            <a:ext cx="761139" cy="571504"/>
          </a:xfrm>
          <a:prstGeom prst="rect">
            <a:avLst/>
          </a:prstGeom>
          <a:noFill/>
        </p:spPr>
      </p:pic>
      <p:sp>
        <p:nvSpPr>
          <p:cNvPr id="31" name="左弧形箭头 30"/>
          <p:cNvSpPr/>
          <p:nvPr/>
        </p:nvSpPr>
        <p:spPr>
          <a:xfrm rot="5170395">
            <a:off x="2773768" y="130203"/>
            <a:ext cx="240061" cy="1646801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2701281">
            <a:off x="1636733" y="1791531"/>
            <a:ext cx="707727" cy="734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357422" y="42861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400</a:t>
            </a:r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电话下单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3438" y="10715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再次确认上门时间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客户与师傅维修过程系统处理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53626" y="1500180"/>
            <a:ext cx="632226" cy="743796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28742"/>
            <a:ext cx="55971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85918" y="28575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签到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14678" y="3071816"/>
            <a:ext cx="928694" cy="857256"/>
            <a:chOff x="2643174" y="1899392"/>
            <a:chExt cx="714380" cy="66787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3174" y="1899392"/>
              <a:ext cx="714380" cy="6678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86049" y="213863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系统</a:t>
              </a:r>
              <a:endParaRPr lang="zh-CN" altLang="en-US" sz="1000" b="1" dirty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 rot="5400000">
            <a:off x="2396467" y="1961201"/>
            <a:ext cx="1850735" cy="714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3429006"/>
            <a:ext cx="785818" cy="6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1428742"/>
            <a:ext cx="714380" cy="68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571604" y="11429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到达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1736" y="11429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14287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直接维修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7694271">
            <a:off x="3759957" y="2542624"/>
            <a:ext cx="1057206" cy="8233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弧形箭头 17"/>
          <p:cNvSpPr/>
          <p:nvPr/>
        </p:nvSpPr>
        <p:spPr>
          <a:xfrm rot="17907968">
            <a:off x="1950341" y="1688554"/>
            <a:ext cx="270820" cy="2428833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6116" y="214312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缺配件，标记提示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3130567">
            <a:off x="2536079" y="2545307"/>
            <a:ext cx="707727" cy="7537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85984" y="242887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客户取消订单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2643188"/>
            <a:ext cx="738184" cy="69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右箭头 22"/>
          <p:cNvSpPr/>
          <p:nvPr/>
        </p:nvSpPr>
        <p:spPr>
          <a:xfrm>
            <a:off x="6143636" y="1714494"/>
            <a:ext cx="500066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1934" y="21431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付款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8993" y="1214428"/>
            <a:ext cx="92915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右弧形箭头 25"/>
          <p:cNvSpPr/>
          <p:nvPr/>
        </p:nvSpPr>
        <p:spPr>
          <a:xfrm rot="3593359">
            <a:off x="5623175" y="1383636"/>
            <a:ext cx="267297" cy="3236155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3570" y="29289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评价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8" name="图片 27" descr="19541641_094433752270_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1285866"/>
            <a:ext cx="357190" cy="776566"/>
          </a:xfrm>
          <a:prstGeom prst="rect">
            <a:avLst/>
          </a:prstGeom>
        </p:spPr>
      </p:pic>
      <p:pic>
        <p:nvPicPr>
          <p:cNvPr id="29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000246"/>
            <a:ext cx="571504" cy="672358"/>
          </a:xfrm>
          <a:prstGeom prst="rect">
            <a:avLst/>
          </a:prstGeom>
          <a:noFill/>
        </p:spPr>
      </p:pic>
      <p:sp>
        <p:nvSpPr>
          <p:cNvPr id="30" name="右箭头 29"/>
          <p:cNvSpPr/>
          <p:nvPr/>
        </p:nvSpPr>
        <p:spPr>
          <a:xfrm rot="2701281">
            <a:off x="4902793" y="1982816"/>
            <a:ext cx="390891" cy="8736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2066" y="16430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付现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右箭头 31"/>
          <p:cNvSpPr/>
          <p:nvPr/>
        </p:nvSpPr>
        <p:spPr>
          <a:xfrm rot="19914060">
            <a:off x="4100457" y="2672993"/>
            <a:ext cx="1057206" cy="8233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29124" y="22145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反馈收到款项</a:t>
            </a:r>
            <a:endParaRPr lang="zh-CN" altLang="en-US" sz="10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手杖形箭头 33"/>
          <p:cNvSpPr/>
          <p:nvPr/>
        </p:nvSpPr>
        <p:spPr>
          <a:xfrm>
            <a:off x="2928926" y="1071552"/>
            <a:ext cx="1785950" cy="142876"/>
          </a:xfrm>
          <a:prstGeom prst="utur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0430" y="7858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再次维修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14678" y="1714494"/>
            <a:ext cx="1071570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9024155">
            <a:off x="4100013" y="2923042"/>
            <a:ext cx="1420364" cy="8961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000" y="285750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上缴系统标记</a:t>
            </a:r>
            <a:endParaRPr lang="zh-CN" altLang="en-US" sz="10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师傅维修跟踪系统出现的提示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786" y="1142990"/>
            <a:ext cx="1500198" cy="2500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973" y="12144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工号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95845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已检查未维修项目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36682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已预约未上门维修项目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529828"/>
            <a:ext cx="827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682228"/>
            <a:ext cx="827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2163246"/>
            <a:ext cx="827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2315646"/>
            <a:ext cx="827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78580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维修跟踪提示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3714758"/>
            <a:ext cx="1500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作用方便师傅对自己的工作进行跟踪，后台可看到，同时师傅可以这个界面进行签到，但具体如果实施需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处置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1142990"/>
            <a:ext cx="1500198" cy="2500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5385" y="1214428"/>
            <a:ext cx="5469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工号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5999" y="214312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单项完成金额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5999" y="136682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 smtClean="0">
                <a:solidFill>
                  <a:schemeClr val="accent6">
                    <a:lumMod val="75000"/>
                  </a:schemeClr>
                </a:solidFill>
              </a:rPr>
              <a:t>月度收入累计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12" y="1744142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上月累计金额：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512" y="160126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年累计金额：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3636" y="2347912"/>
            <a:ext cx="13195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总值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个人分成金额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37147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作用方便师傅可即时看到自己的收入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2537" y="78580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师傅收入提示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1887018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本月累计金额：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3636" y="2500312"/>
            <a:ext cx="13195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总值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个人分成金额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2643188"/>
            <a:ext cx="13195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/XXX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单号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总值</a:t>
            </a:r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个人分成金额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0826" y="2857502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1142976" y="2500312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298" y="928676"/>
            <a:ext cx="1739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问题存在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，如师傅已检测，未能预估下次上门时间的情况，应标记为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XXX?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00298" y="1714494"/>
            <a:ext cx="173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问题存在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，用何种方法可以知道师傅是空闲或工作中？如知道了师傅的空闲时间自动派单才可成立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2" name="图片 31" descr="S0D20130507002159MT5719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571882"/>
            <a:ext cx="714380" cy="61232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57554" y="3743276"/>
            <a:ext cx="173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我们可知的范围仅限于止，只能留给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高手们解决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0298" y="2578244"/>
            <a:ext cx="1739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问题存在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，师傅考勤也要在系统中体现出来，如师傅是否值岗中，还是休息日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工号划分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785800"/>
            <a:ext cx="571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位为分公司号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五位流水工号 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一位职阶号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+  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工种  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4" y="1071552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00001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071552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A-Z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35730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员工每调动到另一家分公司都需变化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1357304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每个员工只有唯一工号，无论是离职后再入职，或职位、分公司调整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52" y="1071552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757A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1357304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便于计算工资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694" y="135730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便于派工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642924"/>
            <a:ext cx="2286016" cy="100013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00496" y="1682587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只是系统查到，可不显示在工号牌上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62" y="188588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总部编号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8888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328613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北京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BJ 010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3532351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上海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SH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021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78619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天津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TJ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022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4032417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重庆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CQ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022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4246731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广东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020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662" y="450057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广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西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GX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771 A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2182653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省级办事处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编号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8801-8834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10" y="2468405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其它职能机构（如学校）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8881-8899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系统派单规则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714362"/>
            <a:ext cx="121444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报修地最近的店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000232" y="785800"/>
            <a:ext cx="35719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0298" y="714362"/>
            <a:ext cx="121444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适合的工种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29058" y="785800"/>
            <a:ext cx="35719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9124" y="714362"/>
            <a:ext cx="121444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可最快上门时间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786446" y="785800"/>
            <a:ext cx="35719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6512" y="571486"/>
            <a:ext cx="121444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到达店面平台店长审查，可人工改变指令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6643702" y="1250147"/>
            <a:ext cx="357190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7" descr="E:\3D小人素材\u=3572210178,1202930364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643056"/>
            <a:ext cx="571504" cy="672358"/>
          </a:xfrm>
          <a:prstGeom prst="rect">
            <a:avLst/>
          </a:prstGeom>
          <a:noFill/>
        </p:spPr>
      </p:pic>
      <p:sp>
        <p:nvSpPr>
          <p:cNvPr id="14" name="右箭头 13"/>
          <p:cNvSpPr/>
          <p:nvPr/>
        </p:nvSpPr>
        <p:spPr>
          <a:xfrm rot="1504549">
            <a:off x="5110340" y="1453586"/>
            <a:ext cx="1057206" cy="1423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71934" y="142874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系统默认人工干预时间为工作时间内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1472" y="2643188"/>
            <a:ext cx="785818" cy="642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工作时间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1604" y="2714626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可派单时间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08:30-18:00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2968471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人工接单时间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08:30-20:00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3560869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可维修时间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08:30-20:00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1604" y="381471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超过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18:00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接到的单自动滚动到次日派单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752" y="264318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06:00-08:30/18:00-20:00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报修需加收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次上门费，检测后不修与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元检测费一并收取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14744" y="2643188"/>
            <a:ext cx="785818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紧急报修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604" y="3286130"/>
            <a:ext cx="1785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系统接单时间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小时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7752" y="324321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20:01-24:00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报修需加收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次上门费，检测后不修与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元检测费一并收取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7752" y="38147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00:01-06:00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报修需加收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次上门费，检测后不修与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元检测费一并收取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3306" y="3500444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紧急报修需设一个选择项让客户自行选择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8"/>
          <a:ext cx="5072100" cy="3009524"/>
        </p:xfrm>
        <a:graphic>
          <a:graphicData uri="http://schemas.openxmlformats.org/drawingml/2006/table">
            <a:tbl>
              <a:tblPr/>
              <a:tblGrid>
                <a:gridCol w="183153"/>
                <a:gridCol w="457883"/>
                <a:gridCol w="930336"/>
                <a:gridCol w="455802"/>
                <a:gridCol w="643118"/>
                <a:gridCol w="305950"/>
                <a:gridCol w="455802"/>
                <a:gridCol w="482858"/>
                <a:gridCol w="1057296"/>
                <a:gridCol w="99902"/>
              </a:tblGrid>
              <a:tr h="152205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兴业店安装维修服务工作单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    服务热线：</a:t>
                      </a:r>
                      <a:r>
                        <a:rPr lang="en-US" altLang="zh-CN" sz="8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4006-580-924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日期：          年       月       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派单员：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8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客户资料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客户名称：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客户编码：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移动号码：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维修地址：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EASY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哥资料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维修记录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接单时间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安排上门时间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预计完成时间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维修项目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配件名称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金额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维修结果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保修时限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总费用金额：       仟     佰     拾    元     角      分         ￥：         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已收定金</a:t>
                      </a:r>
                      <a:r>
                        <a:rPr lang="zh-CN" altLang="en-US" sz="800" b="0" i="0" u="sng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元整 ，余额尚欠</a:t>
                      </a:r>
                      <a:r>
                        <a:rPr lang="zh-CN" altLang="en-US" sz="800" b="0" i="0" u="sng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元整。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如上门检测后，因客户原因取消维修需收取上门费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元。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客户评价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尊敬的顾客：感谢阁下本次对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Easyjob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的惠顾！请保留本维修单，凭本单保修。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带证上岗 □是 □否     价格合理 □是 □否      现场抬价 □是 □否      技术专业 □是 □否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阁下对本次服务的√评价：☆  ☆  ☆  ☆  ☆                       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顾客签名：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肘形连接符 6"/>
          <p:cNvCxnSpPr/>
          <p:nvPr/>
        </p:nvCxnSpPr>
        <p:spPr>
          <a:xfrm rot="10800000" flipV="1">
            <a:off x="1928794" y="1643056"/>
            <a:ext cx="5929354" cy="357190"/>
          </a:xfrm>
          <a:prstGeom prst="bentConnector3">
            <a:avLst>
              <a:gd name="adj1" fmla="val 8994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198" y="1357304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项目人工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3636" y="2285998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产品价格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10800000">
            <a:off x="2571736" y="2000246"/>
            <a:ext cx="5357850" cy="57150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0800000">
            <a:off x="2786050" y="2857502"/>
            <a:ext cx="5143536" cy="714380"/>
          </a:xfrm>
          <a:prstGeom prst="bentConnector3">
            <a:avLst>
              <a:gd name="adj1" fmla="val 94636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9322" y="3286130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其它费用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4357686" y="1071552"/>
            <a:ext cx="3429024" cy="357190"/>
          </a:xfrm>
          <a:prstGeom prst="bentConnector3">
            <a:avLst>
              <a:gd name="adj1" fmla="val 601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198" y="64292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EASY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哥签名（有多少个做就要签多少个工号）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4678" y="4071948"/>
            <a:ext cx="3000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此单据还需要优化，与</a:t>
            </a:r>
            <a:r>
              <a:rPr lang="en-US" altLang="zh-CN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协商后再改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产品编号标准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25327" y="285748"/>
          <a:ext cx="4675564" cy="4353919"/>
        </p:xfrm>
        <a:graphic>
          <a:graphicData uri="http://schemas.openxmlformats.org/drawingml/2006/table">
            <a:tbl>
              <a:tblPr/>
              <a:tblGrid>
                <a:gridCol w="307069"/>
                <a:gridCol w="417151"/>
                <a:gridCol w="260719"/>
                <a:gridCol w="770570"/>
                <a:gridCol w="260719"/>
                <a:gridCol w="538820"/>
                <a:gridCol w="260719"/>
                <a:gridCol w="770570"/>
                <a:gridCol w="260719"/>
                <a:gridCol w="828508"/>
              </a:tblGrid>
              <a:tr h="14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A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段码：购入方式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B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段码：一级分类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C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段码：价格分级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D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段码：二级分类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E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段码：编码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位英文字母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位数字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位英文字母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位数字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600" b="0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位数字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A-Z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01-99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A-Z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01-99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404040"/>
                          </a:solidFill>
                          <a:latin typeface="微软雅黑"/>
                        </a:rPr>
                        <a:t>01-9999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代工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灯（电工类）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价格高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整灯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吊灯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采购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价格中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整灯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吸顶灯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代销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价格低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整灯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厨卫灯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回收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原厂配件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整灯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台灯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临时采购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整灯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其它灯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光源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电子件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水暖（水工类）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龙头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门窗（木工类）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门锁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家电（家电类）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洗衣机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煤气炉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热水器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电视机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抽油烟机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冰箱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微波炉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电饭煲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风扇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加温器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暖器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消毒柜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其它小家电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杂项（瓦工类）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乳胶漆类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瓷砖铺贴类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墙纸张贴类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渠道疏通类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电动工具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装卸运送工具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小件工具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耗材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维修直接耗材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服务间接耗材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说明：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、绿色填充栏代表日后要增加编码列，暂时未能实时。其中“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段码”可以前置或后置。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2524"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段码”可以前置或后置，但不可与“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段码”直接并排，如两者须并排进必须用“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-”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分隔。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A\B\C\D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段码”因应业务发展可增加编号。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93"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段码”暂时使用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位数，日后自制系统中可统一调整为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位数，“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段码”一旦生成不可调整。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285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此表还需要优化，暂时作为参考</a:t>
            </a:r>
            <a:endParaRPr lang="zh-CN" altLang="en-US" sz="1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1567</Words>
  <PresentationFormat>全屏显示(16:9)</PresentationFormat>
  <Paragraphs>552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119</cp:revision>
  <dcterms:created xsi:type="dcterms:W3CDTF">2015-11-05T08:51:15Z</dcterms:created>
  <dcterms:modified xsi:type="dcterms:W3CDTF">2015-11-19T05:26:13Z</dcterms:modified>
</cp:coreProperties>
</file>