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AB6F02-F27E-446D-92E9-80188815BDBD}">
  <a:tblStyle styleId="{61AB6F02-F27E-446D-92E9-80188815BD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5dc5042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5dc5042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5dc5042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5dc5042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5dc5042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5dc5042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5dc5042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5dc5042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5dc5042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5dc5042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5dc5042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5dc5042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f5dc5042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f5dc5042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f5dc5042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f5dc5042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5dc5042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5dc5042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Big Mountain Resort</a:t>
            </a:r>
            <a:endParaRPr b="1">
              <a:solidFill>
                <a:srgbClr val="FFF2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Data Analysis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By James Lo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Summary and Conclusion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An 86 cent increase in ticket prices will cover the increase in ticket prices, however, modeling suggests a price between $85.48 to $106.26.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Scenarios 1 and 2 should be analyzed further.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Results </a:t>
            </a:r>
            <a:r>
              <a:rPr lang="en">
                <a:solidFill>
                  <a:srgbClr val="F3F3F3"/>
                </a:solidFill>
              </a:rPr>
              <a:t>should be looked at optimistically and doubtfully</a:t>
            </a:r>
            <a:r>
              <a:rPr lang="en">
                <a:solidFill>
                  <a:schemeClr val="dk1"/>
                </a:solidFill>
              </a:rPr>
              <a:t> since t</a:t>
            </a:r>
            <a:r>
              <a:rPr lang="en">
                <a:solidFill>
                  <a:schemeClr val="dk1"/>
                </a:solidFill>
              </a:rPr>
              <a:t>he modeling assumes that other resorts accurately set prices.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Key data such as operating costs and visitor numbers would increase the validity of this model.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2350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rgbClr val="FFF2CC"/>
                </a:solidFill>
              </a:rPr>
              <a:t>Problem Statement Worksheet (Hypothesis Formation)</a:t>
            </a:r>
            <a:endParaRPr sz="1060">
              <a:solidFill>
                <a:srgbClr val="FFF2CC"/>
              </a:solidFill>
            </a:endParaRPr>
          </a:p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60">
                <a:solidFill>
                  <a:srgbClr val="F3F3F3"/>
                </a:solidFill>
              </a:rPr>
              <a:t>How can Big Mountain Resort overcome this season’s ~$1.5 million increase in operating costs by the end of this season by emphasizing value and adjusting ticket prices accordingly, while at the minimum maintaining profits?</a:t>
            </a:r>
            <a:endParaRPr sz="2320">
              <a:solidFill>
                <a:srgbClr val="F3F3F3"/>
              </a:solidFill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01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{61AB6F02-F27E-446D-92E9-80188815BDBD}</a:tableStyleId>
              </a:tblPr>
              <a:tblGrid>
                <a:gridCol w="4260300"/>
                <a:gridCol w="4260300"/>
              </a:tblGrid>
              <a:tr h="3889825">
                <a:tc>
                  <a:txBody>
                    <a:bodyPr/>
                    <a:lstStyle/>
                    <a:p>
                      <a:pPr indent="0" lvl="0" marL="4572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2CC"/>
                          </a:solidFill>
                          <a:highlight>
                            <a:srgbClr val="D9D9D9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1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FFF2CC"/>
                          </a:solidFill>
                        </a:rPr>
                        <a:t>Context</a:t>
                      </a:r>
                      <a:br>
                        <a:rPr lang="en" sz="1600">
                          <a:solidFill>
                            <a:srgbClr val="FFF2CC"/>
                          </a:solidFill>
                        </a:rPr>
                      </a:b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In order to increase the distribution of visitors, Big Mountain Resort (BMR) has recently installed an additional lift that increases this season’s operating costs by ~$1.5 million.  To maintain or possibly increase profitability, BMR is looking to implement data-driven, value-based ticket pricing in addition to implementing data-driven cost cutting measures that will increase profitability.</a:t>
                      </a:r>
                      <a:br>
                        <a:rPr lang="en" sz="1600">
                          <a:solidFill>
                            <a:srgbClr val="FFF2CC"/>
                          </a:solidFill>
                        </a:rPr>
                      </a:br>
                      <a:br>
                        <a:rPr lang="en" sz="1600">
                          <a:solidFill>
                            <a:srgbClr val="FFF2CC"/>
                          </a:solidFill>
                        </a:rPr>
                      </a:br>
                      <a:r>
                        <a:rPr lang="en">
                          <a:solidFill>
                            <a:srgbClr val="FFF2CC"/>
                          </a:solidFill>
                          <a:highlight>
                            <a:srgbClr val="D9D9D9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2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FFF2CC"/>
                          </a:solidFill>
                        </a:rPr>
                        <a:t>Criteria for success</a:t>
                      </a:r>
                      <a:br>
                        <a:rPr lang="en" sz="1600">
                          <a:solidFill>
                            <a:srgbClr val="FFF2CC"/>
                          </a:solidFill>
                        </a:rPr>
                      </a:b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 value-based ticket price based on market competition and BMR’s facilities.</a:t>
                      </a:r>
                      <a:r>
                        <a:rPr lang="en" sz="1000">
                          <a:solidFill>
                            <a:srgbClr val="FFF2CC"/>
                          </a:solidFill>
                        </a:rPr>
                        <a:t> </a:t>
                      </a:r>
                      <a:endParaRPr sz="1000">
                        <a:solidFill>
                          <a:srgbClr val="FFF2CC"/>
                        </a:solidFill>
                      </a:endParaRPr>
                    </a:p>
                    <a:p>
                      <a:pPr indent="0" lvl="0" marL="4572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rgbClr val="FFF2CC"/>
                          </a:solidFill>
                        </a:rPr>
                      </a:br>
                      <a:r>
                        <a:rPr lang="en">
                          <a:solidFill>
                            <a:srgbClr val="FFF2CC"/>
                          </a:solidFill>
                          <a:highlight>
                            <a:srgbClr val="D9D9D9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3 </a:t>
                      </a:r>
                      <a:r>
                        <a:rPr lang="en">
                          <a:solidFill>
                            <a:srgbClr val="FFF2CC"/>
                          </a:solidFill>
                          <a:highlight>
                            <a:srgbClr val="D9D9D9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rgbClr val="FFF2CC"/>
                          </a:solidFill>
                        </a:rPr>
                        <a:t>  Scope of solution space</a:t>
                      </a:r>
                      <a:endParaRPr>
                        <a:solidFill>
                          <a:srgbClr val="FFF2CC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Determine the effect of the many variables including (but not limited to)  number of chairs, elevation, vertical drop, region, longest runs, etc. on pricing (if any).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Thoroughly examine if region plays a role in pricing.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Determine an appropriate value-based ticket price based on data.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2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2CC"/>
                          </a:solidFill>
                          <a:highlight>
                            <a:srgbClr val="D9D9D9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4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FFF2CC"/>
                          </a:solidFill>
                        </a:rPr>
                        <a:t>Constraints within solution space</a:t>
                      </a:r>
                      <a:endParaRPr sz="1000">
                        <a:solidFill>
                          <a:srgbClr val="FFF2CC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Data sources are restricted to the provided CSV file.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In-house metrics and financial data from BMR are not available.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  <a:p>
                      <a:pPr indent="0" lvl="0" marL="4572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rgbClr val="FFF2CC"/>
                          </a:solidFill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5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FFF2CC"/>
                          </a:solidFill>
                        </a:rPr>
                        <a:t>Stakeholders to provide key insights</a:t>
                      </a:r>
                      <a:endParaRPr sz="1000">
                        <a:solidFill>
                          <a:srgbClr val="FFF2CC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Jimmy Blackburn (Director of Operations)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Alesha Eisen (Database Manager)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  <a:p>
                      <a:pPr indent="0" lvl="0" marL="4572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rgbClr val="FFF2CC"/>
                          </a:solidFill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6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FFF2CC"/>
                          </a:solidFill>
                        </a:rPr>
                        <a:t>What key data sources are required?</a:t>
                      </a:r>
                      <a:endParaRPr sz="1000">
                        <a:solidFill>
                          <a:srgbClr val="FFF2CC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CSV file of US ski resort data provided by Alesha Eisen (Database Manager)</a:t>
                      </a:r>
                      <a:endParaRPr b="1" sz="10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2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Ticket Price Recommendations and Key Findings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can Big Mountain overcome the $1.5 million dollar increase in operating costs from installing the lift?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Increase Ticket Price by 86 cents!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even with an 86 cent increase to $81.86, Big Mountain still undercharging!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expected Big Mountain ticket price is $95.87.  A conservative ticket price recommendation: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200" u="sng">
                <a:solidFill>
                  <a:srgbClr val="F3F3F3"/>
                </a:solidFill>
              </a:rPr>
              <a:t>$85.48</a:t>
            </a:r>
            <a:endParaRPr b="1" sz="3200" u="sng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Modeling Results and Analysis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</a:t>
            </a:r>
            <a:r>
              <a:rPr lang="en">
                <a:solidFill>
                  <a:srgbClr val="F3F3F3"/>
                </a:solidFill>
              </a:rPr>
              <a:t>e model suggest that Big Mountain should be charging $95.87 with an expected mean absolute error of $10.39.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suggested price range factoring in error is $85.48 to $106.26.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Scenario</a:t>
            </a:r>
            <a:r>
              <a:rPr lang="en">
                <a:solidFill>
                  <a:srgbClr val="FFF2CC"/>
                </a:solidFill>
              </a:rPr>
              <a:t> Recommendations and Key Findings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reminder of the 4 suggested scenarios: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Permanently closing down up to 10 of the least used runs which does not affect any other resort statistics.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Increase vertical drop by adding a run to a point 150 feet lower down but requiring the installation of an additional chair lift to bring skiers back up, without additional snow making coverage.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Same as Scenario 2, but adding 2 acres of snow making cover.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Increase the longest run by 0.2 miles to boast 3.5 miles length, requiring an additional snow making coverage of 4 acres.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Scenario Recommendations and Key Findings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Scenarios 1 and 2 are potentially profitable, but numbers need to be run.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</a:t>
            </a:r>
            <a:r>
              <a:rPr lang="en">
                <a:solidFill>
                  <a:schemeClr val="dk1"/>
                </a:solidFill>
              </a:rPr>
              <a:t>pursue</a:t>
            </a:r>
            <a:r>
              <a:rPr lang="en">
                <a:solidFill>
                  <a:schemeClr val="dk1"/>
                </a:solidFill>
              </a:rPr>
              <a:t> scenarios 3 and 4 since modeling suggests that scenarios 3 and 4 do not support added value to ticket price.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Modeling Results and Analysis: Scenario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440825" y="1017725"/>
            <a:ext cx="23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Closing 1 run does not decrease ticket price predictions.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is no difference in ticket price predictions whether 3, 4, or 5 runs are closed.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is no difference in ticket price predictions whether 6, 7, or 8 runs are closed.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3100"/>
            <a:ext cx="5973376" cy="32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Modeling Results and Analysis: Scenario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906325" y="1277175"/>
            <a:ext cx="60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scenario closes up to 10 of the least used runs.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important </a:t>
            </a:r>
            <a:r>
              <a:rPr lang="en">
                <a:solidFill>
                  <a:schemeClr val="dk1"/>
                </a:solidFill>
              </a:rPr>
              <a:t>thresholds</a:t>
            </a:r>
            <a:r>
              <a:rPr lang="en">
                <a:solidFill>
                  <a:schemeClr val="dk1"/>
                </a:solidFill>
              </a:rPr>
              <a:t> are detailed in the 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further analysis, a</a:t>
            </a:r>
            <a:r>
              <a:rPr lang="en">
                <a:solidFill>
                  <a:schemeClr val="dk1"/>
                </a:solidFill>
              </a:rPr>
              <a:t>ctual costs associated with: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closing cost of each run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operating cost of each run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are needed.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418525" y="15389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{61AB6F02-F27E-446D-92E9-80188815BDBD}</a:tableStyleId>
              </a:tblPr>
              <a:tblGrid>
                <a:gridCol w="942850"/>
                <a:gridCol w="1164175"/>
              </a:tblGrid>
              <a:tr h="63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Closing X Number of Runs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Revenue Change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(in millions of $)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2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-0.71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5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-1.17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8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-2.21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9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-2.99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10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-3.17</a:t>
                      </a:r>
                      <a:endParaRPr sz="1100">
                        <a:solidFill>
                          <a:srgbClr val="F3F3F3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Modeling Results and Analysis: </a:t>
            </a:r>
            <a:r>
              <a:rPr lang="en">
                <a:solidFill>
                  <a:srgbClr val="FFF2CC"/>
                </a:solidFill>
              </a:rPr>
              <a:t>Scenario 2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scenario adds an additional run, increases vertical drop by 150 feet, and installs an additional chair lift.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implementation of scenario 2 suggests a ticket price increase of $1.99.  Over the season, this is expected to amount to $3.47 million.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Again, a cost analysis needs to be run with operating and installation costs.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