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98" r:id="rId18"/>
    <p:sldId id="272" r:id="rId19"/>
    <p:sldId id="280" r:id="rId20"/>
    <p:sldId id="287" r:id="rId21"/>
    <p:sldId id="288" r:id="rId22"/>
    <p:sldId id="281" r:id="rId23"/>
    <p:sldId id="285" r:id="rId24"/>
    <p:sldId id="286" r:id="rId25"/>
    <p:sldId id="282" r:id="rId26"/>
    <p:sldId id="289" r:id="rId27"/>
    <p:sldId id="283" r:id="rId28"/>
    <p:sldId id="290" r:id="rId29"/>
    <p:sldId id="291" r:id="rId30"/>
    <p:sldId id="292" r:id="rId31"/>
    <p:sldId id="284" r:id="rId32"/>
    <p:sldId id="293" r:id="rId33"/>
    <p:sldId id="294" r:id="rId34"/>
    <p:sldId id="295" r:id="rId35"/>
    <p:sldId id="296" r:id="rId36"/>
    <p:sldId id="297" r:id="rId37"/>
    <p:sldId id="273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74" r:id="rId50"/>
    <p:sldId id="275" r:id="rId51"/>
    <p:sldId id="276" r:id="rId52"/>
    <p:sldId id="277" r:id="rId53"/>
    <p:sldId id="278" r:id="rId54"/>
    <p:sldId id="27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753F-E3E3-B748-A2FF-291889CD204E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15334-6572-2848-9BF7-11D1EE7BB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background</a:t>
            </a:r>
          </a:p>
          <a:p>
            <a:endParaRPr lang="en-US" dirty="0" smtClean="0"/>
          </a:p>
          <a:p>
            <a:r>
              <a:rPr lang="en-US" dirty="0" smtClean="0"/>
              <a:t>I was looking around NATO,</a:t>
            </a:r>
            <a:r>
              <a:rPr lang="en-US" baseline="0" dirty="0" smtClean="0"/>
              <a:t> and one of the things I always do is look at the jobs page. It tells you a great deal about an organization (tech used, paradigms, &amp;c &amp;c &amp;c).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NATO linked to one of the sub </a:t>
            </a:r>
            <a:r>
              <a:rPr lang="en-US" baseline="0" dirty="0" err="1" smtClean="0"/>
              <a:t>organzations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TLS for all </a:t>
            </a:r>
            <a:r>
              <a:rPr lang="en-US" dirty="0" err="1" smtClean="0"/>
              <a:t>comms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TLS Version, Check things that matter</a:t>
            </a:r>
            <a:r>
              <a:rPr lang="en-US" baseline="0" dirty="0" smtClean="0"/>
              <a:t> (not name), </a:t>
            </a:r>
            <a:r>
              <a:rPr lang="en-US" dirty="0" smtClean="0"/>
              <a:t>Cert pinning, Public Key Pinning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between hashing &amp; encryption, why encryption, types of hashing</a:t>
            </a:r>
            <a:r>
              <a:rPr lang="en-US" baseline="0" dirty="0" smtClean="0"/>
              <a:t> (e.g. hash vs </a:t>
            </a:r>
            <a:r>
              <a:rPr lang="en-US" baseline="0" dirty="0" err="1" smtClean="0"/>
              <a:t>hmac</a:t>
            </a:r>
            <a:r>
              <a:rPr lang="en-US" baseline="0" dirty="0" smtClean="0"/>
              <a:t>). Also, why to never use custom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Passwords stored in memory, cached tokens on disk, and what to do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Tokens token</a:t>
            </a:r>
            <a:r>
              <a:rPr lang="en-US" baseline="0" dirty="0" smtClean="0"/>
              <a:t>s tokens tokens tokens; also, </a:t>
            </a:r>
            <a:r>
              <a:rPr lang="en-US" baseline="0" dirty="0" err="1" smtClean="0"/>
              <a:t>TouchID</a:t>
            </a:r>
            <a:r>
              <a:rPr lang="en-US" baseline="0" dirty="0" smtClean="0"/>
              <a:t> is not user auth.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things are random, but</a:t>
            </a:r>
            <a:r>
              <a:rPr lang="en-US" baseline="0" dirty="0" smtClean="0"/>
              <a:t> some things are more random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Mobile Heraclitus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security via inscrutable philosophers</a:t>
            </a:r>
          </a:p>
          <a:p>
            <a:endParaRPr lang="en-US" dirty="0"/>
          </a:p>
          <a:p>
            <a:r>
              <a:rPr lang="en-US" i="1" dirty="0" smtClean="0"/>
              <a:t>For philosophical people must be well versed in many things</a:t>
            </a:r>
            <a:r>
              <a:rPr lang="is-IS" i="1" dirty="0" smtClean="0"/>
              <a:t>…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ad </a:t>
            </a:r>
            <a:r>
              <a:rPr lang="en-US" dirty="0" err="1" smtClean="0"/>
              <a:t>petitionem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01" y="1690688"/>
            <a:ext cx="839959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 request</a:t>
            </a:r>
          </a:p>
          <a:p>
            <a:pPr lvl="1"/>
            <a:r>
              <a:rPr lang="en-US" dirty="0" err="1" smtClean="0"/>
              <a:t>BigIP</a:t>
            </a:r>
            <a:r>
              <a:rPr lang="en-US" dirty="0" smtClean="0"/>
              <a:t> F5 usage (</a:t>
            </a:r>
            <a:r>
              <a:rPr lang="en-US" dirty="0" err="1" smtClean="0"/>
              <a:t>BigIP</a:t>
            </a:r>
            <a:r>
              <a:rPr lang="en-US" dirty="0" smtClean="0"/>
              <a:t> cookie)</a:t>
            </a:r>
          </a:p>
          <a:p>
            <a:pPr lvl="1"/>
            <a:r>
              <a:rPr lang="en-US" dirty="0" smtClean="0"/>
              <a:t> Specific version of SharePoint (14.0.0.7174), rough version of IIS (8.5)</a:t>
            </a:r>
          </a:p>
          <a:p>
            <a:pPr lvl="1"/>
            <a:r>
              <a:rPr lang="en-US" dirty="0" smtClean="0"/>
              <a:t>Your Individual Request (</a:t>
            </a:r>
            <a:r>
              <a:rPr lang="en-US" dirty="0" err="1" smtClean="0"/>
              <a:t>SPRequestGuid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is meant read from another App(X-MS-</a:t>
            </a:r>
            <a:r>
              <a:rPr lang="en-US" dirty="0" err="1" smtClean="0"/>
              <a:t>InvokeApp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we issued another request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We could find internal DNS/NTLM/Host info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anyone would issue such a request…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64" y="1690688"/>
            <a:ext cx="8706672" cy="37266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that’s 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be right </a:t>
            </a:r>
            <a:r>
              <a:rPr lang="en-US" i="1" dirty="0" smtClean="0"/>
              <a:t>all the time</a:t>
            </a:r>
            <a:endParaRPr lang="en-US" dirty="0" smtClean="0"/>
          </a:p>
          <a:p>
            <a:r>
              <a:rPr lang="en-US" dirty="0" smtClean="0"/>
              <a:t>Attackers only have to be right </a:t>
            </a:r>
            <a:r>
              <a:rPr lang="en-US" b="1" dirty="0" smtClean="0"/>
              <a:t>once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Attackers only have to be right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HTTP Requests =&gt; great recon</a:t>
            </a:r>
          </a:p>
          <a:p>
            <a:pPr lvl="1"/>
            <a:r>
              <a:rPr lang="en-US" dirty="0" smtClean="0"/>
              <a:t>Operating System Version</a:t>
            </a:r>
          </a:p>
          <a:p>
            <a:pPr lvl="1"/>
            <a:r>
              <a:rPr lang="en-US" dirty="0" smtClean="0"/>
              <a:t>Host Names</a:t>
            </a:r>
          </a:p>
          <a:p>
            <a:pPr lvl="1"/>
            <a:r>
              <a:rPr lang="en-US" dirty="0" smtClean="0"/>
              <a:t>Internal Domain Names</a:t>
            </a:r>
          </a:p>
          <a:p>
            <a:pPr lvl="1"/>
            <a:r>
              <a:rPr lang="en-US" dirty="0" smtClean="0"/>
              <a:t>Technology Stack Information</a:t>
            </a:r>
          </a:p>
          <a:p>
            <a:r>
              <a:rPr lang="en-US" dirty="0" smtClean="0"/>
              <a:t>No </a:t>
            </a:r>
            <a:r>
              <a:rPr lang="en-US" i="1" dirty="0" smtClean="0"/>
              <a:t>real</a:t>
            </a:r>
            <a:r>
              <a:rPr lang="en-US" dirty="0" smtClean="0"/>
              <a:t> attack has begun, just recon</a:t>
            </a:r>
          </a:p>
          <a:p>
            <a:pPr lvl="1"/>
            <a:r>
              <a:rPr lang="en-US" dirty="0" smtClean="0"/>
              <a:t>Total time? &lt; 5 minute, including silly browsing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Mobile Top </a:t>
            </a:r>
            <a:r>
              <a:rPr lang="en-US" strike="sngStrike" dirty="0" smtClean="0"/>
              <a:t>10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For the sun will not overstep its boundaries, lest the Furies, ministers of justice, find it out. </a:t>
            </a:r>
          </a:p>
          <a:p>
            <a:r>
              <a:rPr lang="en-US" sz="1600" dirty="0" smtClean="0"/>
              <a:t>Plutarch, </a:t>
            </a:r>
            <a:r>
              <a:rPr lang="en-US" sz="1600" i="1" dirty="0" smtClean="0"/>
              <a:t>On Exile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i="1" dirty="0" smtClean="0"/>
              <a:t>N, </a:t>
            </a:r>
            <a:r>
              <a:rPr lang="en-US" dirty="0" smtClean="0"/>
              <a:t>for N != 10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b="1" dirty="0" smtClean="0"/>
              <a:t>5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Top things seen in apps over and over</a:t>
            </a:r>
          </a:p>
          <a:p>
            <a:pPr lvl="1"/>
            <a:r>
              <a:rPr lang="en-US" dirty="0" smtClean="0"/>
              <a:t>Mobile </a:t>
            </a:r>
            <a:r>
              <a:rPr lang="en-US" b="1" dirty="0" smtClean="0"/>
              <a:t>developer</a:t>
            </a:r>
            <a:r>
              <a:rPr lang="en-US" dirty="0" smtClean="0"/>
              <a:t> focused</a:t>
            </a:r>
          </a:p>
          <a:p>
            <a:r>
              <a:rPr lang="en-US" dirty="0" smtClean="0"/>
              <a:t>Why not OWASP Mobile Top 10 (2014)?</a:t>
            </a:r>
          </a:p>
          <a:p>
            <a:pPr lvl="1"/>
            <a:r>
              <a:rPr lang="en-US" dirty="0" smtClean="0"/>
              <a:t>Too server focused: M1, M5, M9</a:t>
            </a:r>
          </a:p>
          <a:p>
            <a:pPr lvl="1"/>
            <a:r>
              <a:rPr lang="en-US" dirty="0" smtClean="0"/>
              <a:t>Client injection isn’t common or terribly dangerous (M7)</a:t>
            </a:r>
          </a:p>
          <a:p>
            <a:pPr lvl="2"/>
            <a:r>
              <a:rPr lang="en-US" dirty="0" err="1" smtClean="0"/>
              <a:t>Maaaaaybe</a:t>
            </a:r>
            <a:r>
              <a:rPr lang="en-US" dirty="0" smtClean="0"/>
              <a:t> XSS in </a:t>
            </a:r>
            <a:r>
              <a:rPr lang="en-US" dirty="0" err="1" smtClean="0"/>
              <a:t>webviews</a:t>
            </a:r>
            <a:r>
              <a:rPr lang="en-US" dirty="0" smtClean="0"/>
              <a:t>, but</a:t>
            </a:r>
            <a:r>
              <a:rPr lang="is-IS" dirty="0" smtClean="0"/>
              <a:t>… still not common</a:t>
            </a:r>
          </a:p>
          <a:p>
            <a:pPr lvl="1"/>
            <a:r>
              <a:rPr lang="is-IS" dirty="0" smtClean="0"/>
              <a:t>Binary protections is a vendor grab (M10)</a:t>
            </a:r>
          </a:p>
          <a:p>
            <a:pPr lvl="2"/>
            <a:r>
              <a:rPr lang="en-US" dirty="0" smtClean="0"/>
              <a:t>A</a:t>
            </a:r>
            <a:r>
              <a:rPr lang="is-IS" dirty="0" smtClean="0"/>
              <a:t>nd honestly not something a dev can fix anway</a:t>
            </a:r>
          </a:p>
          <a:p>
            <a:pPr lvl="1"/>
            <a:r>
              <a:rPr lang="is-IS" dirty="0" smtClean="0"/>
              <a:t>2016 is equally silly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N, for N !=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Data in transit</a:t>
            </a:r>
            <a:endParaRPr lang="en-US" dirty="0"/>
          </a:p>
          <a:p>
            <a:r>
              <a:rPr lang="en-US" dirty="0"/>
              <a:t>Non-TLS Encryption &amp; </a:t>
            </a:r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Data at rest</a:t>
            </a:r>
            <a:endParaRPr lang="en-US" dirty="0"/>
          </a:p>
          <a:p>
            <a:r>
              <a:rPr lang="en-US" dirty="0"/>
              <a:t>Lifetime of data </a:t>
            </a:r>
            <a:endParaRPr lang="en-US" dirty="0" smtClean="0"/>
          </a:p>
          <a:p>
            <a:pPr lvl="1"/>
            <a:r>
              <a:rPr lang="en-US" dirty="0" smtClean="0"/>
              <a:t>Where data lives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Knowing who owns data</a:t>
            </a:r>
            <a:endParaRPr lang="en-US" dirty="0"/>
          </a:p>
          <a:p>
            <a:r>
              <a:rPr lang="en-US" dirty="0"/>
              <a:t>Entropy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How random is that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TLS 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We step and do not step into the same rivers, we are and we are not.</a:t>
            </a:r>
          </a:p>
          <a:p>
            <a:r>
              <a:rPr lang="en-US" sz="1600" dirty="0" smtClean="0"/>
              <a:t>Heraclitus, </a:t>
            </a:r>
            <a:r>
              <a:rPr lang="en-US" sz="1600" i="1" dirty="0" smtClean="0"/>
              <a:t>Homeric Questions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Security</a:t>
            </a:r>
          </a:p>
          <a:p>
            <a:pPr lvl="1"/>
            <a:r>
              <a:rPr lang="en-US" dirty="0" smtClean="0"/>
              <a:t>Derived from SSL v3 </a:t>
            </a:r>
          </a:p>
          <a:p>
            <a:r>
              <a:rPr lang="en-US" dirty="0" smtClean="0"/>
              <a:t>The “S” in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https://</a:t>
            </a:r>
            <a:r>
              <a:rPr lang="is-IS" dirty="0" smtClean="0"/>
              <a:t>… </a:t>
            </a:r>
          </a:p>
          <a:p>
            <a:r>
              <a:rPr lang="is-IS" dirty="0" smtClean="0"/>
              <a:t>Basically a collection of algorithms to secure data in transit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Brave Speaker</a:t>
            </a:r>
          </a:p>
          <a:p>
            <a:r>
              <a:rPr lang="en-US" dirty="0" smtClean="0"/>
              <a:t>What are we doing &amp; why?</a:t>
            </a:r>
          </a:p>
          <a:p>
            <a:r>
              <a:rPr lang="en-US" dirty="0" smtClean="0"/>
              <a:t>A Mobile Top </a:t>
            </a:r>
            <a:r>
              <a:rPr lang="en-US" strike="sngStrike" dirty="0" smtClean="0"/>
              <a:t>10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TLS Communications</a:t>
            </a:r>
          </a:p>
          <a:p>
            <a:pPr lvl="1"/>
            <a:r>
              <a:rPr lang="en-US" dirty="0" smtClean="0"/>
              <a:t>Non-TLS Encryption &amp; Hashing</a:t>
            </a:r>
          </a:p>
          <a:p>
            <a:pPr lvl="1"/>
            <a:r>
              <a:rPr lang="en-US" dirty="0" smtClean="0"/>
              <a:t>Lifetime of data </a:t>
            </a:r>
          </a:p>
          <a:p>
            <a:pPr lvl="1"/>
            <a:r>
              <a:rPr lang="en-US" dirty="0" smtClean="0"/>
              <a:t>Mobile Registration</a:t>
            </a:r>
          </a:p>
          <a:p>
            <a:pPr lvl="1"/>
            <a:r>
              <a:rPr lang="en-US" dirty="0" smtClean="0"/>
              <a:t>Entropy 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this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6610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into this: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7467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–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issues (FREAK, POODLE, Lucky 13, CRIME,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Configuration issues (null cipher anyone</a:t>
            </a:r>
            <a:r>
              <a:rPr lang="is-IS" dirty="0" smtClean="0"/>
              <a:t>?)</a:t>
            </a:r>
          </a:p>
          <a:p>
            <a:r>
              <a:rPr lang="is-IS" b="1" dirty="0" smtClean="0"/>
              <a:t>Certificate validity</a:t>
            </a:r>
            <a:endParaRPr lang="is-I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URL(string: "https://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nvisium.com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task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URLSession.shared.dataTask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(with: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!) { (data, response, error) in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if error != nil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print(error!)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dataSemaphore.signal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 else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if let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usableData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data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print(response!)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print(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usableData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dataSemaphore.signal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using HTTPS, right?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227263"/>
            <a:ext cx="3695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7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Fix? </a:t>
            </a:r>
            <a:r>
              <a:rPr lang="en-US" dirty="0" smtClean="0"/>
              <a:t>–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subject</a:t>
            </a:r>
            <a:r>
              <a:rPr lang="en-US" dirty="0" smtClean="0"/>
              <a:t>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if challenge?.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protectionSpace.authenticationMethod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 == 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NSURLAuthenticationMethodServerTrust</a:t>
            </a:r>
            <a:endParaRPr lang="en-US" sz="22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if challenge?.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protectionSpace.host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 == "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www.nvisium.com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{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}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stops naive attackers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12" y="1690688"/>
            <a:ext cx="6891176" cy="4648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well, clearly we need to check the chain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90688"/>
            <a:ext cx="8128000" cy="37043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Certificate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Certificate[] certs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conn.getServerCertificates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(Certificate cert : certs)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is: " + cert);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if(cert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instanceof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X509Certificate)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try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((X509Certificate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cert).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checkValidity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 active for current date");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 catch(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CertificateExpiredException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cee)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 expired");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  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  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7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certificate chain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30302" cy="4008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Brave Speaker, </a:t>
            </a:r>
            <a:r>
              <a:rPr lang="en-US" dirty="0" err="1" smtClean="0"/>
              <a:t>Sextus</a:t>
            </a:r>
            <a:r>
              <a:rPr lang="en-US" dirty="0" smtClean="0"/>
              <a:t> </a:t>
            </a:r>
            <a:r>
              <a:rPr lang="en-US" dirty="0" err="1" smtClean="0"/>
              <a:t>Empiricus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Stefan Edwards (</a:t>
            </a:r>
            <a:r>
              <a:rPr lang="en-US" dirty="0" err="1" smtClean="0"/>
              <a:t>Github</a:t>
            </a:r>
            <a:r>
              <a:rPr lang="en-US" dirty="0" smtClean="0"/>
              <a:t>/Twitter: @</a:t>
            </a:r>
            <a:r>
              <a:rPr lang="en-US" dirty="0" err="1" smtClean="0"/>
              <a:t>lojikil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Principal Security Consultant </a:t>
            </a:r>
          </a:p>
          <a:p>
            <a:r>
              <a:rPr lang="en-US" dirty="0" smtClean="0"/>
              <a:t>Father (1 human, 1 doge), future husband, applied philosopher</a:t>
            </a:r>
          </a:p>
          <a:p>
            <a:r>
              <a:rPr lang="en-US" dirty="0" smtClean="0"/>
              <a:t>Education: Dual majored CS &amp; Philo</a:t>
            </a:r>
          </a:p>
          <a:p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Computing: Programming Language Theory, </a:t>
            </a:r>
            <a:r>
              <a:rPr lang="en-US" dirty="0" err="1" smtClean="0"/>
              <a:t>LangSec</a:t>
            </a:r>
            <a:r>
              <a:rPr lang="en-US" dirty="0" smtClean="0"/>
              <a:t>, Secure environments, Discoverable Computing, Constructivist/Democratic/Accessible Computing</a:t>
            </a:r>
          </a:p>
          <a:p>
            <a:pPr lvl="1"/>
            <a:r>
              <a:rPr lang="en-US" dirty="0" smtClean="0"/>
              <a:t>Philosophy: ethics, history of philosophy, absurdism/nihilism, political philosophy, Stoicism/Cynicism, Phenomenology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8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0991"/>
            <a:ext cx="10515600" cy="25625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3518"/>
            <a:ext cx="10334646" cy="1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i="1" dirty="0" smtClean="0"/>
              <a:t>something</a:t>
            </a:r>
            <a:r>
              <a:rPr lang="en-US" dirty="0" smtClean="0"/>
              <a:t> </a:t>
            </a:r>
            <a:r>
              <a:rPr lang="en-US" dirty="0" smtClean="0"/>
              <a:t>known about the cert</a:t>
            </a:r>
          </a:p>
          <a:p>
            <a:pPr lvl="1"/>
            <a:r>
              <a:rPr lang="en-US" dirty="0" smtClean="0"/>
              <a:t>Public </a:t>
            </a:r>
            <a:r>
              <a:rPr lang="en-US" dirty="0" smtClean="0"/>
              <a:t>Key: a fingerprint of the cert (</a:t>
            </a:r>
            <a:r>
              <a:rPr lang="nb-NO" dirty="0"/>
              <a:t>B7 CA 10 84 6A 7A 9D B3 33 B3 C8 B4 14 83 3F FD 9F CF C6 </a:t>
            </a:r>
            <a:r>
              <a:rPr lang="nb-NO" dirty="0" smtClean="0"/>
              <a:t>20)</a:t>
            </a:r>
            <a:endParaRPr lang="en-US" dirty="0" smtClean="0"/>
          </a:p>
          <a:p>
            <a:pPr lvl="1"/>
            <a:r>
              <a:rPr lang="en-US" dirty="0" smtClean="0"/>
              <a:t>Certificate: The entire certificate</a:t>
            </a:r>
          </a:p>
          <a:p>
            <a:r>
              <a:rPr lang="en-US" dirty="0" smtClean="0"/>
              <a:t>Two main strategies:</a:t>
            </a:r>
          </a:p>
          <a:p>
            <a:pPr lvl="1"/>
            <a:r>
              <a:rPr lang="en-US" dirty="0" smtClean="0"/>
              <a:t>Deploy the application with one of the above</a:t>
            </a:r>
          </a:p>
          <a:p>
            <a:pPr lvl="1"/>
            <a:r>
              <a:rPr lang="en-US" dirty="0" smtClean="0"/>
              <a:t>Trust on First Use (</a:t>
            </a:r>
            <a:r>
              <a:rPr lang="en-US" dirty="0" err="1" smtClean="0"/>
              <a:t>ToFU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Can also add rotation &amp;c.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2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with Swift? Use </a:t>
            </a:r>
            <a:r>
              <a:rPr lang="en-US" dirty="0" err="1" smtClean="0"/>
              <a:t>AlamoFire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easy, and pretty straight forward: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let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serverTrustPolicy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ServerTrustPolicy.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PinCertificates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certificates:ServerTrustPolicy.certificatesInBundle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(),</a:t>
            </a: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validateCertificateChain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true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,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validateHost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true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5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Android? </a:t>
            </a:r>
            <a:r>
              <a:rPr lang="en-US" dirty="0" err="1" smtClean="0"/>
              <a:t>OkHttp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Tunable, decent security out of the gate, and also easy to use: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public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CertificatePinning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 {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client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 new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OkHttpClient.Builder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certificatePinner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(new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CertificatePinner.Builder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 .add("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publicobject.com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", "sha256/afwiKY3RxoMmLkuRW1l7QsPZTJPwDS2pdDROQjXw8ig=") .build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()).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build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with Objective C? use </a:t>
            </a:r>
            <a:r>
              <a:rPr lang="en-US" dirty="0" err="1" smtClean="0"/>
              <a:t>TrustKit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API, also works with Swift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81" y="2215022"/>
            <a:ext cx="6110037" cy="43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4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Definite deployment cost</a:t>
            </a:r>
          </a:p>
          <a:p>
            <a:r>
              <a:rPr lang="en-US" dirty="0" smtClean="0"/>
              <a:t>Must either understand:</a:t>
            </a:r>
          </a:p>
          <a:p>
            <a:pPr lvl="1"/>
            <a:r>
              <a:rPr lang="en-US" dirty="0" smtClean="0"/>
              <a:t>Expiry and rotation </a:t>
            </a:r>
            <a:r>
              <a:rPr lang="en-US" b="1" dirty="0" smtClean="0"/>
              <a:t>OR</a:t>
            </a:r>
            <a:endParaRPr lang="en-US" dirty="0" smtClean="0"/>
          </a:p>
          <a:p>
            <a:pPr lvl="1"/>
            <a:r>
              <a:rPr lang="en-US" dirty="0" smtClean="0"/>
              <a:t>Redistribution and deployment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a cure-all</a:t>
            </a:r>
          </a:p>
          <a:p>
            <a:pPr lvl="1"/>
            <a:r>
              <a:rPr lang="en-US" dirty="0" smtClean="0"/>
              <a:t>Binary Patching</a:t>
            </a:r>
          </a:p>
          <a:p>
            <a:pPr lvl="1"/>
            <a:r>
              <a:rPr lang="en-US" dirty="0" smtClean="0"/>
              <a:t>Missed domains</a:t>
            </a:r>
          </a:p>
          <a:p>
            <a:pPr lvl="1"/>
            <a:r>
              <a:rPr lang="en-US" dirty="0" smtClean="0"/>
              <a:t>Referrer leakage</a:t>
            </a:r>
          </a:p>
          <a:p>
            <a:pPr lvl="1"/>
            <a:r>
              <a:rPr lang="en-US" dirty="0" smtClean="0"/>
              <a:t>&amp;c.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4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TLS wherever possible</a:t>
            </a:r>
          </a:p>
          <a:p>
            <a:r>
              <a:rPr lang="en-US" dirty="0" smtClean="0"/>
              <a:t>Use the most modern version possible</a:t>
            </a:r>
          </a:p>
          <a:p>
            <a:pPr lvl="1"/>
            <a:r>
              <a:rPr lang="en-US" dirty="0" smtClean="0"/>
              <a:t>Currently 1.2</a:t>
            </a:r>
          </a:p>
          <a:p>
            <a:r>
              <a:rPr lang="en-US" dirty="0" smtClean="0"/>
              <a:t>Store TLS information (probably the public key)</a:t>
            </a:r>
          </a:p>
          <a:p>
            <a:r>
              <a:rPr lang="en-US" dirty="0" smtClean="0"/>
              <a:t>Understand your infrastructure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Key expiry</a:t>
            </a:r>
          </a:p>
          <a:p>
            <a:pPr lvl="1"/>
            <a:r>
              <a:rPr lang="en-US" dirty="0" smtClean="0"/>
              <a:t>Rotation challenges</a:t>
            </a:r>
          </a:p>
          <a:p>
            <a:pPr lvl="1"/>
            <a:r>
              <a:rPr lang="en-US" dirty="0" smtClean="0"/>
              <a:t>Servers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2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Non-TLS Encryption &amp;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i="1" dirty="0" smtClean="0"/>
              <a:t>… justice will convict the fashioners and witnesses of falsehoods</a:t>
            </a:r>
          </a:p>
          <a:p>
            <a:r>
              <a:rPr lang="is-IS" sz="1600" dirty="0" smtClean="0"/>
              <a:t>Clement, </a:t>
            </a:r>
            <a:r>
              <a:rPr lang="is-IS" sz="1600" i="1" dirty="0" smtClean="0"/>
              <a:t>Miscellanies</a:t>
            </a:r>
            <a:endParaRPr lang="is-IS" sz="1600" dirty="0" smtClean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simplest terms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Encryption: </a:t>
            </a:r>
          </a:p>
          <a:p>
            <a:pPr lvl="1"/>
            <a:r>
              <a:rPr lang="en-US" dirty="0" smtClean="0"/>
              <a:t>encrypt(data, key)</a:t>
            </a:r>
          </a:p>
          <a:p>
            <a:pPr lvl="1"/>
            <a:r>
              <a:rPr lang="en-US" dirty="0" smtClean="0"/>
              <a:t>decrypt(enciphered-data, key)</a:t>
            </a:r>
          </a:p>
          <a:p>
            <a:r>
              <a:rPr lang="en-US" dirty="0" smtClean="0"/>
              <a:t>Hash: </a:t>
            </a:r>
          </a:p>
          <a:p>
            <a:pPr lvl="1"/>
            <a:r>
              <a:rPr lang="en-US" dirty="0" smtClean="0"/>
              <a:t>hash(data)</a:t>
            </a:r>
          </a:p>
          <a:p>
            <a:pPr lvl="1"/>
            <a:r>
              <a:rPr lang="en-US" dirty="0" smtClean="0"/>
              <a:t>no complementary function</a:t>
            </a:r>
          </a:p>
          <a:p>
            <a:pPr lvl="1"/>
            <a:r>
              <a:rPr lang="en-US" dirty="0" smtClean="0"/>
              <a:t>Different algorithms for different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encrypt x k = (x + k) % 26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Key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k = 13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Compliment:</a:t>
            </a:r>
          </a:p>
          <a:p>
            <a:pPr lvl="1"/>
            <a:r>
              <a:rPr lang="en-US" strike="sngStrike" dirty="0" smtClean="0">
                <a:latin typeface="Andale Mono" charset="0"/>
                <a:ea typeface="Andale Mono" charset="0"/>
                <a:cs typeface="Andale Mono" charset="0"/>
              </a:rPr>
              <a:t>let decrypt x k = (x - k) % 26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Result?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this is a test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guvf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vf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grfg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Security</a:t>
            </a:r>
          </a:p>
          <a:p>
            <a:pPr lvl="1"/>
            <a:r>
              <a:rPr lang="en-US" dirty="0" smtClean="0"/>
              <a:t>Penetration Testing (Web/Net/Mobile)</a:t>
            </a:r>
          </a:p>
          <a:p>
            <a:pPr lvl="1"/>
            <a:r>
              <a:rPr lang="en-US" dirty="0" smtClean="0"/>
              <a:t>Adversarial Assessments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Threat Modeling &amp; Design Review</a:t>
            </a:r>
          </a:p>
          <a:p>
            <a:pPr lvl="1"/>
            <a:r>
              <a:rPr lang="en-US" dirty="0" smtClean="0"/>
              <a:t>DFIR</a:t>
            </a:r>
          </a:p>
          <a:p>
            <a:r>
              <a:rPr lang="en-US" dirty="0" smtClean="0"/>
              <a:t>Secure Development/Infrastructure</a:t>
            </a:r>
          </a:p>
          <a:p>
            <a:pPr lvl="1"/>
            <a:r>
              <a:rPr lang="en-US" dirty="0" smtClean="0"/>
              <a:t>AWS/Cloud</a:t>
            </a:r>
          </a:p>
          <a:p>
            <a:pPr lvl="1"/>
            <a:r>
              <a:rPr lang="en-US" dirty="0" smtClean="0"/>
              <a:t>Code Remediation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important because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when to use what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3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Hash: FNV1a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4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&amp; Non-cryptographic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9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Hashing &amp;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1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of waning against bespoke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4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6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Lifetime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i="1" dirty="0" smtClean="0"/>
              <a:t>…those who search for gold, dig over much earth and find little</a:t>
            </a:r>
            <a:endParaRPr lang="is-IS" dirty="0" smtClean="0"/>
          </a:p>
          <a:p>
            <a:r>
              <a:rPr lang="is-IS" sz="1600" dirty="0" smtClean="0"/>
              <a:t>Clement, </a:t>
            </a:r>
            <a:r>
              <a:rPr lang="is-IS" sz="1600" i="1" dirty="0" smtClean="0"/>
              <a:t>Miscellanies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Hearing Impaired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96" y="1825625"/>
            <a:ext cx="42420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2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They would not know the name of justice if these things did not exist</a:t>
            </a:r>
            <a:endParaRPr lang="en-US" dirty="0" smtClean="0"/>
          </a:p>
          <a:p>
            <a:r>
              <a:rPr lang="en-US" sz="1600" dirty="0" smtClean="0"/>
              <a:t>Clement, </a:t>
            </a:r>
            <a:r>
              <a:rPr lang="en-US" sz="1600" i="1" dirty="0" smtClean="0"/>
              <a:t>Miscellanies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Entropy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Let us not conjecture at random about the most important things</a:t>
            </a:r>
          </a:p>
          <a:p>
            <a:r>
              <a:rPr lang="en-US" dirty="0" smtClean="0"/>
              <a:t>Diogenes Laertius, </a:t>
            </a:r>
            <a:r>
              <a:rPr lang="en-US" i="1" dirty="0" smtClean="0"/>
              <a:t>Lives of the Philosophers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8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For fire will come and judge and convict all things</a:t>
            </a:r>
          </a:p>
          <a:p>
            <a:r>
              <a:rPr lang="en-US" dirty="0" smtClean="0"/>
              <a:t>Hippolytus, </a:t>
            </a:r>
            <a:r>
              <a:rPr lang="en-US" i="1" dirty="0" smtClean="0"/>
              <a:t>Refutation of all Heresies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3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TLS: pin the public key or the certificate, use the latest version of TLS.</a:t>
            </a:r>
          </a:p>
          <a:p>
            <a:r>
              <a:rPr lang="en-US" dirty="0" smtClean="0"/>
              <a:t>Data: know when to encrypt, hash, or both your data.</a:t>
            </a:r>
          </a:p>
          <a:p>
            <a:r>
              <a:rPr lang="en-US" dirty="0" smtClean="0"/>
              <a:t>Data: make sure you know when &amp; where data is being used.</a:t>
            </a:r>
          </a:p>
          <a:p>
            <a:r>
              <a:rPr lang="en-US" dirty="0" smtClean="0"/>
              <a:t>Registration: make sure you know who your user is, and what device they’re on</a:t>
            </a:r>
          </a:p>
          <a:p>
            <a:r>
              <a:rPr lang="en-US" dirty="0" smtClean="0"/>
              <a:t>Entropy: stuff is like random, until it’s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1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Heraclitus Seminar?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Famous talk by Heidegger &amp; Fink</a:t>
            </a:r>
          </a:p>
          <a:p>
            <a:r>
              <a:rPr lang="en-US" dirty="0" smtClean="0"/>
              <a:t>Approached Heraclitus’ work on Freiburg Phenomenological grounds</a:t>
            </a:r>
          </a:p>
          <a:p>
            <a:r>
              <a:rPr lang="is-IS" dirty="0" smtClean="0"/>
              <a:t>… and?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Talks have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 being Eeyore in InfoSec, or, how I learnt to hate everything &amp; love Winnie the Pooh”</a:t>
            </a:r>
          </a:p>
          <a:p>
            <a:pPr lvl="1"/>
            <a:r>
              <a:rPr lang="en-US" dirty="0" smtClean="0"/>
              <a:t>Everything is broken and we all die, but Winnie the Pooh is neat</a:t>
            </a:r>
          </a:p>
          <a:p>
            <a:r>
              <a:rPr lang="en-US" dirty="0" smtClean="0"/>
              <a:t>“A Midsummer night’s Scheme: on Dancing for Oberon with Types”</a:t>
            </a:r>
          </a:p>
          <a:p>
            <a:pPr lvl="1"/>
            <a:r>
              <a:rPr lang="en-US" dirty="0" smtClean="0"/>
              <a:t>Talk about </a:t>
            </a:r>
            <a:r>
              <a:rPr lang="en-US" dirty="0" err="1" smtClean="0"/>
              <a:t>LangSec</a:t>
            </a:r>
            <a:r>
              <a:rPr lang="en-US" dirty="0" smtClean="0"/>
              <a:t>, Types, Formal verification, and </a:t>
            </a:r>
            <a:r>
              <a:rPr lang="en-US" dirty="0" err="1" smtClean="0"/>
              <a:t>Shakespear</a:t>
            </a:r>
            <a:endParaRPr lang="en-US" dirty="0" smtClean="0"/>
          </a:p>
          <a:p>
            <a:r>
              <a:rPr lang="en-US" dirty="0" smtClean="0"/>
              <a:t>“A Mobile Heraclitus Seminar”</a:t>
            </a:r>
          </a:p>
          <a:p>
            <a:pPr lvl="1"/>
            <a:r>
              <a:rPr lang="en-US" dirty="0" smtClean="0"/>
              <a:t>This talk, on my Mobile Top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we doing and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Of this account which holds forever men prove uncomprehending, both before hearing it and when they have first heard it.</a:t>
            </a:r>
          </a:p>
          <a:p>
            <a:r>
              <a:rPr lang="en-US" sz="1600" i="1" dirty="0" smtClean="0"/>
              <a:t>Heraclitus, as quoted by </a:t>
            </a:r>
            <a:r>
              <a:rPr lang="en-US" sz="1600" i="1" dirty="0" err="1" smtClean="0"/>
              <a:t>Sextus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Empiricus</a:t>
            </a:r>
            <a:r>
              <a:rPr lang="en-US" sz="1600" i="1" dirty="0" smtClean="0"/>
              <a:t> in “Against the Mathematicians”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/>
              <a:t>are</a:t>
            </a:r>
            <a:r>
              <a:rPr lang="en-US" dirty="0" smtClean="0"/>
              <a:t>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away:</a:t>
            </a:r>
          </a:p>
          <a:p>
            <a:pPr lvl="1"/>
            <a:r>
              <a:rPr lang="en-US" dirty="0" smtClean="0"/>
              <a:t>What the problems are.</a:t>
            </a:r>
          </a:p>
          <a:p>
            <a:pPr lvl="1"/>
            <a:r>
              <a:rPr lang="en-US" dirty="0" smtClean="0"/>
              <a:t>What the solutions are.</a:t>
            </a:r>
          </a:p>
          <a:p>
            <a:pPr lvl="1"/>
            <a:r>
              <a:rPr lang="en-US" i="1" dirty="0" smtClean="0"/>
              <a:t>And why we are bothering.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1658</Words>
  <Application>Microsoft Macintosh PowerPoint</Application>
  <PresentationFormat>Widescreen</PresentationFormat>
  <Paragraphs>426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American Typewriter</vt:lpstr>
      <vt:lpstr>Andale Mono</vt:lpstr>
      <vt:lpstr>Calibri</vt:lpstr>
      <vt:lpstr>Calibri Light</vt:lpstr>
      <vt:lpstr>Arial</vt:lpstr>
      <vt:lpstr>Office Theme</vt:lpstr>
      <vt:lpstr>A Mobile Heraclitus Seminar</vt:lpstr>
      <vt:lpstr>Overview</vt:lpstr>
      <vt:lpstr>Your Brave Speaker, Sextus Empiricus </vt:lpstr>
      <vt:lpstr>nVisium</vt:lpstr>
      <vt:lpstr>Note: Hearing Impaired</vt:lpstr>
      <vt:lpstr>Heraclitus Seminar?</vt:lpstr>
      <vt:lpstr>My Talks have themes</vt:lpstr>
      <vt:lpstr>What are we doing and why?</vt:lpstr>
      <vt:lpstr>What are we doing?</vt:lpstr>
      <vt:lpstr>An Example – ad petitionem</vt:lpstr>
      <vt:lpstr>An Example </vt:lpstr>
      <vt:lpstr>Not that anyone would issue such a request…</vt:lpstr>
      <vt:lpstr>… and that’s the why</vt:lpstr>
      <vt:lpstr>Attackers only have to be right once</vt:lpstr>
      <vt:lpstr>A Mobile Top 10 5</vt:lpstr>
      <vt:lpstr>Top N, for N != 10</vt:lpstr>
      <vt:lpstr>Top N, for N != 10</vt:lpstr>
      <vt:lpstr>TLS Communications</vt:lpstr>
      <vt:lpstr>TLS </vt:lpstr>
      <vt:lpstr>Turns this…</vt:lpstr>
      <vt:lpstr>… into this:</vt:lpstr>
      <vt:lpstr>TLS – Problems</vt:lpstr>
      <vt:lpstr>Starting example</vt:lpstr>
      <vt:lpstr>… what’s the problem?</vt:lpstr>
      <vt:lpstr>Fix? – subject checks</vt:lpstr>
      <vt:lpstr>Only stops naive attackers…</vt:lpstr>
      <vt:lpstr>… well, clearly we need to check the chain</vt:lpstr>
      <vt:lpstr>Checking the Certificate chain</vt:lpstr>
      <vt:lpstr>Checking the certificate chain</vt:lpstr>
      <vt:lpstr>The problem…</vt:lpstr>
      <vt:lpstr>Solution – pinning </vt:lpstr>
      <vt:lpstr>iOS with Swift? Use AlamoFire</vt:lpstr>
      <vt:lpstr>Android? OkHttp</vt:lpstr>
      <vt:lpstr>iOS with Objective C? use TrustKit</vt:lpstr>
      <vt:lpstr>Drawbacks</vt:lpstr>
      <vt:lpstr>General Recommendations</vt:lpstr>
      <vt:lpstr>Non-TLS Encryption &amp; Hashing</vt:lpstr>
      <vt:lpstr>In simplest terms…</vt:lpstr>
      <vt:lpstr>Simple Encryption</vt:lpstr>
      <vt:lpstr>And that’s important because…</vt:lpstr>
      <vt:lpstr>Knowing when to use what algorithm</vt:lpstr>
      <vt:lpstr>Hashing</vt:lpstr>
      <vt:lpstr>Simple Hash: FNV1a</vt:lpstr>
      <vt:lpstr>Cryptographic &amp; Non-cryptographic</vt:lpstr>
      <vt:lpstr>Combining Hashing &amp; Encryption</vt:lpstr>
      <vt:lpstr>Word of waning against bespoke</vt:lpstr>
      <vt:lpstr>Drawbacks</vt:lpstr>
      <vt:lpstr>Takeaways</vt:lpstr>
      <vt:lpstr>Lifetime of Data</vt:lpstr>
      <vt:lpstr>Mobile Registration</vt:lpstr>
      <vt:lpstr>Entropy Sources</vt:lpstr>
      <vt:lpstr>Take Aways</vt:lpstr>
      <vt:lpstr>Take Aways</vt:lpstr>
      <vt:lpstr>Thanks!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Heraclitus Seminar</dc:title>
  <dc:creator>Stefan Edwards</dc:creator>
  <cp:lastModifiedBy>Stefan Edwards</cp:lastModifiedBy>
  <cp:revision>50</cp:revision>
  <dcterms:created xsi:type="dcterms:W3CDTF">2016-12-17T18:49:05Z</dcterms:created>
  <dcterms:modified xsi:type="dcterms:W3CDTF">2016-12-19T03:03:16Z</dcterms:modified>
</cp:coreProperties>
</file>