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69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98" r:id="rId18"/>
    <p:sldId id="272" r:id="rId19"/>
    <p:sldId id="280" r:id="rId20"/>
    <p:sldId id="287" r:id="rId21"/>
    <p:sldId id="288" r:id="rId22"/>
    <p:sldId id="281" r:id="rId23"/>
    <p:sldId id="285" r:id="rId24"/>
    <p:sldId id="286" r:id="rId25"/>
    <p:sldId id="282" r:id="rId26"/>
    <p:sldId id="289" r:id="rId27"/>
    <p:sldId id="283" r:id="rId28"/>
    <p:sldId id="290" r:id="rId29"/>
    <p:sldId id="291" r:id="rId30"/>
    <p:sldId id="292" r:id="rId31"/>
    <p:sldId id="284" r:id="rId32"/>
    <p:sldId id="293" r:id="rId33"/>
    <p:sldId id="294" r:id="rId34"/>
    <p:sldId id="295" r:id="rId35"/>
    <p:sldId id="296" r:id="rId36"/>
    <p:sldId id="297" r:id="rId37"/>
    <p:sldId id="273" r:id="rId38"/>
    <p:sldId id="299" r:id="rId39"/>
    <p:sldId id="300" r:id="rId40"/>
    <p:sldId id="301" r:id="rId41"/>
    <p:sldId id="310" r:id="rId42"/>
    <p:sldId id="311" r:id="rId43"/>
    <p:sldId id="302" r:id="rId44"/>
    <p:sldId id="312" r:id="rId45"/>
    <p:sldId id="303" r:id="rId46"/>
    <p:sldId id="304" r:id="rId47"/>
    <p:sldId id="314" r:id="rId48"/>
    <p:sldId id="305" r:id="rId49"/>
    <p:sldId id="315" r:id="rId50"/>
    <p:sldId id="306" r:id="rId51"/>
    <p:sldId id="313" r:id="rId52"/>
    <p:sldId id="308" r:id="rId53"/>
    <p:sldId id="309" r:id="rId54"/>
    <p:sldId id="274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41" r:id="rId64"/>
    <p:sldId id="324" r:id="rId65"/>
    <p:sldId id="328" r:id="rId66"/>
    <p:sldId id="325" r:id="rId67"/>
    <p:sldId id="326" r:id="rId68"/>
    <p:sldId id="327" r:id="rId69"/>
    <p:sldId id="329" r:id="rId70"/>
    <p:sldId id="275" r:id="rId71"/>
    <p:sldId id="336" r:id="rId72"/>
    <p:sldId id="340" r:id="rId73"/>
    <p:sldId id="338" r:id="rId74"/>
    <p:sldId id="337" r:id="rId75"/>
    <p:sldId id="339" r:id="rId76"/>
    <p:sldId id="276" r:id="rId77"/>
    <p:sldId id="330" r:id="rId78"/>
    <p:sldId id="331" r:id="rId79"/>
    <p:sldId id="332" r:id="rId80"/>
    <p:sldId id="335" r:id="rId81"/>
    <p:sldId id="333" r:id="rId82"/>
    <p:sldId id="277" r:id="rId83"/>
    <p:sldId id="278" r:id="rId84"/>
    <p:sldId id="334" r:id="rId85"/>
    <p:sldId id="27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>
        <p:scale>
          <a:sx n="87" d="100"/>
          <a:sy n="87" d="100"/>
        </p:scale>
        <p:origin x="153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753F-E3E3-B748-A2FF-291889CD204E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15334-6572-2848-9BF7-11D1EE7BB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0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Passwords stored in memory, cached tokens on disk, and what to do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from my </a:t>
            </a:r>
            <a:r>
              <a:rPr lang="en-US" dirty="0" err="1" smtClean="0"/>
              <a:t>DuoMobile</a:t>
            </a:r>
            <a:r>
              <a:rPr lang="en-US" dirty="0" smtClean="0"/>
              <a:t> page; an attacker with access to my file system would be able to see things</a:t>
            </a:r>
            <a:r>
              <a:rPr lang="en-US" baseline="0" dirty="0" smtClean="0"/>
              <a:t> (such as the email addresses released beneath the black boxes)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Tokens token</a:t>
            </a:r>
            <a:r>
              <a:rPr lang="en-US" baseline="0" dirty="0" smtClean="0"/>
              <a:t>s tokens tokens tokens; also, </a:t>
            </a:r>
            <a:r>
              <a:rPr lang="en-US" baseline="0" dirty="0" err="1" smtClean="0"/>
              <a:t>TouchID</a:t>
            </a:r>
            <a:r>
              <a:rPr lang="en-US" baseline="0" dirty="0" smtClean="0"/>
              <a:t> is not user auth.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things are random, but</a:t>
            </a:r>
            <a:r>
              <a:rPr lang="en-US" baseline="0" dirty="0" smtClean="0"/>
              <a:t> some things are more random than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background</a:t>
            </a:r>
          </a:p>
          <a:p>
            <a:endParaRPr lang="en-US" dirty="0" smtClean="0"/>
          </a:p>
          <a:p>
            <a:r>
              <a:rPr lang="en-US" dirty="0" smtClean="0"/>
              <a:t>I was looking around NATO,</a:t>
            </a:r>
            <a:r>
              <a:rPr lang="en-US" baseline="0" dirty="0" smtClean="0"/>
              <a:t> and one of the things I always do is look at the jobs page. It tells you a great deal about an organization (tech used, paradigms, &amp;c &amp;c &amp;c).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NATO linked to one of the sub </a:t>
            </a:r>
            <a:r>
              <a:rPr lang="en-US" baseline="0" dirty="0" err="1" smtClean="0"/>
              <a:t>organzations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3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HTTP requests spread out over _days_</a:t>
            </a:r>
          </a:p>
          <a:p>
            <a:endParaRPr lang="en-US" dirty="0" smtClean="0"/>
          </a:p>
          <a:p>
            <a:r>
              <a:rPr lang="en-US" dirty="0" smtClean="0"/>
              <a:t>Who</a:t>
            </a:r>
            <a:r>
              <a:rPr lang="en-US" baseline="0" dirty="0" smtClean="0"/>
              <a:t> is really going to notice that level of recon?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TLS for all </a:t>
            </a:r>
            <a:r>
              <a:rPr lang="en-US" dirty="0" err="1" smtClean="0"/>
              <a:t>comms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TLS Version, Check things that matter</a:t>
            </a:r>
            <a:r>
              <a:rPr lang="en-US" baseline="0" dirty="0" smtClean="0"/>
              <a:t> (not name), </a:t>
            </a:r>
            <a:r>
              <a:rPr lang="en-US" dirty="0" smtClean="0"/>
              <a:t>Cert pinning, Public Key Pinning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difference between hashing &amp; encryption, why encryption, types of hashing</a:t>
            </a:r>
            <a:r>
              <a:rPr lang="en-US" baseline="0" dirty="0" smtClean="0"/>
              <a:t> (e.g. hash vs </a:t>
            </a:r>
            <a:r>
              <a:rPr lang="en-US" baseline="0" dirty="0" err="1" smtClean="0"/>
              <a:t>hmac</a:t>
            </a:r>
            <a:r>
              <a:rPr lang="en-US" baseline="0" dirty="0" smtClean="0"/>
              <a:t>). Also, why to never use custom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55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can’t tell what those _are_,</a:t>
            </a:r>
            <a:r>
              <a:rPr lang="en-US" baseline="0" dirty="0" smtClean="0"/>
              <a:t> but I can tell they are _the same_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take a step</a:t>
            </a:r>
            <a:r>
              <a:rPr lang="en-US" baseline="0" dirty="0" smtClean="0"/>
              <a:t> back &amp; talk about hashing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15334-6572-2848-9BF7-11D1EE7BB8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847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</a:t>
            </a:r>
            <a:r>
              <a:rPr lang="en-US" dirty="0" err="1" smtClean="0"/>
              <a:t>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784" y="3738643"/>
            <a:ext cx="1558379" cy="25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9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©2016 </a:t>
            </a:r>
            <a:r>
              <a:rPr lang="en-US" dirty="0" err="1" smtClean="0"/>
              <a:t>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784" y="3738643"/>
            <a:ext cx="1558379" cy="25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5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6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©2016 </a:t>
            </a:r>
            <a:r>
              <a:rPr lang="en-US" dirty="0" err="1" smtClean="0"/>
              <a:t>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06B1-A74F-7141-A24F-57941FF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Mobile Heraclitus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security via inscrutable philosophers</a:t>
            </a:r>
          </a:p>
          <a:p>
            <a:endParaRPr lang="en-US" dirty="0"/>
          </a:p>
          <a:p>
            <a:r>
              <a:rPr lang="en-US" i="1" dirty="0" smtClean="0"/>
              <a:t>For philosophical people must be well versed in many things</a:t>
            </a:r>
            <a:r>
              <a:rPr lang="is-IS" i="1" dirty="0" smtClean="0"/>
              <a:t>…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ad </a:t>
            </a:r>
            <a:r>
              <a:rPr lang="en-US" dirty="0" err="1" smtClean="0"/>
              <a:t>petitionem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03" y="1690688"/>
            <a:ext cx="839959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1 request</a:t>
            </a:r>
          </a:p>
          <a:p>
            <a:pPr lvl="1"/>
            <a:r>
              <a:rPr lang="en-US" dirty="0" err="1" smtClean="0"/>
              <a:t>BigIP</a:t>
            </a:r>
            <a:r>
              <a:rPr lang="en-US" dirty="0" smtClean="0"/>
              <a:t> F5 usage (</a:t>
            </a:r>
            <a:r>
              <a:rPr lang="en-US" dirty="0" err="1" smtClean="0"/>
              <a:t>BigIP</a:t>
            </a:r>
            <a:r>
              <a:rPr lang="en-US" dirty="0" smtClean="0"/>
              <a:t> cookie)</a:t>
            </a:r>
          </a:p>
          <a:p>
            <a:pPr lvl="1"/>
            <a:r>
              <a:rPr lang="en-US" dirty="0" smtClean="0"/>
              <a:t> Specific version of SharePoint (14.0.0.7174), rough version of IIS (8.5)</a:t>
            </a:r>
          </a:p>
          <a:p>
            <a:pPr lvl="1"/>
            <a:r>
              <a:rPr lang="en-US" dirty="0" smtClean="0"/>
              <a:t>Your Individual Request (</a:t>
            </a:r>
            <a:r>
              <a:rPr lang="en-US" dirty="0" err="1" smtClean="0"/>
              <a:t>SPRequestGuid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Page is meant read from another App(X-MS-</a:t>
            </a:r>
            <a:r>
              <a:rPr lang="en-US" dirty="0" err="1" smtClean="0"/>
              <a:t>InvokeApp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we issued another request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We could find internal DNS/NTLM/Host </a:t>
            </a:r>
            <a:r>
              <a:rPr lang="is-IS" dirty="0" smtClean="0"/>
              <a:t>info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6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that anyone would issue such a request…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06672" cy="37266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that’s the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be right </a:t>
            </a:r>
            <a:r>
              <a:rPr lang="en-US" i="1" dirty="0" smtClean="0"/>
              <a:t>all the time</a:t>
            </a:r>
            <a:endParaRPr lang="en-US" dirty="0" smtClean="0"/>
          </a:p>
          <a:p>
            <a:r>
              <a:rPr lang="en-US" dirty="0" smtClean="0"/>
              <a:t>Attackers only have to be right </a:t>
            </a:r>
            <a:r>
              <a:rPr lang="en-US" b="1" dirty="0" smtClean="0"/>
              <a:t>once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Attackers only have to be right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HTTP Requests =&gt; great recon</a:t>
            </a:r>
          </a:p>
          <a:p>
            <a:pPr lvl="1"/>
            <a:r>
              <a:rPr lang="en-US" dirty="0" smtClean="0"/>
              <a:t>Operating System Version</a:t>
            </a:r>
          </a:p>
          <a:p>
            <a:pPr lvl="1"/>
            <a:r>
              <a:rPr lang="en-US" dirty="0" smtClean="0"/>
              <a:t>Host Names</a:t>
            </a:r>
          </a:p>
          <a:p>
            <a:pPr lvl="1"/>
            <a:r>
              <a:rPr lang="en-US" dirty="0" smtClean="0"/>
              <a:t>Internal Domain Names</a:t>
            </a:r>
          </a:p>
          <a:p>
            <a:pPr lvl="1"/>
            <a:r>
              <a:rPr lang="en-US" dirty="0" smtClean="0"/>
              <a:t>Technology Stack Information</a:t>
            </a:r>
          </a:p>
          <a:p>
            <a:r>
              <a:rPr lang="en-US" dirty="0" smtClean="0"/>
              <a:t>No </a:t>
            </a:r>
            <a:r>
              <a:rPr lang="en-US" i="1" dirty="0" smtClean="0"/>
              <a:t>real</a:t>
            </a:r>
            <a:r>
              <a:rPr lang="en-US" dirty="0" smtClean="0"/>
              <a:t> attack has begun, just recon</a:t>
            </a:r>
          </a:p>
          <a:p>
            <a:pPr lvl="1"/>
            <a:r>
              <a:rPr lang="en-US" dirty="0" smtClean="0"/>
              <a:t>Total time? &lt; 5 minute, including silly browsing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Mobile Top </a:t>
            </a:r>
            <a:r>
              <a:rPr lang="en-US" strike="sngStrike" dirty="0" smtClean="0"/>
              <a:t>10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For the sun will not overstep its boundaries, lest the Furies, ministers of justice, find it out. </a:t>
            </a:r>
          </a:p>
          <a:p>
            <a:r>
              <a:rPr lang="en-US" sz="1600" dirty="0" smtClean="0"/>
              <a:t>Plutarch, </a:t>
            </a:r>
            <a:r>
              <a:rPr lang="en-US" sz="1600" i="1" dirty="0" smtClean="0"/>
              <a:t>On Exile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i="1" dirty="0" smtClean="0"/>
              <a:t>N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!= 10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b="1" dirty="0" smtClean="0"/>
              <a:t>5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Top things seen in apps over and over</a:t>
            </a:r>
          </a:p>
          <a:p>
            <a:pPr lvl="1"/>
            <a:r>
              <a:rPr lang="en-US" dirty="0" smtClean="0"/>
              <a:t>Mobile </a:t>
            </a:r>
            <a:r>
              <a:rPr lang="en-US" b="1" dirty="0" smtClean="0"/>
              <a:t>developer</a:t>
            </a:r>
            <a:r>
              <a:rPr lang="en-US" dirty="0" smtClean="0"/>
              <a:t> focused</a:t>
            </a:r>
          </a:p>
          <a:p>
            <a:r>
              <a:rPr lang="en-US" dirty="0" smtClean="0"/>
              <a:t>Why not OWASP Mobile Top 10 (2014)?</a:t>
            </a:r>
          </a:p>
          <a:p>
            <a:pPr lvl="1"/>
            <a:r>
              <a:rPr lang="en-US" dirty="0" smtClean="0"/>
              <a:t>Too server focused: M1, M5, M9</a:t>
            </a:r>
          </a:p>
          <a:p>
            <a:pPr lvl="1"/>
            <a:r>
              <a:rPr lang="en-US" dirty="0" smtClean="0"/>
              <a:t>Client injection isn’t common or terribly dangerous (M7)</a:t>
            </a:r>
          </a:p>
          <a:p>
            <a:pPr lvl="2"/>
            <a:r>
              <a:rPr lang="en-US" dirty="0" err="1" smtClean="0"/>
              <a:t>Maaaaaybe</a:t>
            </a:r>
            <a:r>
              <a:rPr lang="en-US" dirty="0" smtClean="0"/>
              <a:t> XSS in </a:t>
            </a:r>
            <a:r>
              <a:rPr lang="en-US" dirty="0" err="1" smtClean="0"/>
              <a:t>webviews</a:t>
            </a:r>
            <a:r>
              <a:rPr lang="en-US" dirty="0" smtClean="0"/>
              <a:t>, but</a:t>
            </a:r>
            <a:r>
              <a:rPr lang="is-IS" dirty="0" smtClean="0"/>
              <a:t>… still not common</a:t>
            </a:r>
          </a:p>
          <a:p>
            <a:pPr lvl="1"/>
            <a:r>
              <a:rPr lang="is-IS" dirty="0" smtClean="0"/>
              <a:t>Binary protections is a vendor grab (M10)</a:t>
            </a:r>
          </a:p>
          <a:p>
            <a:pPr lvl="2"/>
            <a:r>
              <a:rPr lang="en-US" dirty="0" smtClean="0"/>
              <a:t>A</a:t>
            </a:r>
            <a:r>
              <a:rPr lang="is-IS" dirty="0" smtClean="0"/>
              <a:t>nd honestly not something a dev can fix anway</a:t>
            </a:r>
          </a:p>
          <a:p>
            <a:pPr lvl="1"/>
            <a:r>
              <a:rPr lang="is-IS" dirty="0" smtClean="0"/>
              <a:t>2016 is equally silly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i="1" dirty="0" smtClean="0"/>
              <a:t>N</a:t>
            </a:r>
            <a:r>
              <a:rPr lang="en-US" dirty="0" smtClean="0"/>
              <a:t>, for </a:t>
            </a:r>
            <a:r>
              <a:rPr lang="en-US" i="1" dirty="0" smtClean="0"/>
              <a:t>N</a:t>
            </a:r>
            <a:r>
              <a:rPr lang="en-US" dirty="0" smtClean="0"/>
              <a:t> !=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TLS </a:t>
            </a:r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Data in transit</a:t>
            </a:r>
            <a:endParaRPr lang="en-US" dirty="0"/>
          </a:p>
          <a:p>
            <a:r>
              <a:rPr lang="en-US" dirty="0"/>
              <a:t>Non-TLS Encryption &amp; </a:t>
            </a:r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Data at rest</a:t>
            </a:r>
            <a:endParaRPr lang="en-US" dirty="0"/>
          </a:p>
          <a:p>
            <a:r>
              <a:rPr lang="en-US" dirty="0"/>
              <a:t>Lifetime of data </a:t>
            </a:r>
            <a:endParaRPr lang="en-US" dirty="0" smtClean="0"/>
          </a:p>
          <a:p>
            <a:pPr lvl="1"/>
            <a:r>
              <a:rPr lang="en-US" dirty="0" smtClean="0"/>
              <a:t>Where data lives</a:t>
            </a:r>
            <a:endParaRPr lang="en-US" dirty="0"/>
          </a:p>
          <a:p>
            <a:r>
              <a:rPr lang="en-US" dirty="0"/>
              <a:t>Mobile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Knowing who owns data</a:t>
            </a:r>
            <a:endParaRPr lang="en-US" dirty="0"/>
          </a:p>
          <a:p>
            <a:r>
              <a:rPr lang="en-US" dirty="0"/>
              <a:t>Entropy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How random is that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TLS Communications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We step and do not step into the same rivers, we are and we are not.</a:t>
            </a:r>
          </a:p>
          <a:p>
            <a:r>
              <a:rPr lang="en-US" sz="1600" dirty="0" smtClean="0"/>
              <a:t>Heraclitus, </a:t>
            </a:r>
            <a:r>
              <a:rPr lang="en-US" sz="1600" i="1" dirty="0" smtClean="0"/>
              <a:t>Homeric Questions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Security</a:t>
            </a:r>
          </a:p>
          <a:p>
            <a:pPr lvl="1"/>
            <a:r>
              <a:rPr lang="en-US" dirty="0" smtClean="0"/>
              <a:t>Derived from SSL v3 </a:t>
            </a:r>
          </a:p>
          <a:p>
            <a:r>
              <a:rPr lang="en-US" dirty="0" smtClean="0"/>
              <a:t>The “S” in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https://</a:t>
            </a:r>
            <a:r>
              <a:rPr lang="is-IS" dirty="0" smtClean="0"/>
              <a:t>… </a:t>
            </a:r>
          </a:p>
          <a:p>
            <a:r>
              <a:rPr lang="is-IS" dirty="0" smtClean="0"/>
              <a:t>Basically a collection of algorithms to secure data in transit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Brave </a:t>
            </a:r>
            <a:r>
              <a:rPr lang="en-US" dirty="0" smtClean="0"/>
              <a:t>Speaker</a:t>
            </a:r>
          </a:p>
          <a:p>
            <a:r>
              <a:rPr lang="en-US" dirty="0" err="1" smtClean="0"/>
              <a:t>nVisium</a:t>
            </a:r>
            <a:endParaRPr lang="en-US" dirty="0" smtClean="0"/>
          </a:p>
          <a:p>
            <a:r>
              <a:rPr lang="en-US" dirty="0" smtClean="0"/>
              <a:t>What are we doing &amp; why?</a:t>
            </a:r>
          </a:p>
          <a:p>
            <a:r>
              <a:rPr lang="en-US" dirty="0" smtClean="0"/>
              <a:t>A Mobile Top </a:t>
            </a:r>
            <a:r>
              <a:rPr lang="en-US" strike="sngStrike" dirty="0" smtClean="0"/>
              <a:t>10</a:t>
            </a:r>
            <a:r>
              <a:rPr lang="en-US" dirty="0" smtClean="0"/>
              <a:t> 5</a:t>
            </a:r>
          </a:p>
          <a:p>
            <a:pPr lvl="1"/>
            <a:r>
              <a:rPr lang="en-US" dirty="0" smtClean="0"/>
              <a:t>TLS Communications</a:t>
            </a:r>
          </a:p>
          <a:p>
            <a:pPr lvl="1"/>
            <a:r>
              <a:rPr lang="en-US" dirty="0" smtClean="0"/>
              <a:t>Non-TLS Encryption &amp; Hashing</a:t>
            </a:r>
          </a:p>
          <a:p>
            <a:pPr lvl="1"/>
            <a:r>
              <a:rPr lang="en-US" dirty="0" smtClean="0"/>
              <a:t>Lifetime of data </a:t>
            </a:r>
          </a:p>
          <a:p>
            <a:pPr lvl="1"/>
            <a:r>
              <a:rPr lang="en-US" dirty="0" smtClean="0"/>
              <a:t>Mobile Registration</a:t>
            </a:r>
          </a:p>
          <a:p>
            <a:pPr lvl="1"/>
            <a:r>
              <a:rPr lang="en-US" dirty="0" smtClean="0"/>
              <a:t>Entropy Sources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 this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36610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into this: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74675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–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issues (FREAK, POODLE, Lucky 13, CRIME, </a:t>
            </a:r>
            <a:r>
              <a:rPr lang="is-IS" dirty="0" smtClean="0"/>
              <a:t>…)</a:t>
            </a:r>
          </a:p>
          <a:p>
            <a:r>
              <a:rPr lang="is-IS" dirty="0" smtClean="0"/>
              <a:t>Configuration issues (null cipher anyone?)</a:t>
            </a:r>
          </a:p>
          <a:p>
            <a:r>
              <a:rPr lang="is-IS" b="1" dirty="0" smtClean="0"/>
              <a:t>Certificate validity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let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url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URL(string: "https://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nvisium.com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let task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URLSession.shared.dataTask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(with: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url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!) { (data, response, error) in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if error != nil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print(error!)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dataSemaphore.signal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() 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} else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if let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usableData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data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print(response!)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print(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usableData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dataSemaphore.signal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using HTTPS, right?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227263"/>
            <a:ext cx="36957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Fix? –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subject</a:t>
            </a:r>
            <a:r>
              <a:rPr lang="en-US" dirty="0" smtClean="0"/>
              <a:t>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if challenge?.</a:t>
            </a:r>
            <a:r>
              <a:rPr lang="en-US" sz="2200" dirty="0" err="1">
                <a:latin typeface="Andale Mono" charset="0"/>
                <a:ea typeface="Andale Mono" charset="0"/>
                <a:cs typeface="Andale Mono" charset="0"/>
              </a:rPr>
              <a:t>protectionSpace.authenticationMethod</a:t>
            </a: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 == </a:t>
            </a:r>
            <a:r>
              <a:rPr lang="en-US" sz="2200" dirty="0" err="1">
                <a:latin typeface="Andale Mono" charset="0"/>
                <a:ea typeface="Andale Mono" charset="0"/>
                <a:cs typeface="Andale Mono" charset="0"/>
              </a:rPr>
              <a:t>NSURLAuthenticationMethodServerTrust</a:t>
            </a:r>
            <a:endParaRPr lang="en-US" sz="22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    if challenge?.</a:t>
            </a:r>
            <a:r>
              <a:rPr lang="en-US" sz="2200" dirty="0" err="1">
                <a:latin typeface="Andale Mono" charset="0"/>
                <a:ea typeface="Andale Mono" charset="0"/>
                <a:cs typeface="Andale Mono" charset="0"/>
              </a:rPr>
              <a:t>protectionSpace.host</a:t>
            </a: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 == "</a:t>
            </a:r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www.nvisium.com</a:t>
            </a: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    {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        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// ...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    }</a:t>
            </a:r>
          </a:p>
          <a:p>
            <a:pPr marL="0" indent="0">
              <a:buNone/>
            </a:pPr>
            <a:r>
              <a:rPr lang="en-US" sz="22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stops naive attackers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12" y="1690688"/>
            <a:ext cx="6891176" cy="46481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well, clearly we need to check the chain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90688"/>
            <a:ext cx="8128000" cy="37043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Certificate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Certificate[] certs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conn.getServerCertificates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for (Certificate cert : certs)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System.out.println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("Certificate is: " + cert);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if(cert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instanceof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X509Certificate)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try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((X509Certificate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cert).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checkValidity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System.out.println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("Certificate is active for current date");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} catch(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CertificateExpiredException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cee) {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System.out.println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("Certificate is expired");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    }   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    }   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7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certificate chain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830302" cy="40083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Brave Speaker, </a:t>
            </a:r>
            <a:r>
              <a:rPr lang="en-US" dirty="0" err="1" smtClean="0"/>
              <a:t>Sextus</a:t>
            </a:r>
            <a:r>
              <a:rPr lang="en-US" dirty="0" smtClean="0"/>
              <a:t> </a:t>
            </a:r>
            <a:r>
              <a:rPr lang="en-US" dirty="0" err="1" smtClean="0"/>
              <a:t>Empiricus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Stefan Edwards (</a:t>
            </a:r>
            <a:r>
              <a:rPr lang="en-US" dirty="0" err="1" smtClean="0"/>
              <a:t>Github</a:t>
            </a:r>
            <a:r>
              <a:rPr lang="en-US" dirty="0" smtClean="0"/>
              <a:t>/Twitter: @</a:t>
            </a:r>
            <a:r>
              <a:rPr lang="en-US" dirty="0" err="1" smtClean="0"/>
              <a:t>lojikil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Principal Security Consultant </a:t>
            </a:r>
          </a:p>
          <a:p>
            <a:r>
              <a:rPr lang="en-US" dirty="0" smtClean="0"/>
              <a:t>Father (1 human, 1 doge), future husband, applied philosopher</a:t>
            </a:r>
          </a:p>
          <a:p>
            <a:r>
              <a:rPr lang="en-US" dirty="0" smtClean="0"/>
              <a:t>Education: Dual majored CS &amp; Philo</a:t>
            </a:r>
          </a:p>
          <a:p>
            <a:r>
              <a:rPr lang="en-US" dirty="0" smtClean="0"/>
              <a:t>Interests</a:t>
            </a:r>
          </a:p>
          <a:p>
            <a:pPr lvl="1"/>
            <a:r>
              <a:rPr lang="en-US" dirty="0" smtClean="0"/>
              <a:t>Computing: Programming Language Theory, </a:t>
            </a:r>
            <a:r>
              <a:rPr lang="en-US" dirty="0" err="1" smtClean="0"/>
              <a:t>LangSec</a:t>
            </a:r>
            <a:r>
              <a:rPr lang="en-US" dirty="0" smtClean="0"/>
              <a:t>, Secure environments, Discoverable Computing, Constructivist/Democratic/Accessible Computing</a:t>
            </a:r>
          </a:p>
          <a:p>
            <a:pPr lvl="1"/>
            <a:r>
              <a:rPr lang="en-US" dirty="0" smtClean="0"/>
              <a:t>Philosophy: ethics, history of philosophy, absurdism/nihilism, political philosophy, Stoicism/Cynicism, Phenomenology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0991"/>
            <a:ext cx="10515600" cy="25625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3518"/>
            <a:ext cx="10334646" cy="17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pinning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</a:t>
            </a:r>
            <a:r>
              <a:rPr lang="en-US" i="1" dirty="0" smtClean="0"/>
              <a:t>something</a:t>
            </a:r>
            <a:r>
              <a:rPr lang="en-US" dirty="0" smtClean="0"/>
              <a:t> known about the cert</a:t>
            </a:r>
          </a:p>
          <a:p>
            <a:pPr lvl="1"/>
            <a:r>
              <a:rPr lang="en-US" dirty="0" smtClean="0"/>
              <a:t>Public Key: a fingerprint of the cert (</a:t>
            </a:r>
            <a:r>
              <a:rPr lang="nb-NO" dirty="0"/>
              <a:t>B7 CA 10 84 6A 7A 9D B3 33 B3 C8 B4 14 83 3F FD 9F CF C6 </a:t>
            </a:r>
            <a:r>
              <a:rPr lang="nb-NO" dirty="0" smtClean="0"/>
              <a:t>20)</a:t>
            </a:r>
            <a:endParaRPr lang="en-US" dirty="0" smtClean="0"/>
          </a:p>
          <a:p>
            <a:pPr lvl="1"/>
            <a:r>
              <a:rPr lang="en-US" dirty="0" smtClean="0"/>
              <a:t>Certificate: The entire certificate</a:t>
            </a:r>
          </a:p>
          <a:p>
            <a:r>
              <a:rPr lang="en-US" dirty="0" smtClean="0"/>
              <a:t>Two main strategies:</a:t>
            </a:r>
          </a:p>
          <a:p>
            <a:pPr lvl="1"/>
            <a:r>
              <a:rPr lang="en-US" dirty="0" smtClean="0"/>
              <a:t>Deploy the application with one of the above</a:t>
            </a:r>
          </a:p>
          <a:p>
            <a:pPr lvl="1"/>
            <a:r>
              <a:rPr lang="en-US" dirty="0" smtClean="0"/>
              <a:t>Trust on First Use (</a:t>
            </a:r>
            <a:r>
              <a:rPr lang="en-US" dirty="0" err="1" smtClean="0"/>
              <a:t>ToFU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Can also add rotation &amp;c.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2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with Swift? Use </a:t>
            </a:r>
            <a:r>
              <a:rPr lang="en-US" dirty="0" err="1" smtClean="0"/>
              <a:t>AlamoFire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easy, and pretty straight forward:</a:t>
            </a:r>
          </a:p>
          <a:p>
            <a:pPr marL="0" indent="0">
              <a:buNone/>
            </a:pP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let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serverTrustPolicy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ServerTrustPolicy.PinCertificates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 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certificates:ServerTrustPolicy.certificatesInBundle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(),</a:t>
            </a:r>
          </a:p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validateCertificateChain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: true, 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validateHost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: true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5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Android? </a:t>
            </a:r>
            <a:r>
              <a:rPr lang="en-US" dirty="0" err="1" smtClean="0"/>
              <a:t>OkHttp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Tunable, decent security out of the gate, and also easy to use:</a:t>
            </a: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public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CertificatePinning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 { 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client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= new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OkHttpClient.Builder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certificatePinner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(new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CertificatePinner.Builder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 .add("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publicobject.com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", "sha256/afwiKY3RxoMmLkuRW1l7QsPZTJPwDS2pdDROQjXw8ig=") .build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()).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build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2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with Objective C? use </a:t>
            </a:r>
            <a:r>
              <a:rPr lang="en-US" dirty="0" err="1" smtClean="0"/>
              <a:t>TrustKit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API, also works with Swift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81" y="2215022"/>
            <a:ext cx="6110037" cy="43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Definite deployment cost</a:t>
            </a:r>
          </a:p>
          <a:p>
            <a:r>
              <a:rPr lang="en-US" dirty="0" smtClean="0"/>
              <a:t>Must either understand:</a:t>
            </a:r>
          </a:p>
          <a:p>
            <a:pPr lvl="1"/>
            <a:r>
              <a:rPr lang="en-US" dirty="0" smtClean="0"/>
              <a:t>Expiry and rotation </a:t>
            </a:r>
            <a:r>
              <a:rPr lang="en-US" b="1" dirty="0" smtClean="0"/>
              <a:t>OR</a:t>
            </a:r>
            <a:endParaRPr lang="en-US" dirty="0" smtClean="0"/>
          </a:p>
          <a:p>
            <a:pPr lvl="1"/>
            <a:r>
              <a:rPr lang="en-US" dirty="0" smtClean="0"/>
              <a:t>Redistribution and deployment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a cure-all</a:t>
            </a:r>
          </a:p>
          <a:p>
            <a:pPr lvl="1"/>
            <a:r>
              <a:rPr lang="en-US" dirty="0" smtClean="0"/>
              <a:t>Binary Patching</a:t>
            </a:r>
          </a:p>
          <a:p>
            <a:pPr lvl="1"/>
            <a:r>
              <a:rPr lang="en-US" dirty="0" smtClean="0"/>
              <a:t>Missed domains</a:t>
            </a:r>
          </a:p>
          <a:p>
            <a:pPr lvl="1"/>
            <a:r>
              <a:rPr lang="en-US" dirty="0" smtClean="0"/>
              <a:t>Referrer leakage</a:t>
            </a:r>
          </a:p>
          <a:p>
            <a:pPr lvl="1"/>
            <a:r>
              <a:rPr lang="en-US" dirty="0" smtClean="0"/>
              <a:t>&amp;c.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4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TLS wherever possible</a:t>
            </a:r>
          </a:p>
          <a:p>
            <a:r>
              <a:rPr lang="en-US" dirty="0" smtClean="0"/>
              <a:t>Use the most modern version possible</a:t>
            </a:r>
          </a:p>
          <a:p>
            <a:pPr lvl="1"/>
            <a:r>
              <a:rPr lang="en-US" dirty="0" smtClean="0"/>
              <a:t>Currently 1.2</a:t>
            </a:r>
          </a:p>
          <a:p>
            <a:r>
              <a:rPr lang="en-US" dirty="0" smtClean="0"/>
              <a:t>Store TLS information (probably the public key)</a:t>
            </a:r>
          </a:p>
          <a:p>
            <a:r>
              <a:rPr lang="en-US" dirty="0" smtClean="0"/>
              <a:t>Understand your infrastructure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Key expiry</a:t>
            </a:r>
          </a:p>
          <a:p>
            <a:pPr lvl="1"/>
            <a:r>
              <a:rPr lang="en-US" dirty="0" smtClean="0"/>
              <a:t>Rotation challenges</a:t>
            </a:r>
          </a:p>
          <a:p>
            <a:pPr lvl="1"/>
            <a:r>
              <a:rPr lang="en-US" dirty="0" smtClean="0"/>
              <a:t>Servers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2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Non-TLS Encryption &amp;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i="1" dirty="0" smtClean="0"/>
              <a:t>… justice will convict the fashioners and witnesses of falsehoods</a:t>
            </a:r>
          </a:p>
          <a:p>
            <a:r>
              <a:rPr lang="is-IS" sz="1600" dirty="0" smtClean="0"/>
              <a:t>Clement, </a:t>
            </a:r>
            <a:r>
              <a:rPr lang="is-IS" sz="1600" i="1" dirty="0" smtClean="0"/>
              <a:t>Miscellanies</a:t>
            </a:r>
            <a:endParaRPr lang="is-IS" sz="1600" dirty="0" smtClean="0"/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simplest terms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Encryption: </a:t>
            </a:r>
          </a:p>
          <a:p>
            <a:pPr lvl="1"/>
            <a:r>
              <a:rPr lang="en-US" dirty="0" smtClean="0"/>
              <a:t>encrypt(data, key)</a:t>
            </a:r>
          </a:p>
          <a:p>
            <a:pPr lvl="1"/>
            <a:r>
              <a:rPr lang="en-US" dirty="0" smtClean="0"/>
              <a:t>decrypt(enciphered-data, key)</a:t>
            </a:r>
          </a:p>
          <a:p>
            <a:r>
              <a:rPr lang="en-US" dirty="0" smtClean="0"/>
              <a:t>Hash: </a:t>
            </a:r>
          </a:p>
          <a:p>
            <a:pPr lvl="1"/>
            <a:r>
              <a:rPr lang="en-US" dirty="0" smtClean="0"/>
              <a:t>hash(data)</a:t>
            </a:r>
          </a:p>
          <a:p>
            <a:pPr lvl="1"/>
            <a:r>
              <a:rPr lang="en-US" dirty="0" smtClean="0"/>
              <a:t>no complimentary function</a:t>
            </a:r>
          </a:p>
          <a:p>
            <a:pPr lvl="1"/>
            <a:r>
              <a:rPr lang="en-US" dirty="0" smtClean="0"/>
              <a:t>Different algorithms for different purposes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let encrypt x k = (x + k) % 26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Key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k = 13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Compliment:</a:t>
            </a:r>
          </a:p>
          <a:p>
            <a:pPr lvl="1"/>
            <a:r>
              <a:rPr lang="en-US" strike="sngStrike" dirty="0" smtClean="0">
                <a:latin typeface="Andale Mono" charset="0"/>
                <a:ea typeface="Andale Mono" charset="0"/>
                <a:cs typeface="Andale Mono" charset="0"/>
              </a:rPr>
              <a:t>let decrypt x k = (x - k) % 26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Result?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this is a test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guvf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vf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grfg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nVisium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Security</a:t>
            </a:r>
          </a:p>
          <a:p>
            <a:pPr lvl="1"/>
            <a:r>
              <a:rPr lang="en-US" dirty="0" smtClean="0"/>
              <a:t>Penetration Testing (Web/Net/Mobile)</a:t>
            </a:r>
          </a:p>
          <a:p>
            <a:pPr lvl="1"/>
            <a:r>
              <a:rPr lang="en-US" dirty="0" smtClean="0"/>
              <a:t>Adversarial Assessments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Threat Modeling &amp; Design Review</a:t>
            </a:r>
          </a:p>
          <a:p>
            <a:pPr lvl="1"/>
            <a:r>
              <a:rPr lang="en-US" dirty="0" smtClean="0"/>
              <a:t>DFIR</a:t>
            </a:r>
          </a:p>
          <a:p>
            <a:r>
              <a:rPr lang="en-US" dirty="0" smtClean="0"/>
              <a:t>Secure Development/Infrastructure</a:t>
            </a:r>
          </a:p>
          <a:p>
            <a:pPr lvl="1"/>
            <a:r>
              <a:rPr lang="en-US" dirty="0" smtClean="0"/>
              <a:t>AWS/Cloud</a:t>
            </a:r>
          </a:p>
          <a:p>
            <a:pPr lvl="1"/>
            <a:r>
              <a:rPr lang="en-US" dirty="0" smtClean="0"/>
              <a:t>Code Remediation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that’s important because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i="1" dirty="0" smtClean="0"/>
              <a:t>can</a:t>
            </a:r>
            <a:r>
              <a:rPr lang="en-US" dirty="0" smtClean="0"/>
              <a:t> build an extremely strong cipher out of this</a:t>
            </a:r>
          </a:p>
          <a:p>
            <a:pPr lvl="1"/>
            <a:r>
              <a:rPr lang="en-US" dirty="0" err="1" smtClean="0"/>
              <a:t>len</a:t>
            </a:r>
            <a:r>
              <a:rPr lang="en-US" dirty="0" smtClean="0"/>
              <a:t>(key) &gt;= </a:t>
            </a:r>
            <a:r>
              <a:rPr lang="en-US" dirty="0" err="1" smtClean="0"/>
              <a:t>len</a:t>
            </a:r>
            <a:r>
              <a:rPr lang="en-US" dirty="0" smtClean="0"/>
              <a:t>(plain-text-data)</a:t>
            </a:r>
          </a:p>
          <a:p>
            <a:r>
              <a:rPr lang="en-US" dirty="0" smtClean="0"/>
              <a:t>Security then relies on the </a:t>
            </a:r>
            <a:r>
              <a:rPr lang="en-US" i="1" dirty="0" smtClean="0"/>
              <a:t>key</a:t>
            </a:r>
            <a:endParaRPr lang="en-US" dirty="0" smtClean="0"/>
          </a:p>
          <a:p>
            <a:pPr lvl="1"/>
            <a:r>
              <a:rPr lang="en-US" dirty="0" smtClean="0"/>
              <a:t>Purely random</a:t>
            </a:r>
          </a:p>
          <a:p>
            <a:pPr lvl="1"/>
            <a:r>
              <a:rPr lang="en-US" u="sng" dirty="0" smtClean="0"/>
              <a:t>Never used more than once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wants to store/transmit</a:t>
            </a:r>
            <a:r>
              <a:rPr lang="is-IS" dirty="0" smtClean="0"/>
              <a:t>… </a:t>
            </a:r>
            <a:r>
              <a:rPr lang="is-IS" i="1" dirty="0" smtClean="0"/>
              <a:t>something</a:t>
            </a:r>
          </a:p>
          <a:p>
            <a:r>
              <a:rPr lang="en-US" dirty="0" smtClean="0"/>
              <a:t>G</a:t>
            </a:r>
            <a:r>
              <a:rPr lang="is-IS" dirty="0" smtClean="0"/>
              <a:t>enerates a “key”</a:t>
            </a:r>
          </a:p>
          <a:p>
            <a:pPr lvl="1"/>
            <a:r>
              <a:rPr lang="en-US" dirty="0" smtClean="0"/>
              <a:t>U</a:t>
            </a:r>
            <a:r>
              <a:rPr lang="is-IS" dirty="0" smtClean="0"/>
              <a:t>sually just a dictionary or something similar</a:t>
            </a:r>
          </a:p>
          <a:p>
            <a:r>
              <a:rPr lang="is-IS" dirty="0" smtClean="0"/>
              <a:t>Encrypts item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16" y="3609521"/>
            <a:ext cx="5637784" cy="25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00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non-solution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64" y="1590753"/>
            <a:ext cx="4809236" cy="40226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when to use what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hard problems in CS:</a:t>
            </a:r>
          </a:p>
          <a:p>
            <a:pPr lvl="1"/>
            <a:r>
              <a:rPr lang="en-US" dirty="0" smtClean="0"/>
              <a:t>Naming things,</a:t>
            </a:r>
          </a:p>
          <a:p>
            <a:pPr lvl="1"/>
            <a:r>
              <a:rPr lang="en-US" dirty="0" smtClean="0"/>
              <a:t>Cache invalidation,</a:t>
            </a:r>
          </a:p>
          <a:p>
            <a:pPr lvl="1"/>
            <a:r>
              <a:rPr lang="en-US" b="1" dirty="0" smtClean="0"/>
              <a:t>Algorithm Selection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off-by-1 errors</a:t>
            </a:r>
          </a:p>
          <a:p>
            <a:r>
              <a:rPr lang="en-US" dirty="0" smtClean="0"/>
              <a:t>Avoid writing crypto</a:t>
            </a:r>
          </a:p>
          <a:p>
            <a:pPr lvl="1"/>
            <a:r>
              <a:rPr lang="en-US" dirty="0" smtClean="0"/>
              <a:t>The minute you’re modifying bits &amp; bytes, you’re headed to trouble</a:t>
            </a:r>
          </a:p>
          <a:p>
            <a:pPr lvl="2"/>
            <a:r>
              <a:rPr lang="en-US" dirty="0" smtClean="0"/>
              <a:t>As was I</a:t>
            </a:r>
            <a:r>
              <a:rPr lang="is-IS" dirty="0" smtClean="0"/>
              <a:t>… I gave up fighting with Swift’s type system &amp; patching things just to show you that demo cipher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to encrypt something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Standard Algorithms &amp; secure modes</a:t>
            </a:r>
          </a:p>
          <a:p>
            <a:pPr lvl="1"/>
            <a:r>
              <a:rPr lang="en-US" dirty="0" smtClean="0"/>
              <a:t>Transit: AES-256-GCM (Galois/Counter Mode)</a:t>
            </a:r>
          </a:p>
          <a:p>
            <a:pPr lvl="1"/>
            <a:r>
              <a:rPr lang="en-US" dirty="0" smtClean="0"/>
              <a:t>Storage: AES-256-XTS (</a:t>
            </a:r>
            <a:r>
              <a:rPr lang="en-US" b="1" dirty="0"/>
              <a:t>X</a:t>
            </a:r>
            <a:r>
              <a:rPr lang="en-US" dirty="0"/>
              <a:t>EX-based </a:t>
            </a:r>
            <a:r>
              <a:rPr lang="en-US" b="1" dirty="0"/>
              <a:t>t</a:t>
            </a:r>
            <a:r>
              <a:rPr lang="en-US" dirty="0"/>
              <a:t>weaked-codebook mode with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b="1" dirty="0" smtClean="0"/>
              <a:t>s</a:t>
            </a:r>
            <a:r>
              <a:rPr lang="en-US" dirty="0" smtClean="0"/>
              <a:t>tealing)</a:t>
            </a:r>
          </a:p>
          <a:p>
            <a:pPr lvl="2"/>
            <a:r>
              <a:rPr lang="en-US" dirty="0" smtClean="0"/>
              <a:t>Yes, “XTS” really does expand into a 6 word sentence.</a:t>
            </a:r>
          </a:p>
          <a:p>
            <a:pPr lvl="1"/>
            <a:r>
              <a:rPr lang="en-US" dirty="0" smtClean="0"/>
              <a:t>Avoid Modes CBC &amp; ECB, Algorithms: DES, RC4</a:t>
            </a:r>
          </a:p>
          <a:p>
            <a:r>
              <a:rPr lang="en-US" dirty="0" smtClean="0"/>
              <a:t>Use OS Services where possible</a:t>
            </a:r>
          </a:p>
          <a:p>
            <a:pPr lvl="1"/>
            <a:r>
              <a:rPr lang="en-US" dirty="0" smtClean="0"/>
              <a:t>Much harder to crack </a:t>
            </a:r>
            <a:r>
              <a:rPr lang="en-US" dirty="0" err="1" smtClean="0"/>
              <a:t>KeyChain</a:t>
            </a:r>
            <a:r>
              <a:rPr lang="en-US" dirty="0" smtClean="0"/>
              <a:t> than your 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3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“one way”</a:t>
            </a:r>
          </a:p>
          <a:p>
            <a:r>
              <a:rPr lang="en-US" dirty="0" smtClean="0"/>
              <a:t>Used to check if data is the same </a:t>
            </a:r>
          </a:p>
          <a:p>
            <a:pPr lvl="1"/>
            <a:r>
              <a:rPr lang="en-US" dirty="0" err="1" smtClean="0"/>
              <a:t>Kinda</a:t>
            </a:r>
            <a:r>
              <a:rPr lang="en-US" dirty="0" smtClean="0"/>
              <a:t> </a:t>
            </a:r>
            <a:r>
              <a:rPr lang="en-US" dirty="0" err="1" smtClean="0"/>
              <a:t>sorta</a:t>
            </a:r>
            <a:endParaRPr lang="en-US" dirty="0" smtClean="0"/>
          </a:p>
          <a:p>
            <a:r>
              <a:rPr lang="en-US" dirty="0" smtClean="0"/>
              <a:t>Two major classes:</a:t>
            </a:r>
          </a:p>
          <a:p>
            <a:pPr lvl="1"/>
            <a:r>
              <a:rPr lang="en-US" dirty="0" smtClean="0"/>
              <a:t>Cryptographic</a:t>
            </a:r>
          </a:p>
          <a:p>
            <a:pPr lvl="1"/>
            <a:r>
              <a:rPr lang="en-US" dirty="0" smtClean="0"/>
              <a:t>Non-cryptographic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3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Hash: FNV1a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uint64_t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fnv1a(char *key, uint32_t len)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   uint64_t hash = 14695981039346656037;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   uint32_t idx = 0;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   for(; idx &lt; len; idx++)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   {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       hash ^= key[idx];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       hash *= 1099511628211;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   }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   return hash;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Hash: FNV1a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FNV1a(“test”) == </a:t>
            </a:r>
            <a:r>
              <a:rPr lang="cs-CZ" dirty="0" smtClean="0">
                <a:latin typeface="Andale Mono" charset="0"/>
                <a:ea typeface="Andale Mono" charset="0"/>
                <a:cs typeface="Andale Mono" charset="0"/>
              </a:rPr>
              <a:t>f9e6e6ef197c2b25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FNV1a(“this”) == </a:t>
            </a:r>
            <a:r>
              <a:rPr lang="cs-CZ" dirty="0" smtClean="0">
                <a:latin typeface="Andale Mono" charset="0"/>
                <a:ea typeface="Andale Mono" charset="0"/>
                <a:cs typeface="Andale Mono" charset="0"/>
              </a:rPr>
              <a:t>2587bcef32493841</a:t>
            </a:r>
          </a:p>
          <a:p>
            <a:r>
              <a:rPr lang="cs-CZ" dirty="0">
                <a:latin typeface="Andale Mono" charset="0"/>
                <a:ea typeface="Andale Mono" charset="0"/>
                <a:cs typeface="Andale Mono" charset="0"/>
              </a:rPr>
              <a:t>FNV(“test“) == </a:t>
            </a:r>
            <a:r>
              <a:rPr lang="hu-HU" dirty="0" smtClean="0">
                <a:latin typeface="Andale Mono" charset="0"/>
                <a:ea typeface="Andale Mono" charset="0"/>
                <a:cs typeface="Andale Mono" charset="0"/>
              </a:rPr>
              <a:t>8c093f7e9fccbf69</a:t>
            </a:r>
            <a:endParaRPr lang="cs-CZ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cs-CZ" dirty="0" smtClean="0">
                <a:latin typeface="Andale Mono" charset="0"/>
                <a:ea typeface="Andale Mono" charset="0"/>
                <a:cs typeface="Andale Mono" charset="0"/>
              </a:rPr>
              <a:t>FNV(“</a:t>
            </a:r>
            <a:r>
              <a:rPr lang="cs-CZ" dirty="0" err="1" smtClean="0">
                <a:latin typeface="Andale Mono" charset="0"/>
                <a:ea typeface="Andale Mono" charset="0"/>
                <a:cs typeface="Andale Mono" charset="0"/>
              </a:rPr>
              <a:t>this</a:t>
            </a:r>
            <a:r>
              <a:rPr lang="cs-CZ" dirty="0" smtClean="0">
                <a:latin typeface="Andale Mono" charset="0"/>
                <a:ea typeface="Andale Mono" charset="0"/>
                <a:cs typeface="Andale Mono" charset="0"/>
              </a:rPr>
              <a:t>“) == </a:t>
            </a:r>
            <a:r>
              <a:rPr lang="nl-NL" dirty="0" smtClean="0">
                <a:latin typeface="Andale Mono" charset="0"/>
                <a:ea typeface="Andale Mono" charset="0"/>
                <a:cs typeface="Andale Mono" charset="0"/>
              </a:rPr>
              <a:t>8c1a417e9fdb35c5</a:t>
            </a:r>
            <a:endParaRPr lang="nl-NL" dirty="0">
              <a:ea typeface="Andale Mono" charset="0"/>
              <a:cs typeface="Andale Mono" charset="0"/>
            </a:endParaRPr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0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&amp; Non-cryptographic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Non-Cryptographic: meant to be fast</a:t>
            </a:r>
          </a:p>
          <a:p>
            <a:r>
              <a:rPr lang="en-US" dirty="0" smtClean="0"/>
              <a:t>Cryptographic: meant to be slow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Non-cryptographic: Algorithms (like hash tables/dictionaries)</a:t>
            </a:r>
          </a:p>
          <a:p>
            <a:pPr lvl="1"/>
            <a:r>
              <a:rPr lang="en-US" dirty="0" smtClean="0"/>
              <a:t>Cryptographic: file integrity</a:t>
            </a:r>
          </a:p>
          <a:p>
            <a:r>
              <a:rPr lang="en-US" b="1" dirty="0" smtClean="0"/>
              <a:t>DO NOT</a:t>
            </a:r>
            <a:r>
              <a:rPr lang="en-US" dirty="0" smtClean="0"/>
              <a:t> use non-cryptographic hashes for secure use</a:t>
            </a:r>
          </a:p>
          <a:p>
            <a:pPr lvl="1"/>
            <a:r>
              <a:rPr lang="en-US" dirty="0" smtClean="0"/>
              <a:t>in fact, sometimes don’t even use cryptographic ones alone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9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vs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Encryption</a:t>
            </a:r>
            <a:r>
              <a:rPr lang="is-IS" dirty="0"/>
              <a:t> </a:t>
            </a:r>
            <a:r>
              <a:rPr lang="is-IS" dirty="0" smtClean="0"/>
              <a:t>when you’re sharing something new</a:t>
            </a:r>
          </a:p>
          <a:p>
            <a:r>
              <a:rPr lang="is-IS" dirty="0" smtClean="0"/>
              <a:t>Use hashing when you’re sharing something:</a:t>
            </a:r>
          </a:p>
          <a:p>
            <a:pPr lvl="1"/>
            <a:r>
              <a:rPr lang="en-US" dirty="0" smtClean="0"/>
              <a:t>B</a:t>
            </a:r>
            <a:r>
              <a:rPr lang="is-IS" dirty="0" smtClean="0"/>
              <a:t>oth sides know</a:t>
            </a:r>
          </a:p>
          <a:p>
            <a:pPr lvl="1"/>
            <a:r>
              <a:rPr lang="is-IS" dirty="0" smtClean="0"/>
              <a:t>Both sides </a:t>
            </a:r>
            <a:r>
              <a:rPr lang="is-IS" i="1" dirty="0" smtClean="0"/>
              <a:t>may</a:t>
            </a:r>
            <a:r>
              <a:rPr lang="is-IS" dirty="0" smtClean="0"/>
              <a:t> know, but want to verify</a:t>
            </a:r>
          </a:p>
          <a:p>
            <a:pPr lvl="1"/>
            <a:r>
              <a:rPr lang="en-US" dirty="0" smtClean="0"/>
              <a:t>O</a:t>
            </a:r>
            <a:r>
              <a:rPr lang="is-IS" dirty="0" smtClean="0"/>
              <a:t>ne side may not know, but wishes to ensure is unmodified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Hearing Impaired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96" y="1825625"/>
            <a:ext cx="424200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Hashing &amp;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!= Integrity</a:t>
            </a:r>
          </a:p>
          <a:p>
            <a:pPr lvl="1"/>
            <a:r>
              <a:rPr lang="en-US" dirty="0" smtClean="0"/>
              <a:t>Plaintext: [1 1 0 1 </a:t>
            </a:r>
            <a:r>
              <a:rPr lang="is-IS" dirty="0" smtClean="0"/>
              <a:t>…]</a:t>
            </a:r>
          </a:p>
          <a:p>
            <a:pPr lvl="1"/>
            <a:r>
              <a:rPr lang="is-IS" dirty="0" smtClean="0"/>
              <a:t>Ciphertext: [0 1 0 0 ...]</a:t>
            </a:r>
          </a:p>
          <a:p>
            <a:r>
              <a:rPr lang="is-IS" dirty="0" smtClean="0"/>
              <a:t>Attackers can flip bits in the cipher text...</a:t>
            </a:r>
          </a:p>
          <a:p>
            <a:r>
              <a:rPr lang="is-IS" dirty="0" smtClean="0"/>
              <a:t>The fix? Encrypt then HMAC:</a:t>
            </a:r>
          </a:p>
          <a:p>
            <a:pPr lvl="1"/>
            <a:r>
              <a:rPr lang="is-IS" dirty="0" smtClean="0"/>
              <a:t>Ciphertext: [0 1 0 0 ...]</a:t>
            </a:r>
          </a:p>
          <a:p>
            <a:pPr lvl="1"/>
            <a:r>
              <a:rPr lang="is-IS" dirty="0" smtClean="0"/>
              <a:t>HMAC: [1 1 1 0 ...]</a:t>
            </a:r>
          </a:p>
          <a:p>
            <a:pPr lvl="1"/>
            <a:r>
              <a:rPr lang="is-IS" dirty="0" smtClean="0"/>
              <a:t>Any modification in transit will fail the hash check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509"/>
            <a:ext cx="10515600" cy="1325563"/>
          </a:xfrm>
        </p:spPr>
        <p:txBody>
          <a:bodyPr/>
          <a:lstStyle/>
          <a:p>
            <a:r>
              <a:rPr lang="en-US" dirty="0" smtClean="0"/>
              <a:t>A word about password </a:t>
            </a:r>
            <a:r>
              <a:rPr lang="en-US" dirty="0"/>
              <a:t>s</a:t>
            </a:r>
            <a:r>
              <a:rPr lang="en-US" dirty="0" smtClean="0"/>
              <a:t>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Store passwords on the device.</a:t>
            </a:r>
          </a:p>
          <a:p>
            <a:r>
              <a:rPr lang="en-US" dirty="0" smtClean="0"/>
              <a:t>If you </a:t>
            </a:r>
            <a:r>
              <a:rPr lang="en-US" b="1" dirty="0" smtClean="0"/>
              <a:t>must</a:t>
            </a:r>
            <a:r>
              <a:rPr lang="en-US" dirty="0" smtClean="0"/>
              <a:t> store passwords on the device, use keychain</a:t>
            </a:r>
          </a:p>
          <a:p>
            <a:r>
              <a:rPr lang="en-US" dirty="0" smtClean="0"/>
              <a:t>If for some reason you cannot use the keychain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You’re probably in trouble: pass the hash, key storage, &amp;c &amp;c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0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management</a:t>
            </a:r>
          </a:p>
          <a:p>
            <a:r>
              <a:rPr lang="en-US" dirty="0" smtClean="0"/>
              <a:t>Adequate strength</a:t>
            </a:r>
          </a:p>
          <a:p>
            <a:r>
              <a:rPr lang="en-US" dirty="0" smtClean="0"/>
              <a:t>Complexity in:</a:t>
            </a:r>
          </a:p>
          <a:p>
            <a:pPr lvl="1"/>
            <a:r>
              <a:rPr lang="en-US" dirty="0" smtClean="0"/>
              <a:t>Key selection</a:t>
            </a:r>
          </a:p>
          <a:p>
            <a:pPr lvl="1"/>
            <a:r>
              <a:rPr lang="en-US" dirty="0" smtClean="0"/>
              <a:t>Algorithm selection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&amp; Key storage &amp; transmission</a:t>
            </a:r>
            <a:r>
              <a:rPr lang="is-I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4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encrypting anything manually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KeyChain</a:t>
            </a:r>
            <a:r>
              <a:rPr lang="en-US" dirty="0" smtClean="0"/>
              <a:t>/</a:t>
            </a:r>
            <a:r>
              <a:rPr lang="en-US" dirty="0" err="1" smtClean="0"/>
              <a:t>KeyStore</a:t>
            </a:r>
            <a:r>
              <a:rPr lang="en-US" dirty="0" smtClean="0"/>
              <a:t> or the like instead</a:t>
            </a:r>
          </a:p>
          <a:p>
            <a:r>
              <a:rPr lang="en-US" dirty="0" smtClean="0"/>
              <a:t>If you </a:t>
            </a:r>
            <a:r>
              <a:rPr lang="en-US" b="1" dirty="0" smtClean="0"/>
              <a:t>must</a:t>
            </a:r>
            <a:r>
              <a:rPr lang="en-US" dirty="0" smtClean="0"/>
              <a:t>, use standard algorithms with secure modes</a:t>
            </a:r>
          </a:p>
          <a:p>
            <a:r>
              <a:rPr lang="en-US" dirty="0" smtClean="0"/>
              <a:t>Do not write custom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6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Lifetime of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i="1" dirty="0" smtClean="0"/>
              <a:t>…those who search for gold, dig over much earth and find little</a:t>
            </a:r>
            <a:endParaRPr lang="is-IS" dirty="0" smtClean="0"/>
          </a:p>
          <a:p>
            <a:r>
              <a:rPr lang="is-IS" sz="1600" dirty="0" smtClean="0"/>
              <a:t>Clement, </a:t>
            </a:r>
            <a:r>
              <a:rPr lang="is-IS" sz="1600" i="1" dirty="0" smtClean="0"/>
              <a:t>Miscellanies</a:t>
            </a:r>
            <a:endParaRPr lang="en-US" sz="1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lives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Screen</a:t>
            </a:r>
          </a:p>
          <a:p>
            <a:pPr lvl="1"/>
            <a:r>
              <a:rPr lang="en-US" dirty="0" smtClean="0"/>
              <a:t>Backgrounded screenshots</a:t>
            </a:r>
          </a:p>
          <a:p>
            <a:r>
              <a:rPr lang="en-US" dirty="0" smtClean="0"/>
              <a:t>In Memory</a:t>
            </a:r>
          </a:p>
          <a:p>
            <a:pPr lvl="1"/>
            <a:r>
              <a:rPr lang="en-US" dirty="0" smtClean="0"/>
              <a:t>Variables prior to GC</a:t>
            </a:r>
          </a:p>
          <a:p>
            <a:r>
              <a:rPr lang="en-US" dirty="0" smtClean="0"/>
              <a:t>On Disk</a:t>
            </a:r>
          </a:p>
          <a:p>
            <a:pPr lvl="1"/>
            <a:r>
              <a:rPr lang="en-US" dirty="0" smtClean="0"/>
              <a:t>Potentially, depends on your reification of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577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Screen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56" y="1297422"/>
            <a:ext cx="3609887" cy="50589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7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Side-channel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iOS/Android save screenshots</a:t>
            </a:r>
          </a:p>
          <a:p>
            <a:r>
              <a:rPr lang="en-US" dirty="0" smtClean="0"/>
              <a:t>Can leak sensitive data</a:t>
            </a:r>
          </a:p>
          <a:p>
            <a:r>
              <a:rPr lang="en-US" dirty="0" smtClean="0"/>
              <a:t>Best protection?</a:t>
            </a:r>
          </a:p>
          <a:p>
            <a:pPr lvl="1"/>
            <a:r>
              <a:rPr lang="en-US" dirty="0" smtClean="0"/>
              <a:t>Just use your company’s logo as a screen blank on backgrounding</a:t>
            </a:r>
          </a:p>
          <a:p>
            <a:r>
              <a:rPr lang="en-US" dirty="0" smtClean="0"/>
              <a:t>Another step:</a:t>
            </a:r>
          </a:p>
          <a:p>
            <a:pPr lvl="1"/>
            <a:r>
              <a:rPr lang="en-US" dirty="0" smtClean="0"/>
              <a:t>Clear sensitive data on background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following: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let username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userField.text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!</a:t>
            </a: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let password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passField.text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!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How long do these variables live in Memory? How long do the text fields last?</a:t>
            </a:r>
            <a:endParaRPr lang="en-US" dirty="0">
              <a:ea typeface="Andale Mono" charset="0"/>
              <a:cs typeface="Andale Mon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58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Cycript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[#"&lt;</a:t>
            </a:r>
            <a:r>
              <a:rPr lang="en-US" dirty="0" err="1"/>
              <a:t>UITextField</a:t>
            </a:r>
            <a:r>
              <a:rPr lang="en-US" dirty="0"/>
              <a:t>: 0x105199f60; frame = (25 34; 270 36); text = ''; </a:t>
            </a:r>
            <a:r>
              <a:rPr lang="en-US" dirty="0" err="1"/>
              <a:t>clipsToBounds</a:t>
            </a:r>
            <a:r>
              <a:rPr lang="en-US" dirty="0"/>
              <a:t> = YES; opaque = NO; </a:t>
            </a:r>
            <a:r>
              <a:rPr lang="en-US" dirty="0" err="1"/>
              <a:t>autoresize</a:t>
            </a:r>
            <a:r>
              <a:rPr lang="en-US" dirty="0"/>
              <a:t> = RM+BM; </a:t>
            </a:r>
            <a:r>
              <a:rPr lang="en-US" dirty="0" err="1"/>
              <a:t>gestureRecognizers</a:t>
            </a:r>
            <a:r>
              <a:rPr lang="en-US" dirty="0"/>
              <a:t> = &lt;</a:t>
            </a:r>
            <a:r>
              <a:rPr lang="en-US" dirty="0" err="1"/>
              <a:t>NSArray</a:t>
            </a:r>
            <a:r>
              <a:rPr lang="en-US" dirty="0"/>
              <a:t>: 0x10119f000&gt;; layer = &lt;</a:t>
            </a:r>
            <a:r>
              <a:rPr lang="en-US" dirty="0" err="1"/>
              <a:t>CALayer</a:t>
            </a:r>
            <a:r>
              <a:rPr lang="en-US" dirty="0"/>
              <a:t>: 0x10519a3b0&gt;&gt;",#"&lt;</a:t>
            </a:r>
            <a:r>
              <a:rPr lang="en-US" dirty="0" err="1"/>
              <a:t>UITextField</a:t>
            </a:r>
            <a:r>
              <a:rPr lang="en-US" dirty="0"/>
              <a:t>: 0x105b7a600; frame = (25 34; 270 36); text = </a:t>
            </a:r>
            <a:r>
              <a:rPr lang="en-US" b="1" dirty="0" smtClean="0"/>
              <a:t>’</a:t>
            </a:r>
            <a:r>
              <a:rPr lang="en-US" b="1" dirty="0" err="1" smtClean="0"/>
              <a:t>SOMEACCOUNT@test.com</a:t>
            </a:r>
            <a:r>
              <a:rPr lang="en-US" b="1" dirty="0"/>
              <a:t>'; </a:t>
            </a:r>
            <a:r>
              <a:rPr lang="en-US" dirty="0" err="1"/>
              <a:t>clipsToBounds</a:t>
            </a:r>
            <a:r>
              <a:rPr lang="en-US" dirty="0"/>
              <a:t> = YES; opaque = NO; </a:t>
            </a:r>
            <a:r>
              <a:rPr lang="en-US" dirty="0" err="1"/>
              <a:t>autoresize</a:t>
            </a:r>
            <a:r>
              <a:rPr lang="en-US" dirty="0"/>
              <a:t> = RM+BM; </a:t>
            </a:r>
            <a:r>
              <a:rPr lang="en-US" dirty="0" err="1"/>
              <a:t>gestureRecognizers</a:t>
            </a:r>
            <a:r>
              <a:rPr lang="en-US" dirty="0"/>
              <a:t> = &lt;</a:t>
            </a:r>
            <a:r>
              <a:rPr lang="en-US" dirty="0" err="1"/>
              <a:t>NSArray</a:t>
            </a:r>
            <a:r>
              <a:rPr lang="en-US" dirty="0"/>
              <a:t>: 0x101293280&gt;; layer = &lt;</a:t>
            </a:r>
            <a:r>
              <a:rPr lang="en-US" dirty="0" err="1"/>
              <a:t>CALayer</a:t>
            </a:r>
            <a:r>
              <a:rPr lang="en-US" dirty="0"/>
              <a:t>: 0x1011cd560&gt;&gt;",#"&lt;</a:t>
            </a:r>
            <a:r>
              <a:rPr lang="en-US" dirty="0" err="1"/>
              <a:t>UITextField</a:t>
            </a:r>
            <a:r>
              <a:rPr lang="en-US" dirty="0"/>
              <a:t>: 0x105372f20; frame = (25 34; 270 36); text = ''; </a:t>
            </a:r>
            <a:r>
              <a:rPr lang="en-US" dirty="0" err="1"/>
              <a:t>clipsToBounds</a:t>
            </a:r>
            <a:r>
              <a:rPr lang="en-US" dirty="0"/>
              <a:t> = YES; opaque = NO; </a:t>
            </a:r>
            <a:r>
              <a:rPr lang="en-US" dirty="0" err="1"/>
              <a:t>autoresize</a:t>
            </a:r>
            <a:r>
              <a:rPr lang="en-US" dirty="0"/>
              <a:t> = RM+BM; tag = 1; </a:t>
            </a:r>
            <a:r>
              <a:rPr lang="en-US" dirty="0" err="1"/>
              <a:t>gestureRecognizers</a:t>
            </a:r>
            <a:r>
              <a:rPr lang="en-US" dirty="0"/>
              <a:t> = &lt;</a:t>
            </a:r>
            <a:r>
              <a:rPr lang="en-US" dirty="0" err="1"/>
              <a:t>NSArray</a:t>
            </a:r>
            <a:r>
              <a:rPr lang="en-US" dirty="0"/>
              <a:t>: 0x10518d0c0&gt;; layer = &lt;</a:t>
            </a:r>
            <a:r>
              <a:rPr lang="en-US" dirty="0" err="1"/>
              <a:t>CALayer</a:t>
            </a:r>
            <a:r>
              <a:rPr lang="en-US" dirty="0"/>
              <a:t>: 0x105373270&gt;&gt;",#"&lt;</a:t>
            </a:r>
            <a:r>
              <a:rPr lang="en-US" dirty="0" err="1"/>
              <a:t>UISearchBarTextField</a:t>
            </a:r>
            <a:r>
              <a:rPr lang="en-US" dirty="0"/>
              <a:t>: 0x107f4fd50; frame = (8 8; 304 28); text = ''; </a:t>
            </a:r>
            <a:r>
              <a:rPr lang="en-US" dirty="0" err="1"/>
              <a:t>clipsToBounds</a:t>
            </a:r>
            <a:r>
              <a:rPr lang="en-US" dirty="0"/>
              <a:t> = YES; opaque = NO; </a:t>
            </a:r>
            <a:r>
              <a:rPr lang="en-US" dirty="0" err="1"/>
              <a:t>gestureRecognizers</a:t>
            </a:r>
            <a:r>
              <a:rPr lang="en-US" dirty="0"/>
              <a:t> = &lt;</a:t>
            </a:r>
            <a:r>
              <a:rPr lang="en-US" dirty="0" err="1"/>
              <a:t>NSArray</a:t>
            </a:r>
            <a:r>
              <a:rPr lang="en-US" dirty="0"/>
              <a:t>: 0x1064d1570&gt;; layer = &lt;</a:t>
            </a:r>
            <a:r>
              <a:rPr lang="en-US" dirty="0" err="1"/>
              <a:t>CALayer</a:t>
            </a:r>
            <a:r>
              <a:rPr lang="en-US" dirty="0"/>
              <a:t>: 0x107f500d0&gt;&gt;",#"&lt;</a:t>
            </a:r>
            <a:r>
              <a:rPr lang="en-US" dirty="0" err="1"/>
              <a:t>UITextField</a:t>
            </a:r>
            <a:r>
              <a:rPr lang="en-US" dirty="0"/>
              <a:t>: 0x1011effe0; frame = (25 34; 270 36); text = </a:t>
            </a:r>
            <a:r>
              <a:rPr lang="en-US" b="1" dirty="0"/>
              <a:t>'!Password01'; </a:t>
            </a:r>
            <a:r>
              <a:rPr lang="en-US" dirty="0" err="1"/>
              <a:t>clipsToBounds</a:t>
            </a:r>
            <a:r>
              <a:rPr lang="en-US" dirty="0"/>
              <a:t> = YES; opaque = NO; </a:t>
            </a:r>
            <a:r>
              <a:rPr lang="en-US" dirty="0" err="1"/>
              <a:t>autoresize</a:t>
            </a:r>
            <a:r>
              <a:rPr lang="en-US" dirty="0"/>
              <a:t> = RM+BM; tag = 1; </a:t>
            </a:r>
            <a:r>
              <a:rPr lang="en-US" dirty="0" err="1"/>
              <a:t>gestureRecognizers</a:t>
            </a:r>
            <a:r>
              <a:rPr lang="en-US" dirty="0"/>
              <a:t> = &lt;</a:t>
            </a:r>
            <a:r>
              <a:rPr lang="en-US" dirty="0" err="1"/>
              <a:t>NSArray</a:t>
            </a:r>
            <a:r>
              <a:rPr lang="en-US" dirty="0"/>
              <a:t>: 0x1053baeb0&gt;; layer = &lt;</a:t>
            </a:r>
            <a:r>
              <a:rPr lang="en-US" dirty="0" err="1"/>
              <a:t>CALayer</a:t>
            </a:r>
            <a:r>
              <a:rPr lang="en-US" dirty="0"/>
              <a:t>: 0x1011aa600&gt;&gt;"]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Heraclitus Seminar?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Famous talk by Heidegger &amp; Fink</a:t>
            </a:r>
          </a:p>
          <a:p>
            <a:r>
              <a:rPr lang="en-US" dirty="0" smtClean="0"/>
              <a:t>Approached Heraclitus’ work on Freiburg Phenomenological grounds</a:t>
            </a:r>
          </a:p>
          <a:p>
            <a:r>
              <a:rPr lang="is-IS" dirty="0" smtClean="0"/>
              <a:t>… and?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App, jailbroken device, Operating System bug</a:t>
            </a:r>
            <a:r>
              <a:rPr lang="is-IS" dirty="0" smtClean="0"/>
              <a:t>…</a:t>
            </a:r>
          </a:p>
          <a:p>
            <a:pPr lvl="1"/>
            <a:r>
              <a:rPr lang="en-US" dirty="0" smtClean="0"/>
              <a:t>P</a:t>
            </a:r>
            <a:r>
              <a:rPr lang="is-IS" dirty="0" smtClean="0"/>
              <a:t>art of why any app with truly sensitive operations (CC, &amp;c.) should jailbreak detect.</a:t>
            </a:r>
          </a:p>
          <a:p>
            <a:r>
              <a:rPr lang="is-IS" dirty="0" smtClean="0"/>
              <a:t>If you’re not already, look at the “alternative” appstores for your app</a:t>
            </a:r>
          </a:p>
          <a:p>
            <a:r>
              <a:rPr lang="is-IS" dirty="0" smtClean="0"/>
              <a:t>... </a:t>
            </a:r>
            <a:r>
              <a:rPr lang="en-US" dirty="0" smtClean="0"/>
              <a:t>B</a:t>
            </a:r>
            <a:r>
              <a:rPr lang="is-IS" dirty="0" smtClean="0"/>
              <a:t>ut what can you do about it?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when &amp; where data is used</a:t>
            </a:r>
          </a:p>
          <a:p>
            <a:r>
              <a:rPr lang="en-US" dirty="0" smtClean="0"/>
              <a:t>Remove from memory ASAP</a:t>
            </a:r>
          </a:p>
          <a:p>
            <a:r>
              <a:rPr lang="en-US" dirty="0" smtClean="0"/>
              <a:t>Store in secure location (</a:t>
            </a:r>
            <a:r>
              <a:rPr lang="en-US" dirty="0" err="1" smtClean="0"/>
              <a:t>KeyChain</a:t>
            </a:r>
            <a:r>
              <a:rPr lang="en-US" dirty="0" smtClean="0"/>
              <a:t>, &amp;c.)</a:t>
            </a:r>
          </a:p>
          <a:p>
            <a:r>
              <a:rPr lang="en-US" dirty="0" smtClean="0"/>
              <a:t>Never leave things in the open</a:t>
            </a:r>
          </a:p>
          <a:p>
            <a:pPr lvl="1"/>
            <a:r>
              <a:rPr lang="en-US" dirty="0" smtClean="0"/>
              <a:t>Unless you </a:t>
            </a:r>
            <a:r>
              <a:rPr lang="en-US" b="1" dirty="0" smtClean="0"/>
              <a:t>have</a:t>
            </a:r>
            <a:r>
              <a:rPr lang="en-US" dirty="0" smtClean="0"/>
              <a:t>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24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Lastly</a:t>
            </a:r>
            <a:r>
              <a:rPr lang="is-IS" dirty="0" smtClean="0"/>
              <a:t>… ”disk”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say disk</a:t>
            </a:r>
            <a:r>
              <a:rPr lang="is-IS" dirty="0" smtClean="0"/>
              <a:t>… we mean the FS</a:t>
            </a:r>
          </a:p>
          <a:p>
            <a:r>
              <a:rPr lang="is-IS" dirty="0" smtClean="0"/>
              <a:t>All sorts of obvious things:</a:t>
            </a:r>
          </a:p>
          <a:p>
            <a:pPr lvl="1"/>
            <a:r>
              <a:rPr lang="is-IS" dirty="0" smtClean="0"/>
              <a:t>Documents saved, images, logs...</a:t>
            </a:r>
          </a:p>
          <a:p>
            <a:r>
              <a:rPr lang="is-IS" dirty="0" smtClean="0"/>
              <a:t>And not so obvious</a:t>
            </a:r>
          </a:p>
          <a:p>
            <a:pPr lvl="1"/>
            <a:r>
              <a:rPr lang="is-IS" dirty="0" smtClean="0"/>
              <a:t>CFURL cache is usually the biggest &amp; scariest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Path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966200" cy="421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153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Lifetime: cookies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34055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73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Lifetime: cookies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88489" cy="5415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Lifetime: cache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964424" cy="41360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1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Lifetime: cache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210951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can access backups from victim’s device or computer</a:t>
            </a:r>
          </a:p>
          <a:p>
            <a:r>
              <a:rPr lang="en-US" dirty="0"/>
              <a:t>Easy to use tools to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Anything stored in backups is accessible to an attacker</a:t>
            </a:r>
          </a:p>
          <a:p>
            <a:r>
              <a:rPr lang="en-US" dirty="0" smtClean="0"/>
              <a:t>Once they’ve gathered it, they can replay it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Tokens stored in caches</a:t>
            </a:r>
          </a:p>
          <a:p>
            <a:pPr lvl="1"/>
            <a:r>
              <a:rPr lang="en-US" dirty="0" smtClean="0"/>
              <a:t>URLs exposed in cache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8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aware of </a:t>
            </a:r>
            <a:r>
              <a:rPr lang="en-US" b="1" dirty="0" smtClean="0"/>
              <a:t>where</a:t>
            </a:r>
            <a:r>
              <a:rPr lang="en-US" dirty="0" smtClean="0"/>
              <a:t> data can leak, and what data that is</a:t>
            </a:r>
          </a:p>
          <a:p>
            <a:r>
              <a:rPr lang="en-US" dirty="0" smtClean="0"/>
              <a:t>Whenever possible, do not store sensitive data </a:t>
            </a:r>
            <a:r>
              <a:rPr lang="en-US" dirty="0" err="1" smtClean="0"/>
              <a:t>inadvertanly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Make application cookies:</a:t>
            </a:r>
          </a:p>
          <a:p>
            <a:pPr lvl="1"/>
            <a:r>
              <a:rPr lang="en-US" dirty="0" smtClean="0"/>
              <a:t>Live a reasonable amount of time</a:t>
            </a:r>
          </a:p>
          <a:p>
            <a:pPr lvl="1"/>
            <a:r>
              <a:rPr lang="en-US" dirty="0" smtClean="0"/>
              <a:t>But not overly long</a:t>
            </a:r>
          </a:p>
          <a:p>
            <a:pPr lvl="1"/>
            <a:r>
              <a:rPr lang="en-US" dirty="0" smtClean="0"/>
              <a:t>Completely revocable (such as on sign out)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Talks have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 being Eeyore in InfoSec, or, how I learnt to hate everything &amp; love Winnie the Pooh”</a:t>
            </a:r>
          </a:p>
          <a:p>
            <a:pPr lvl="1"/>
            <a:r>
              <a:rPr lang="en-US" dirty="0" smtClean="0"/>
              <a:t>Everything is broken and we all die, but Winnie the Pooh is neat</a:t>
            </a:r>
          </a:p>
          <a:p>
            <a:r>
              <a:rPr lang="en-US" dirty="0" smtClean="0"/>
              <a:t>“A Midsummer night’s Scheme: on Dancing for Oberon with Types”</a:t>
            </a:r>
          </a:p>
          <a:p>
            <a:pPr lvl="1"/>
            <a:r>
              <a:rPr lang="en-US" dirty="0" smtClean="0"/>
              <a:t>Talk about </a:t>
            </a:r>
            <a:r>
              <a:rPr lang="en-US" dirty="0" err="1" smtClean="0"/>
              <a:t>LangSec</a:t>
            </a:r>
            <a:r>
              <a:rPr lang="en-US" dirty="0" smtClean="0"/>
              <a:t>, Types, Formal verification, and </a:t>
            </a:r>
            <a:r>
              <a:rPr lang="en-US" dirty="0" smtClean="0"/>
              <a:t>Shakespeare</a:t>
            </a:r>
            <a:endParaRPr lang="en-US" dirty="0" smtClean="0"/>
          </a:p>
          <a:p>
            <a:r>
              <a:rPr lang="en-US" dirty="0" smtClean="0"/>
              <a:t>“A Mobile Heraclitus Seminar”</a:t>
            </a:r>
          </a:p>
          <a:p>
            <a:pPr lvl="1"/>
            <a:r>
              <a:rPr lang="en-US" dirty="0" smtClean="0"/>
              <a:t>This talk, on my Mobile Top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Registration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They would not know the name of justice if these things did not exist</a:t>
            </a:r>
            <a:endParaRPr lang="en-US" dirty="0" smtClean="0"/>
          </a:p>
          <a:p>
            <a:r>
              <a:rPr lang="en-US" sz="1600" dirty="0" smtClean="0"/>
              <a:t>Clement, </a:t>
            </a:r>
            <a:r>
              <a:rPr lang="en-US" sz="1600" i="1" dirty="0" smtClean="0"/>
              <a:t>Miscellanies</a:t>
            </a:r>
            <a:endParaRPr lang="en-US" sz="1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signs up with our mobile app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... </a:t>
            </a:r>
            <a:r>
              <a:rPr lang="en-US" dirty="0" smtClean="0"/>
              <a:t>A</a:t>
            </a:r>
            <a:r>
              <a:rPr lang="is-IS" dirty="0" smtClean="0"/>
              <a:t>nd they don’t want to sign in all the time</a:t>
            </a:r>
          </a:p>
          <a:p>
            <a:r>
              <a:rPr lang="en-US" dirty="0" smtClean="0"/>
              <a:t>W</a:t>
            </a:r>
            <a:r>
              <a:rPr lang="is-IS" dirty="0" smtClean="0"/>
              <a:t>hat do we do?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name / Password</a:t>
            </a:r>
          </a:p>
          <a:p>
            <a:r>
              <a:rPr lang="en-US" dirty="0" smtClean="0"/>
              <a:t>Out of Band confirmation</a:t>
            </a:r>
          </a:p>
          <a:p>
            <a:pPr lvl="1"/>
            <a:r>
              <a:rPr lang="en-US" dirty="0" smtClean="0"/>
              <a:t>Something </a:t>
            </a:r>
            <a:r>
              <a:rPr lang="en-US" i="1" dirty="0" smtClean="0"/>
              <a:t>only</a:t>
            </a:r>
            <a:r>
              <a:rPr lang="en-US" dirty="0" smtClean="0"/>
              <a:t> the user could know</a:t>
            </a:r>
          </a:p>
          <a:p>
            <a:r>
              <a:rPr lang="en-US" dirty="0" smtClean="0"/>
              <a:t>User clicks link/app reads SMS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Privacy concerns aside</a:t>
            </a:r>
          </a:p>
          <a:p>
            <a:r>
              <a:rPr lang="is-IS" dirty="0" smtClean="0"/>
              <a:t>And... </a:t>
            </a:r>
            <a:r>
              <a:rPr lang="en-US" dirty="0" smtClean="0"/>
              <a:t>T</a:t>
            </a:r>
            <a:r>
              <a:rPr lang="is-IS" dirty="0" smtClean="0"/>
              <a:t>hen what?</a:t>
            </a:r>
          </a:p>
          <a:p>
            <a:r>
              <a:rPr lang="is-IS" dirty="0" smtClean="0"/>
              <a:t>Avoid:</a:t>
            </a:r>
          </a:p>
          <a:p>
            <a:pPr lvl="1"/>
            <a:r>
              <a:rPr lang="en-US" dirty="0" smtClean="0"/>
              <a:t>A</a:t>
            </a:r>
            <a:r>
              <a:rPr lang="is-IS" dirty="0" smtClean="0"/>
              <a:t>nnoying user</a:t>
            </a:r>
          </a:p>
          <a:p>
            <a:pPr lvl="1"/>
            <a:r>
              <a:rPr lang="en-US" dirty="0" smtClean="0"/>
              <a:t>O</a:t>
            </a:r>
            <a:r>
              <a:rPr lang="is-IS" dirty="0" smtClean="0"/>
              <a:t>verly verbose/difficult signup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in once and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Use overly long cookies</a:t>
            </a:r>
            <a:r>
              <a:rPr lang="is-IS" dirty="0"/>
              <a:t>?</a:t>
            </a:r>
            <a:endParaRPr lang="is-IS" dirty="0" smtClean="0"/>
          </a:p>
          <a:p>
            <a:r>
              <a:rPr lang="en-US" i="1" dirty="0" smtClean="0"/>
              <a:t>K</a:t>
            </a:r>
            <a:r>
              <a:rPr lang="is-IS" i="1" dirty="0" smtClean="0"/>
              <a:t>inda</a:t>
            </a:r>
            <a:r>
              <a:rPr lang="is-IS" dirty="0" smtClean="0"/>
              <a:t> like the above demo wherein we extracted cookies?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TouchID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TouchID</a:t>
            </a:r>
            <a:endParaRPr lang="en-US" dirty="0" smtClean="0"/>
          </a:p>
          <a:p>
            <a:pPr lvl="1"/>
            <a:r>
              <a:rPr lang="en-US" dirty="0" smtClean="0"/>
              <a:t>Unlocks phone</a:t>
            </a:r>
          </a:p>
          <a:p>
            <a:pPr lvl="1"/>
            <a:r>
              <a:rPr lang="en-US" dirty="0" smtClean="0"/>
              <a:t>Unlocks the keychain</a:t>
            </a:r>
          </a:p>
          <a:p>
            <a:r>
              <a:rPr lang="is-IS" dirty="0" smtClean="0"/>
              <a:t>And we know that’s the user who signed in because...</a:t>
            </a:r>
          </a:p>
          <a:p>
            <a:pPr lvl="1"/>
            <a:r>
              <a:rPr lang="en-US" dirty="0" smtClean="0"/>
              <a:t>A</a:t>
            </a:r>
            <a:r>
              <a:rPr lang="is-IS" dirty="0" smtClean="0"/>
              <a:t>ctually we don’t.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less easy to fix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Store a </a:t>
            </a:r>
            <a:r>
              <a:rPr lang="en-US" i="1" dirty="0" smtClean="0"/>
              <a:t>per device</a:t>
            </a:r>
            <a:r>
              <a:rPr lang="en-US" dirty="0" smtClean="0"/>
              <a:t> token</a:t>
            </a:r>
          </a:p>
          <a:p>
            <a:pPr lvl="1"/>
            <a:r>
              <a:rPr lang="en-US" dirty="0" smtClean="0"/>
              <a:t>Something like a UUID, since the UDID is no longer around</a:t>
            </a:r>
          </a:p>
          <a:p>
            <a:r>
              <a:rPr lang="en-US" dirty="0" smtClean="0"/>
              <a:t>Use that as part of any requests to the server</a:t>
            </a:r>
          </a:p>
          <a:p>
            <a:pPr lvl="1"/>
            <a:r>
              <a:rPr lang="en-US" dirty="0" smtClean="0"/>
              <a:t>New device new token</a:t>
            </a:r>
          </a:p>
          <a:p>
            <a:r>
              <a:rPr lang="en-US" dirty="0" smtClean="0"/>
              <a:t>Keep application cookies short-lived</a:t>
            </a:r>
          </a:p>
          <a:p>
            <a:r>
              <a:rPr lang="en-US" dirty="0" smtClean="0"/>
              <a:t>Re-</a:t>
            </a:r>
            <a:r>
              <a:rPr lang="en-US" dirty="0" err="1" smtClean="0"/>
              <a:t>auth</a:t>
            </a:r>
            <a:r>
              <a:rPr lang="en-US" dirty="0" smtClean="0"/>
              <a:t> as needed to the sever </a:t>
            </a:r>
          </a:p>
          <a:p>
            <a:pPr lvl="1"/>
            <a:r>
              <a:rPr lang="en-US" dirty="0" smtClean="0"/>
              <a:t>Always manually re-</a:t>
            </a:r>
            <a:r>
              <a:rPr lang="en-US" dirty="0" err="1" smtClean="0"/>
              <a:t>auth</a:t>
            </a:r>
            <a:r>
              <a:rPr lang="en-US" dirty="0" smtClean="0"/>
              <a:t> the user when sensitive operations needed </a:t>
            </a:r>
          </a:p>
          <a:p>
            <a:r>
              <a:rPr lang="en-US" dirty="0" smtClean="0"/>
              <a:t>OOB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Entropy 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Let us not conjecture at random about the most important things</a:t>
            </a:r>
          </a:p>
          <a:p>
            <a:r>
              <a:rPr lang="en-US" dirty="0" smtClean="0"/>
              <a:t>Diogenes Laertius, </a:t>
            </a:r>
            <a:r>
              <a:rPr lang="en-US" i="1" dirty="0" smtClean="0"/>
              <a:t>Lives of the Philosophers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8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seems silly but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random things are equal</a:t>
            </a:r>
          </a:p>
          <a:p>
            <a:r>
              <a:rPr lang="en-US" dirty="0" smtClean="0"/>
              <a:t>Here is a Pseudo-Random Number Generator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(PRNG):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uint64_t</a:t>
            </a:r>
            <a:endParaRPr lang="en-US" sz="2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lcg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(uint64_t mod, uint64_t a, uint64_t c, uint64_t seed) {</a:t>
            </a: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    return ((a * seed) + c) % mod;</a:t>
            </a: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02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Congruence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lots of Random-looking data: </a:t>
            </a:r>
          </a:p>
          <a:p>
            <a:pPr lvl="1"/>
            <a:r>
              <a:rPr lang="is-IS" dirty="0"/>
              <a:t>696741729</a:t>
            </a:r>
          </a:p>
          <a:p>
            <a:pPr lvl="1"/>
            <a:r>
              <a:rPr lang="is-IS" dirty="0"/>
              <a:t>3061048176</a:t>
            </a:r>
          </a:p>
          <a:p>
            <a:pPr lvl="1"/>
            <a:r>
              <a:rPr lang="is-IS" dirty="0"/>
              <a:t>1179345054</a:t>
            </a:r>
          </a:p>
          <a:p>
            <a:pPr lvl="1"/>
            <a:r>
              <a:rPr lang="is-IS" dirty="0"/>
              <a:t>2307581784</a:t>
            </a:r>
          </a:p>
          <a:p>
            <a:pPr lvl="1"/>
            <a:r>
              <a:rPr lang="is-IS" dirty="0"/>
              <a:t>2298185335</a:t>
            </a:r>
          </a:p>
          <a:p>
            <a:pPr lvl="1"/>
            <a:r>
              <a:rPr lang="is-IS" dirty="0"/>
              <a:t>468838506</a:t>
            </a:r>
          </a:p>
          <a:p>
            <a:pPr lvl="1"/>
            <a:r>
              <a:rPr lang="is-IS" dirty="0"/>
              <a:t>3374381503</a:t>
            </a:r>
          </a:p>
          <a:p>
            <a:pPr lvl="1"/>
            <a:r>
              <a:rPr lang="is-IS" dirty="0"/>
              <a:t>2776561725</a:t>
            </a:r>
          </a:p>
          <a:p>
            <a:pPr lvl="1"/>
            <a:r>
              <a:rPr lang="is-IS" dirty="0"/>
              <a:t>3036789030</a:t>
            </a:r>
          </a:p>
          <a:p>
            <a:pPr lvl="1"/>
            <a:r>
              <a:rPr lang="is-IS" dirty="0"/>
              <a:t>3052269189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16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like encryption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matters what you use and where</a:t>
            </a:r>
          </a:p>
          <a:p>
            <a:r>
              <a:rPr lang="en-US" dirty="0" smtClean="0"/>
              <a:t>Non-cryptographic PRNGs have small cycles (periods)</a:t>
            </a:r>
          </a:p>
          <a:p>
            <a:r>
              <a:rPr lang="en-US" dirty="0" smtClean="0"/>
              <a:t>Use PRNGs for non sensitive operations, like Cache busting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csPRNGs</a:t>
            </a:r>
            <a:r>
              <a:rPr lang="en-US" dirty="0" smtClean="0"/>
              <a:t> for sensitive operations</a:t>
            </a:r>
          </a:p>
          <a:p>
            <a:pPr lvl="1"/>
            <a:r>
              <a:rPr lang="en-US" dirty="0" smtClean="0"/>
              <a:t>Key generation</a:t>
            </a:r>
          </a:p>
          <a:p>
            <a:pPr lvl="1"/>
            <a:r>
              <a:rPr lang="en-US" dirty="0" smtClean="0"/>
              <a:t>Unforgeable document references</a:t>
            </a:r>
          </a:p>
          <a:p>
            <a:pPr lvl="1"/>
            <a:r>
              <a:rPr lang="en-US" dirty="0" smtClean="0"/>
              <a:t>&amp;c.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we doing and 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Of this account which holds forever men prove uncomprehending, both before hearing it and when they have first heard it.</a:t>
            </a:r>
          </a:p>
          <a:p>
            <a:r>
              <a:rPr lang="en-US" sz="1600" i="1" dirty="0" smtClean="0"/>
              <a:t>Heraclitus, as quoted by </a:t>
            </a:r>
            <a:r>
              <a:rPr lang="en-US" sz="1600" i="1" dirty="0" err="1" smtClean="0"/>
              <a:t>Sextus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Empiricus</a:t>
            </a:r>
            <a:r>
              <a:rPr lang="en-US" sz="1600" i="1" dirty="0" smtClean="0"/>
              <a:t> in “Against the Mathematicians”</a:t>
            </a:r>
            <a:endParaRPr lang="en-US" sz="1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one is an attacker going to find easer:</a:t>
            </a:r>
          </a:p>
          <a:p>
            <a:pPr lvl="1"/>
            <a:r>
              <a:rPr lang="en-US" dirty="0" smtClean="0"/>
              <a:t>This: /documents/5791, /documents/493, /documents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Or this: /documents/</a:t>
            </a:r>
            <a:r>
              <a:rPr lang="is-IS" dirty="0"/>
              <a:t>e71a83b6-23b8-4b50-8a9e-75df927074e4</a:t>
            </a:r>
          </a:p>
          <a:p>
            <a:r>
              <a:rPr lang="is-IS" dirty="0" smtClean="0"/>
              <a:t>Not to say you shouldn’t have access controls...</a:t>
            </a:r>
          </a:p>
          <a:p>
            <a:pPr lvl="1"/>
            <a:r>
              <a:rPr lang="en-US" dirty="0" smtClean="0"/>
              <a:t>Y</a:t>
            </a:r>
            <a:r>
              <a:rPr lang="is-IS" dirty="0" smtClean="0"/>
              <a:t>ou should. </a:t>
            </a:r>
            <a:r>
              <a:rPr lang="en-US" dirty="0" smtClean="0"/>
              <a:t>D</a:t>
            </a:r>
            <a:r>
              <a:rPr lang="is-IS" dirty="0" smtClean="0"/>
              <a:t>on’t use me as a scape goat to not implement them</a:t>
            </a:r>
          </a:p>
          <a:p>
            <a:r>
              <a:rPr lang="is-IS" dirty="0" smtClean="0"/>
              <a:t>But the search space makes this less feasible</a:t>
            </a:r>
          </a:p>
          <a:p>
            <a:pPr lvl="1"/>
            <a:r>
              <a:rPr lang="en-US" dirty="0" smtClean="0"/>
              <a:t>A</a:t>
            </a:r>
            <a:r>
              <a:rPr lang="is-IS" dirty="0" smtClean="0"/>
              <a:t> UUID is 128bit number (give or take)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76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562856" cy="2942272"/>
          </a:xfrm>
        </p:spPr>
        <p:txBody>
          <a:bodyPr/>
          <a:lstStyle/>
          <a:p>
            <a:r>
              <a:rPr lang="en-US" dirty="0" smtClean="0"/>
              <a:t>For non-secure operations:</a:t>
            </a:r>
          </a:p>
          <a:p>
            <a:pPr lvl="1"/>
            <a:r>
              <a:rPr lang="en-US" dirty="0" smtClean="0"/>
              <a:t>arc4random_uniform</a:t>
            </a:r>
          </a:p>
          <a:p>
            <a:pPr lvl="1"/>
            <a:r>
              <a:rPr lang="en-US" dirty="0" smtClean="0"/>
              <a:t>rand(3)</a:t>
            </a:r>
          </a:p>
          <a:p>
            <a:pPr lvl="1"/>
            <a:r>
              <a:rPr lang="en-US" dirty="0" smtClean="0"/>
              <a:t>&amp;c.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81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14644" y="1690688"/>
            <a:ext cx="49255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For secure </a:t>
            </a:r>
            <a:r>
              <a:rPr lang="en-US" sz="2800" dirty="0"/>
              <a:t>o</a:t>
            </a:r>
            <a:r>
              <a:rPr lang="en-US" sz="2800" dirty="0" smtClean="0"/>
              <a:t>perations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Mersenne</a:t>
            </a:r>
            <a:r>
              <a:rPr lang="en-US" sz="2400" dirty="0" smtClean="0"/>
              <a:t> Twister (modified for secure use)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UUID (v4)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Blum-Blum-</a:t>
            </a:r>
            <a:r>
              <a:rPr lang="en-US" sz="2400" dirty="0" err="1" smtClean="0"/>
              <a:t>Shub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SecRandomCopyBytes</a:t>
            </a:r>
            <a:r>
              <a:rPr lang="en-US" sz="2400" dirty="0" smtClean="0"/>
              <a:t> (iOS)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 mix of JCA, </a:t>
            </a:r>
            <a:r>
              <a:rPr lang="en-US" sz="2400" dirty="0" err="1" smtClean="0"/>
              <a:t>BouncyCastle</a:t>
            </a:r>
            <a:r>
              <a:rPr lang="en-US" sz="2400" dirty="0" smtClean="0"/>
              <a:t>, &amp; 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/dev/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urandom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smtClean="0">
                <a:ea typeface="Andale Mono" charset="0"/>
                <a:cs typeface="Andale Mono" charset="0"/>
              </a:rPr>
              <a:t>(Android)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4156" y="4971435"/>
            <a:ext cx="452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Never mix the two operations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73897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For fire will come and judge and convict all things</a:t>
            </a:r>
          </a:p>
          <a:p>
            <a:r>
              <a:rPr lang="en-US" dirty="0" smtClean="0"/>
              <a:t>Hippolytus, </a:t>
            </a:r>
            <a:r>
              <a:rPr lang="en-US" i="1" dirty="0" smtClean="0"/>
              <a:t>Refutation of all Heresies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35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</a:p>
          <a:p>
            <a:pPr lvl="1"/>
            <a:r>
              <a:rPr lang="en-US" dirty="0" smtClean="0"/>
              <a:t>pin the public key or the certificate</a:t>
            </a:r>
          </a:p>
          <a:p>
            <a:pPr lvl="1"/>
            <a:r>
              <a:rPr lang="en-US" dirty="0" smtClean="0"/>
              <a:t>use the latest version of TLS</a:t>
            </a:r>
          </a:p>
          <a:p>
            <a:pPr lvl="1"/>
            <a:r>
              <a:rPr lang="en-US" dirty="0" smtClean="0"/>
              <a:t>Do not mix HTTP &amp; HTTPS</a:t>
            </a:r>
          </a:p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know when to encrypt, hash, or both your data</a:t>
            </a:r>
            <a:endParaRPr lang="en-US" dirty="0"/>
          </a:p>
          <a:p>
            <a:pPr lvl="1"/>
            <a:r>
              <a:rPr lang="en-US" dirty="0" smtClean="0"/>
              <a:t>Understand the cycle of your data, and try whenever possible to use OS primitives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18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sure you know when &amp; where data is being </a:t>
            </a:r>
            <a:r>
              <a:rPr lang="en-US" dirty="0" smtClean="0"/>
              <a:t>used</a:t>
            </a:r>
            <a:endParaRPr lang="en-US" dirty="0"/>
          </a:p>
          <a:p>
            <a:pPr lvl="1"/>
            <a:r>
              <a:rPr lang="en-US" dirty="0" smtClean="0"/>
              <a:t>Understand the lifecycle of data within the application</a:t>
            </a:r>
          </a:p>
          <a:p>
            <a:pPr lvl="1"/>
            <a:r>
              <a:rPr lang="en-US" dirty="0" smtClean="0"/>
              <a:t>Reduce that cycle as much as possible</a:t>
            </a:r>
            <a:endParaRPr lang="en-US" dirty="0"/>
          </a:p>
          <a:p>
            <a:r>
              <a:rPr lang="en-US" dirty="0"/>
              <a:t>Registration: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sure you know who your user is, and what device they’re on</a:t>
            </a:r>
          </a:p>
          <a:p>
            <a:r>
              <a:rPr lang="en-US" dirty="0"/>
              <a:t>Entropy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Randomness is surprisingly hard to get right</a:t>
            </a:r>
          </a:p>
          <a:p>
            <a:pPr lvl="1"/>
            <a:r>
              <a:rPr lang="en-US" dirty="0" smtClean="0"/>
              <a:t>And it can burn you when it’s not.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73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b="1" dirty="0" smtClean="0"/>
              <a:t>are</a:t>
            </a:r>
            <a:r>
              <a:rPr lang="en-US" dirty="0" smtClean="0"/>
              <a:t>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away:</a:t>
            </a:r>
          </a:p>
          <a:p>
            <a:pPr lvl="1"/>
            <a:r>
              <a:rPr lang="en-US" dirty="0" smtClean="0"/>
              <a:t>What the problems are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What the attacks are.</a:t>
            </a:r>
            <a:endParaRPr lang="en-US" dirty="0" smtClean="0"/>
          </a:p>
          <a:p>
            <a:pPr lvl="1"/>
            <a:r>
              <a:rPr lang="en-US" dirty="0" smtClean="0"/>
              <a:t>What the </a:t>
            </a:r>
            <a:r>
              <a:rPr lang="en-US" dirty="0" smtClean="0"/>
              <a:t>(non-)solutions </a:t>
            </a:r>
            <a:r>
              <a:rPr lang="en-US" dirty="0" smtClean="0"/>
              <a:t>are.</a:t>
            </a:r>
          </a:p>
          <a:p>
            <a:pPr lvl="1"/>
            <a:r>
              <a:rPr lang="en-US" i="1" dirty="0" smtClean="0"/>
              <a:t>And why we are bothering.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20-DEC-2016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©2016 nVisium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06B1-A74F-7141-A24F-57941FF3B6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3360</Words>
  <Application>Microsoft Macintosh PowerPoint</Application>
  <PresentationFormat>Widescreen</PresentationFormat>
  <Paragraphs>768</Paragraphs>
  <Slides>85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American Typewriter</vt:lpstr>
      <vt:lpstr>Andale Mono</vt:lpstr>
      <vt:lpstr>Calibri</vt:lpstr>
      <vt:lpstr>Calibri Light</vt:lpstr>
      <vt:lpstr>Wingdings</vt:lpstr>
      <vt:lpstr>Arial</vt:lpstr>
      <vt:lpstr>Office Theme</vt:lpstr>
      <vt:lpstr>A Mobile Heraclitus Seminar</vt:lpstr>
      <vt:lpstr>Overview</vt:lpstr>
      <vt:lpstr>Your Brave Speaker, Sextus Empiricus </vt:lpstr>
      <vt:lpstr>nVisium</vt:lpstr>
      <vt:lpstr>Note: Hearing Impaired</vt:lpstr>
      <vt:lpstr>Heraclitus Seminar?</vt:lpstr>
      <vt:lpstr>My Talks have themes</vt:lpstr>
      <vt:lpstr>What are we doing and why?</vt:lpstr>
      <vt:lpstr>What are we doing?</vt:lpstr>
      <vt:lpstr>An Example – ad petitionem</vt:lpstr>
      <vt:lpstr>An Example </vt:lpstr>
      <vt:lpstr>Not that anyone would issue such a request…</vt:lpstr>
      <vt:lpstr>… and that’s the why</vt:lpstr>
      <vt:lpstr>Attackers only have to be right once</vt:lpstr>
      <vt:lpstr>A Mobile Top 10 5</vt:lpstr>
      <vt:lpstr>Top N, for N != 10</vt:lpstr>
      <vt:lpstr>Top N, for N != 10</vt:lpstr>
      <vt:lpstr>TLS Communications</vt:lpstr>
      <vt:lpstr>TLS </vt:lpstr>
      <vt:lpstr>Turns this…</vt:lpstr>
      <vt:lpstr>… into this:</vt:lpstr>
      <vt:lpstr>TLS – Problems</vt:lpstr>
      <vt:lpstr>Starting example</vt:lpstr>
      <vt:lpstr>… what’s the problem?</vt:lpstr>
      <vt:lpstr>Fix? – subject checks</vt:lpstr>
      <vt:lpstr>Only stops naive attackers…</vt:lpstr>
      <vt:lpstr>… well, clearly we need to check the chain</vt:lpstr>
      <vt:lpstr>Checking the Certificate chain</vt:lpstr>
      <vt:lpstr>Checking the certificate chain</vt:lpstr>
      <vt:lpstr>The problem…</vt:lpstr>
      <vt:lpstr>Solution – pinning </vt:lpstr>
      <vt:lpstr>iOS with Swift? Use AlamoFire</vt:lpstr>
      <vt:lpstr>Android? OkHttp</vt:lpstr>
      <vt:lpstr>iOS with Objective C? use TrustKit</vt:lpstr>
      <vt:lpstr>Drawbacks</vt:lpstr>
      <vt:lpstr>General Recommendations</vt:lpstr>
      <vt:lpstr>Non-TLS Encryption &amp; Hashing</vt:lpstr>
      <vt:lpstr>In simplest terms…</vt:lpstr>
      <vt:lpstr>Simple Encryption</vt:lpstr>
      <vt:lpstr>And that’s important because…</vt:lpstr>
      <vt:lpstr>Situation</vt:lpstr>
      <vt:lpstr>… non-solution</vt:lpstr>
      <vt:lpstr>Knowing when to use what algorithm</vt:lpstr>
      <vt:lpstr>If you have to encrypt something…</vt:lpstr>
      <vt:lpstr>Hashing</vt:lpstr>
      <vt:lpstr>Simple Hash: FNV1a</vt:lpstr>
      <vt:lpstr>Simple Hash: FNV1a</vt:lpstr>
      <vt:lpstr>Cryptographic &amp; Non-cryptographic</vt:lpstr>
      <vt:lpstr>Encryption vs Hashing</vt:lpstr>
      <vt:lpstr>Combining Hashing &amp; Encryption</vt:lpstr>
      <vt:lpstr>A word about password storage</vt:lpstr>
      <vt:lpstr>Drawbacks</vt:lpstr>
      <vt:lpstr>Takeaways</vt:lpstr>
      <vt:lpstr>Lifetime of Data</vt:lpstr>
      <vt:lpstr>Data lives…</vt:lpstr>
      <vt:lpstr>On Screen</vt:lpstr>
      <vt:lpstr>Side-channel </vt:lpstr>
      <vt:lpstr>In Memory</vt:lpstr>
      <vt:lpstr>Cycript example</vt:lpstr>
      <vt:lpstr>Attack Surface</vt:lpstr>
      <vt:lpstr>Solution: lifecycle management</vt:lpstr>
      <vt:lpstr>Lastly… ”disk”</vt:lpstr>
      <vt:lpstr>Attack Path</vt:lpstr>
      <vt:lpstr>Storage Lifetime: cookies</vt:lpstr>
      <vt:lpstr>Storage Lifetime: cookies</vt:lpstr>
      <vt:lpstr>Storage Lifetime: cache</vt:lpstr>
      <vt:lpstr>Storage Lifetime: cache</vt:lpstr>
      <vt:lpstr>Backups</vt:lpstr>
      <vt:lpstr>Takeaways</vt:lpstr>
      <vt:lpstr>Mobile Registration</vt:lpstr>
      <vt:lpstr>So…</vt:lpstr>
      <vt:lpstr>Initial Sign up</vt:lpstr>
      <vt:lpstr>Cookies</vt:lpstr>
      <vt:lpstr>TouchID</vt:lpstr>
      <vt:lpstr>Possible Fixes</vt:lpstr>
      <vt:lpstr>Entropy Sources</vt:lpstr>
      <vt:lpstr>This seems silly but…</vt:lpstr>
      <vt:lpstr>Linear Congruence</vt:lpstr>
      <vt:lpstr>But, like encryption…</vt:lpstr>
      <vt:lpstr>Think about this:</vt:lpstr>
      <vt:lpstr>Takeaways</vt:lpstr>
      <vt:lpstr>Take Aways</vt:lpstr>
      <vt:lpstr>Take Aways</vt:lpstr>
      <vt:lpstr>Take Aways</vt:lpstr>
      <vt:lpstr>Thanks!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Heraclitus Seminar</dc:title>
  <dc:creator>Stefan Edwards</dc:creator>
  <cp:lastModifiedBy>Stefan Edwards</cp:lastModifiedBy>
  <cp:revision>103</cp:revision>
  <dcterms:created xsi:type="dcterms:W3CDTF">2016-12-17T18:49:05Z</dcterms:created>
  <dcterms:modified xsi:type="dcterms:W3CDTF">2016-12-20T02:54:11Z</dcterms:modified>
</cp:coreProperties>
</file>