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DE09A-96F9-9F41-86CB-4886C586771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A4DB1-5027-3846-B1BB-8633AE1FD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A4DB1-5027-3846-B1BB-8633AE1FD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uses Haskell for the examples,</a:t>
            </a:r>
            <a:r>
              <a:rPr lang="en-US" baseline="0" dirty="0" smtClean="0"/>
              <a:t> mostly because it was fun, but everything in here can be done in just about any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A4DB1-5027-3846-B1BB-8633AE1FD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longest</a:t>
            </a:r>
            <a:r>
              <a:rPr lang="en-US" baseline="0" dirty="0" smtClean="0"/>
              <a:t> time this </a:t>
            </a:r>
            <a:r>
              <a:rPr lang="en-US" i="1" baseline="0" dirty="0" smtClean="0"/>
              <a:t>was</a:t>
            </a:r>
            <a:r>
              <a:rPr lang="en-US" i="0" baseline="0" dirty="0" smtClean="0"/>
              <a:t> actually not overly applicable. It wasn’t </a:t>
            </a:r>
            <a:r>
              <a:rPr lang="en-US" i="1" baseline="0" dirty="0" smtClean="0"/>
              <a:t>really</a:t>
            </a:r>
            <a:r>
              <a:rPr lang="en-US" i="0" baseline="0" dirty="0" smtClean="0"/>
              <a:t> until the late 70’s early 80’s that we started to see real applications of Type systems, starting with </a:t>
            </a:r>
            <a:r>
              <a:rPr lang="en-US" i="0" baseline="0" dirty="0" err="1" smtClean="0"/>
              <a:t>Hindley</a:t>
            </a:r>
            <a:r>
              <a:rPr lang="en-US" i="0" baseline="0" dirty="0" smtClean="0"/>
              <a:t>-Milner, that his became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A4DB1-5027-3846-B1BB-8633AE1FD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I</a:t>
            </a:r>
            <a:r>
              <a:rPr lang="en-US" baseline="0" dirty="0" smtClean="0"/>
              <a:t> see it, there are two different paths here:</a:t>
            </a:r>
          </a:p>
          <a:p>
            <a:r>
              <a:rPr lang="en-US" baseline="0" dirty="0" smtClean="0"/>
              <a:t>Tag everything that comes in from the user, all the various little alcoves and sources, and make sure we tag them</a:t>
            </a:r>
          </a:p>
          <a:p>
            <a:r>
              <a:rPr lang="en-US" baseline="0" dirty="0" smtClean="0"/>
              <a:t>This is obviously pretty error prone</a:t>
            </a:r>
            <a:r>
              <a:rPr lang="is-IS" baseline="0" dirty="0" smtClean="0"/>
              <a:t>… we’re going to miss something.</a:t>
            </a:r>
          </a:p>
          <a:p>
            <a:r>
              <a:rPr lang="is-IS" baseline="0" dirty="0" smtClean="0"/>
              <a:t>Or we can tag everything we *know* is ours, and assume anything that *isn’t* ours is unsafe.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A4DB1-5027-3846-B1BB-8633AE1FD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A4DB1-5027-3846-B1BB-8633AE1FD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what we’re looking for isn’t something that _works_, but rather something that in enforced by the compiler at compilation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A4DB1-5027-3846-B1BB-8633AE1FD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1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the key here</a:t>
            </a:r>
            <a:r>
              <a:rPr lang="is-IS" dirty="0" smtClean="0"/>
              <a:t>… types aren’t just about getting the most efficient compilation</a:t>
            </a:r>
            <a:r>
              <a:rPr lang="is-IS" baseline="0" dirty="0" smtClean="0"/>
              <a:t>, they’re about expressing programmer intent</a:t>
            </a:r>
          </a:p>
          <a:p>
            <a:endParaRPr lang="is-IS" baseline="0" dirty="0" smtClean="0"/>
          </a:p>
          <a:p>
            <a:r>
              <a:rPr lang="en-US" baseline="0" dirty="0" smtClean="0"/>
              <a:t>I</a:t>
            </a:r>
            <a:r>
              <a:rPr lang="is-IS" baseline="0" dirty="0" smtClean="0"/>
              <a:t>f you’re attempting to design a File protocol, there may be specific API locations that you don’t want to have ReadWrite files passed to. So you would open a file ReadWrite, and let the </a:t>
            </a:r>
            <a:r>
              <a:rPr lang="is-IS" i="1" baseline="0" dirty="0" smtClean="0"/>
              <a:t>compiler</a:t>
            </a:r>
            <a:r>
              <a:rPr lang="is-IS" i="0" baseline="0" dirty="0" smtClean="0"/>
              <a:t> enforce what we’re actually doing.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you’re designing</a:t>
            </a:r>
            <a:r>
              <a:rPr lang="en-US" baseline="0" dirty="0" smtClean="0"/>
              <a:t> a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A4DB1-5027-3846-B1BB-8633AE1FD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we’re talking about </a:t>
            </a:r>
            <a:r>
              <a:rPr lang="en-US" i="1" dirty="0" smtClean="0"/>
              <a:t>modeling</a:t>
            </a:r>
            <a:r>
              <a:rPr lang="en-US" i="0" baseline="0" dirty="0" smtClean="0"/>
              <a:t> we’re talking about the </a:t>
            </a:r>
            <a:r>
              <a:rPr lang="en-US" b="1" i="0" baseline="0" dirty="0" err="1" smtClean="0"/>
              <a:t>behaviour</a:t>
            </a:r>
            <a:r>
              <a:rPr lang="en-US" b="0" i="0" baseline="0" dirty="0" smtClean="0"/>
              <a:t> of our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A4DB1-5027-3846-B1BB-8633AE1FD9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building a specification of how this should operate</a:t>
            </a:r>
            <a:r>
              <a:rPr lang="is-IS" dirty="0" smtClean="0"/>
              <a:t>… the JML</a:t>
            </a:r>
            <a:r>
              <a:rPr lang="is-IS" baseline="0" dirty="0" smtClean="0"/>
              <a:t> annotations will tell us that anywhere this code is used, certain preconditions </a:t>
            </a:r>
            <a:r>
              <a:rPr lang="is-IS" i="1" baseline="0" dirty="0" smtClean="0"/>
              <a:t>must</a:t>
            </a:r>
            <a:r>
              <a:rPr lang="is-IS" i="0" baseline="0" dirty="0" smtClean="0"/>
              <a:t> be met that satisfy the specification, and it informs us as to what </a:t>
            </a:r>
            <a:r>
              <a:rPr lang="is-IS" i="1" baseline="0" dirty="0" smtClean="0"/>
              <a:t>happens</a:t>
            </a:r>
            <a:r>
              <a:rPr lang="is-IS" i="0" baseline="0" dirty="0" smtClean="0"/>
              <a:t> once the methods have been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A4DB1-5027-3846-B1BB-8633AE1FD9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0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6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7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1DAC-2529-2E4B-8071-6FF1C043F04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4D38-8183-BA43-8EEF-0BC74A58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You’re Types More Good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how I convinced management to allow me to bore you for ~20 minutes with </a:t>
            </a:r>
            <a:r>
              <a:rPr lang="en-US" i="1" dirty="0" smtClean="0"/>
              <a:t>math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Types: Context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data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MyNum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Fnum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Float |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::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MyNum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-&gt;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MyNum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-&gt;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MyNum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f)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h) =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$ h + f</a:t>
            </a:r>
          </a:p>
          <a:p>
            <a:pPr marL="0" indent="0">
              <a:buNone/>
            </a:pP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j)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i0) =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$ j +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fromIntegral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i0)</a:t>
            </a:r>
          </a:p>
          <a:p>
            <a:pPr marL="0" indent="0">
              <a:buNone/>
            </a:pP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i1)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f3) =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$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fromIntegral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i1) + f3</a:t>
            </a:r>
          </a:p>
          <a:p>
            <a:pPr marL="0" indent="0">
              <a:buNone/>
            </a:pP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i2) (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i3) =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$ i2 + </a:t>
            </a: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i3</a:t>
            </a:r>
          </a:p>
          <a:p>
            <a:pPr marL="0" indent="0">
              <a:buNone/>
            </a:pP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-- Magic!</a:t>
            </a:r>
          </a:p>
          <a:p>
            <a:pPr marL="0" indent="0">
              <a:buNone/>
            </a:pPr>
            <a:r>
              <a:rPr lang="pt-BR" sz="2000" dirty="0" err="1" smtClean="0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pt-BR" sz="2000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 4) (</a:t>
            </a:r>
            <a:r>
              <a:rPr lang="pt-BR" sz="2000" dirty="0" err="1" smtClean="0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 10.0) -- </a:t>
            </a:r>
            <a:r>
              <a:rPr lang="pt-BR" sz="2000" dirty="0" err="1" smtClean="0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 14.0</a:t>
            </a:r>
          </a:p>
          <a:p>
            <a:pPr marL="0" indent="0">
              <a:buNone/>
            </a:pPr>
            <a:r>
              <a:rPr lang="pt-BR" sz="2000" dirty="0" err="1" smtClean="0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pt-BR" sz="2000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 6) (</a:t>
            </a:r>
            <a:r>
              <a:rPr lang="pt-BR" sz="2000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 10) -- </a:t>
            </a:r>
            <a:r>
              <a:rPr lang="pt-BR" sz="2000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pt-BR" sz="2000" dirty="0" smtClean="0">
                <a:latin typeface="Andale Mono" charset="0"/>
                <a:ea typeface="Andale Mono" charset="0"/>
                <a:cs typeface="Andale Mono" charset="0"/>
              </a:rPr>
              <a:t> 16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Types: Context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have:</a:t>
            </a:r>
          </a:p>
          <a:p>
            <a:pPr lvl="1"/>
            <a:r>
              <a:rPr lang="en-US" dirty="0" smtClean="0"/>
              <a:t>Set: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MyNum</a:t>
            </a:r>
            <a:r>
              <a:rPr lang="en-US" dirty="0" smtClean="0"/>
              <a:t>: {Z, R}</a:t>
            </a:r>
          </a:p>
          <a:p>
            <a:pPr lvl="1"/>
            <a:r>
              <a:rPr lang="en-US" dirty="0" smtClean="0"/>
              <a:t>Shape of Members: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en-US" dirty="0" smtClean="0"/>
              <a:t>,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FlNum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Mapping: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numsum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Context</a:t>
            </a:r>
            <a:r>
              <a:rPr lang="is-IS" dirty="0" smtClean="0"/>
              <a:t>…?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Types: Context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-- This is “well formed”:</a:t>
            </a: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10)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5)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-- But is this?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let y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10)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7) in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listIndex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[1,2,3,4] y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--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listIndex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:: [a] -&gt;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-&gt; 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Types: Context Matters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No!</a:t>
            </a:r>
          </a:p>
          <a:p>
            <a:r>
              <a:rPr lang="en-US" dirty="0" smtClean="0"/>
              <a:t>Fine by itself:</a:t>
            </a:r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numSum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10)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5)</a:t>
            </a:r>
          </a:p>
          <a:p>
            <a:r>
              <a:rPr lang="en-US" dirty="0" smtClean="0"/>
              <a:t>Wrong in </a:t>
            </a:r>
            <a:r>
              <a:rPr lang="en-US" i="1" dirty="0" smtClean="0"/>
              <a:t>context</a:t>
            </a:r>
            <a:endParaRPr lang="en-US" dirty="0" smtClean="0"/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listIndex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:: [a] -&gt;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-&gt; a</a:t>
            </a:r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dirty="0" smtClean="0"/>
              <a:t> &amp;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INum</a:t>
            </a:r>
            <a:r>
              <a:rPr lang="en-US" dirty="0" smtClean="0"/>
              <a:t> are </a:t>
            </a:r>
            <a:r>
              <a:rPr lang="en-US" b="1" dirty="0" smtClean="0"/>
              <a:t>not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err="1" smtClean="0"/>
              <a:t>s</a:t>
            </a:r>
            <a:endParaRPr lang="en-US" dirty="0" smtClean="0"/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FlNum</a:t>
            </a:r>
            <a:r>
              <a:rPr lang="en-US" dirty="0" smtClean="0"/>
              <a:t> doesn’t even map 1-1 onto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i="1" dirty="0" smtClean="0"/>
              <a:t>And the compiler knows 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3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629444"/>
            <a:ext cx="7797800" cy="5848350"/>
          </a:xfrm>
        </p:spPr>
      </p:pic>
    </p:spTree>
    <p:extLst>
      <p:ext uri="{BB962C8B-B14F-4D97-AF65-F5344CB8AC3E}">
        <p14:creationId xmlns:p14="http://schemas.microsoft.com/office/powerpoint/2010/main" val="17167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Solve a Problem</a:t>
            </a:r>
            <a:r>
              <a:rPr lang="is-IS" dirty="0" smtClean="0"/>
              <a:t>… </a:t>
            </a:r>
            <a:r>
              <a:rPr lang="is-IS" i="1" dirty="0" smtClean="0"/>
              <a:t>with </a:t>
            </a:r>
            <a:r>
              <a:rPr lang="is-IS" i="1" strike="sngStrike" dirty="0" smtClean="0"/>
              <a:t>Math</a:t>
            </a:r>
            <a:r>
              <a:rPr lang="is-IS" i="1" dirty="0" smtClean="0"/>
              <a:t>Types!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rendering to a browser, several </a:t>
            </a:r>
            <a:r>
              <a:rPr lang="en-US" i="1" dirty="0" smtClean="0"/>
              <a:t>contexts</a:t>
            </a:r>
            <a:r>
              <a:rPr lang="en-US" dirty="0" smtClean="0"/>
              <a:t> in which we care about user strings:</a:t>
            </a:r>
          </a:p>
          <a:p>
            <a:pPr lvl="1"/>
            <a:r>
              <a:rPr lang="en-US" dirty="0" smtClean="0"/>
              <a:t>HTML tags</a:t>
            </a:r>
          </a:p>
          <a:p>
            <a:pPr lvl="1"/>
            <a:r>
              <a:rPr lang="en-US" dirty="0" smtClean="0"/>
              <a:t>HTML Attributes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URL parameters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Solve a Problem</a:t>
            </a:r>
            <a:r>
              <a:rPr lang="is-IS" dirty="0" smtClean="0"/>
              <a:t>… </a:t>
            </a:r>
            <a:r>
              <a:rPr lang="is-IS" i="1" dirty="0" smtClean="0"/>
              <a:t>with </a:t>
            </a:r>
            <a:r>
              <a:rPr lang="is-IS" i="1" strike="sngStrike" dirty="0" smtClean="0"/>
              <a:t>Math</a:t>
            </a:r>
            <a:r>
              <a:rPr lang="is-IS" i="1" dirty="0" smtClean="0"/>
              <a:t>Types!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Want:</a:t>
            </a:r>
          </a:p>
          <a:p>
            <a:pPr lvl="1"/>
            <a:r>
              <a:rPr lang="en-US" dirty="0" smtClean="0"/>
              <a:t>Maximum support from Compiler</a:t>
            </a:r>
          </a:p>
          <a:p>
            <a:pPr lvl="2"/>
            <a:r>
              <a:rPr lang="en-US" dirty="0" smtClean="0"/>
              <a:t>And I guess technically the runtime</a:t>
            </a:r>
            <a:r>
              <a:rPr lang="is-IS" dirty="0" smtClean="0"/>
              <a:t>… if you’re a weirdo like that</a:t>
            </a:r>
          </a:p>
          <a:p>
            <a:pPr lvl="2"/>
            <a:r>
              <a:rPr lang="is-IS" dirty="0" smtClean="0"/>
              <a:t>I promise not to judge your... </a:t>
            </a:r>
            <a:r>
              <a:rPr lang="en-US" i="1" dirty="0" smtClean="0"/>
              <a:t>proclivities</a:t>
            </a:r>
            <a:endParaRPr lang="en-US" dirty="0" smtClean="0"/>
          </a:p>
          <a:p>
            <a:r>
              <a:rPr lang="en-US" dirty="0" smtClean="0"/>
              <a:t>Do not want:</a:t>
            </a:r>
          </a:p>
          <a:p>
            <a:pPr lvl="1"/>
            <a:r>
              <a:rPr lang="en-US" dirty="0" smtClean="0"/>
              <a:t>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Solve a Problem</a:t>
            </a:r>
            <a:r>
              <a:rPr lang="is-IS" dirty="0" smtClean="0"/>
              <a:t>… </a:t>
            </a:r>
            <a:r>
              <a:rPr lang="is-IS" i="1" dirty="0" smtClean="0"/>
              <a:t>with </a:t>
            </a:r>
            <a:r>
              <a:rPr lang="is-IS" i="1" strike="sngStrike" dirty="0" smtClean="0"/>
              <a:t>Math</a:t>
            </a:r>
            <a:r>
              <a:rPr lang="is-IS" i="1" dirty="0" smtClean="0"/>
              <a:t>Types!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ESAPI model:</a:t>
            </a:r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encodeForHTML</a:t>
            </a:r>
            <a:r>
              <a:rPr lang="en-US" dirty="0" smtClean="0"/>
              <a:t>,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encodeForHTMLAttribute</a:t>
            </a:r>
            <a:r>
              <a:rPr lang="en-US" dirty="0" smtClean="0"/>
              <a:t>,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encodeForUrl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/>
              <a:t>This is</a:t>
            </a:r>
            <a:r>
              <a:rPr lang="is-IS" dirty="0" smtClean="0"/>
              <a:t>… bad</a:t>
            </a:r>
          </a:p>
          <a:p>
            <a:pPr lvl="1"/>
            <a:r>
              <a:rPr lang="is-IS" dirty="0" smtClean="0"/>
              <a:t>Strings... Strings everywhere: </a:t>
            </a:r>
            <a:r>
              <a:rPr lang="is-IS" sz="1800" dirty="0" smtClean="0">
                <a:latin typeface="Andale Mono" charset="0"/>
                <a:ea typeface="Andale Mono" charset="0"/>
                <a:cs typeface="Andale Mono" charset="0"/>
              </a:rPr>
              <a:t>encodeForHtml :: String </a:t>
            </a:r>
            <a:r>
              <a:rPr lang="is-IS" sz="1800" dirty="0" smtClean="0">
                <a:latin typeface="Andale Mono" charset="0"/>
                <a:ea typeface="Andale Mono" charset="0"/>
                <a:cs typeface="Andale Mono" charset="0"/>
              </a:rPr>
              <a:t>→ String → String</a:t>
            </a:r>
            <a:endParaRPr lang="is-I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is-IS" dirty="0" smtClean="0"/>
              <a:t>I have to remember where I’m using stuff?</a:t>
            </a:r>
          </a:p>
          <a:p>
            <a:pPr lvl="1"/>
            <a:r>
              <a:rPr lang="en-US" dirty="0" smtClean="0"/>
              <a:t>A</a:t>
            </a:r>
            <a:r>
              <a:rPr lang="is-IS" dirty="0" smtClean="0"/>
              <a:t>nd the compiler doesn’t tell me?</a:t>
            </a:r>
          </a:p>
          <a:p>
            <a:pPr lvl="1"/>
            <a:r>
              <a:rPr lang="is-IS" dirty="0" smtClean="0"/>
              <a:t>I’m not good with thinking...</a:t>
            </a:r>
          </a:p>
        </p:txBody>
      </p:sp>
    </p:spTree>
    <p:extLst>
      <p:ext uri="{BB962C8B-B14F-4D97-AF65-F5344CB8AC3E}">
        <p14:creationId xmlns:p14="http://schemas.microsoft.com/office/powerpoint/2010/main" val="17736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7" y="771525"/>
            <a:ext cx="8866326" cy="5053806"/>
          </a:xfrm>
        </p:spPr>
      </p:pic>
    </p:spTree>
    <p:extLst>
      <p:ext uri="{BB962C8B-B14F-4D97-AF65-F5344CB8AC3E}">
        <p14:creationId xmlns:p14="http://schemas.microsoft.com/office/powerpoint/2010/main" val="13104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Solve a Problem</a:t>
            </a:r>
            <a:r>
              <a:rPr lang="is-IS" dirty="0" smtClean="0"/>
              <a:t>… </a:t>
            </a:r>
            <a:r>
              <a:rPr lang="is-IS" i="1" dirty="0" smtClean="0"/>
              <a:t>with </a:t>
            </a:r>
            <a:r>
              <a:rPr lang="is-IS" i="1" strike="sngStrike" dirty="0" smtClean="0"/>
              <a:t>Math</a:t>
            </a:r>
            <a:r>
              <a:rPr lang="is-IS" i="1" dirty="0" smtClean="0"/>
              <a:t>Types!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paths</a:t>
            </a:r>
          </a:p>
          <a:p>
            <a:r>
              <a:rPr lang="en-US" dirty="0" smtClean="0"/>
              <a:t>Tag </a:t>
            </a:r>
            <a:r>
              <a:rPr lang="en-US" b="1" i="1" dirty="0" smtClean="0"/>
              <a:t>everything</a:t>
            </a:r>
            <a:r>
              <a:rPr lang="en-US" dirty="0" smtClean="0"/>
              <a:t> that isn’t yours</a:t>
            </a:r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UnsafeString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$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requestParameter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“foo”</a:t>
            </a:r>
          </a:p>
          <a:p>
            <a:r>
              <a:rPr lang="en-US" dirty="0" smtClean="0"/>
              <a:t>Tag everything that </a:t>
            </a:r>
            <a:r>
              <a:rPr lang="en-US" b="1" dirty="0" smtClean="0"/>
              <a:t>is</a:t>
            </a:r>
            <a:r>
              <a:rPr lang="en-US" dirty="0" smtClean="0"/>
              <a:t> yours:</a:t>
            </a:r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renderHTMLAttribute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:: String -&gt; HTML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– </a:t>
            </a:r>
            <a:r>
              <a:rPr lang="en-US" dirty="0" err="1" smtClean="0"/>
              <a:t>Dafuq</a:t>
            </a:r>
            <a:r>
              <a:rPr lang="en-US" dirty="0" smtClean="0"/>
              <a:t> are you 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What can we do with them?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Types </a:t>
            </a:r>
            <a:r>
              <a:rPr lang="en-US" b="1" i="1" dirty="0" smtClean="0"/>
              <a:t>are</a:t>
            </a:r>
            <a:r>
              <a:rPr lang="en-US" dirty="0" smtClean="0"/>
              <a:t> actually too sexy for Milan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7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Solve a Problem</a:t>
            </a:r>
            <a:r>
              <a:rPr lang="is-IS" dirty="0" smtClean="0"/>
              <a:t>… </a:t>
            </a:r>
            <a:r>
              <a:rPr lang="is-IS" i="1" dirty="0" smtClean="0"/>
              <a:t>with </a:t>
            </a:r>
            <a:r>
              <a:rPr lang="is-IS" i="1" strike="sngStrike" dirty="0" smtClean="0"/>
              <a:t>Math</a:t>
            </a:r>
            <a:r>
              <a:rPr lang="is-IS" i="1" dirty="0" smtClean="0"/>
              <a:t>Types!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data HTML = HTML [Char] deriving Show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returnToBrowser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:: HTML -&gt; IO ()</a:t>
            </a: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returnToBrowser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x = -- Magic!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safeEncode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:: [Char] -&gt; HTML</a:t>
            </a:r>
          </a:p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safeEncode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x = HTML $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safeEncode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' x</a:t>
            </a:r>
          </a:p>
        </p:txBody>
      </p:sp>
    </p:spTree>
    <p:extLst>
      <p:ext uri="{BB962C8B-B14F-4D97-AF65-F5344CB8AC3E}">
        <p14:creationId xmlns:p14="http://schemas.microsoft.com/office/powerpoint/2010/main" val="8524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Solve a Problem</a:t>
            </a:r>
            <a:r>
              <a:rPr lang="is-IS" dirty="0" smtClean="0"/>
              <a:t>… </a:t>
            </a:r>
            <a:r>
              <a:rPr lang="is-IS" i="1" dirty="0" smtClean="0"/>
              <a:t>with </a:t>
            </a:r>
            <a:r>
              <a:rPr lang="is-IS" i="1" strike="sngStrike" dirty="0" smtClean="0"/>
              <a:t>Math</a:t>
            </a:r>
            <a:r>
              <a:rPr lang="is-IS" i="1" dirty="0" smtClean="0"/>
              <a:t>Types!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-- This works: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returnToBrowser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$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safeEncode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$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getParameter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“test”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-- This Fails _to compile_: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returnToBrowser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$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getParameter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“test”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51" y="365125"/>
            <a:ext cx="7029098" cy="5693569"/>
          </a:xfrm>
        </p:spPr>
      </p:pic>
    </p:spTree>
    <p:extLst>
      <p:ext uri="{BB962C8B-B14F-4D97-AF65-F5344CB8AC3E}">
        <p14:creationId xmlns:p14="http://schemas.microsoft.com/office/powerpoint/2010/main" val="19972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Couldn’t we like</a:t>
            </a:r>
            <a:r>
              <a:rPr lang="is-IS" dirty="0" smtClean="0"/>
              <a:t>… do that in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Absolutely!</a:t>
            </a:r>
          </a:p>
          <a:p>
            <a:pPr lvl="1"/>
            <a:r>
              <a:rPr lang="en-US" dirty="0" smtClean="0"/>
              <a:t>Python Too!</a:t>
            </a:r>
          </a:p>
          <a:p>
            <a:pPr lvl="2"/>
            <a:r>
              <a:rPr lang="en-US" dirty="0" smtClean="0"/>
              <a:t>But it wouldn’t be static</a:t>
            </a:r>
            <a:r>
              <a:rPr lang="is-IS" dirty="0" smtClean="0"/>
              <a:t>… unless you use PEP-484 &amp; MyPy</a:t>
            </a:r>
          </a:p>
          <a:p>
            <a:r>
              <a:rPr lang="is-IS" dirty="0" smtClean="0"/>
              <a:t>The Point </a:t>
            </a:r>
            <a:r>
              <a:rPr lang="is-IS" i="1" dirty="0" smtClean="0"/>
              <a:t>isn’t</a:t>
            </a:r>
            <a:r>
              <a:rPr lang="is-IS" dirty="0" smtClean="0"/>
              <a:t> the language</a:t>
            </a:r>
          </a:p>
          <a:p>
            <a:pPr lvl="1"/>
            <a:r>
              <a:rPr lang="is-IS" dirty="0" smtClean="0"/>
              <a:t>Haskell was just fun</a:t>
            </a:r>
          </a:p>
          <a:p>
            <a:r>
              <a:rPr lang="is-IS" dirty="0" smtClean="0"/>
              <a:t>The point is the </a:t>
            </a:r>
            <a:r>
              <a:rPr lang="is-IS" i="1" dirty="0" smtClean="0"/>
              <a:t>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as </a:t>
            </a:r>
            <a:r>
              <a:rPr lang="en-US" i="1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Codify our Design Choices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data File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ReadWriteFile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|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ReadOnlyFile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data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AccessList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Admin [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SecretData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] | User [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SensitiveButUnclassified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r>
              <a:rPr lang="en-US" dirty="0" smtClean="0"/>
              <a:t>Make the Compiler remind us</a:t>
            </a:r>
          </a:p>
          <a:p>
            <a:pPr lvl="1"/>
            <a:r>
              <a:rPr lang="en-US" dirty="0" smtClean="0"/>
              <a:t>It’s easier than remembering, I swear</a:t>
            </a:r>
          </a:p>
        </p:txBody>
      </p:sp>
    </p:spTree>
    <p:extLst>
      <p:ext uri="{BB962C8B-B14F-4D97-AF65-F5344CB8AC3E}">
        <p14:creationId xmlns:p14="http://schemas.microsoft.com/office/powerpoint/2010/main" val="9895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</a:t>
            </a:r>
            <a:r>
              <a:rPr lang="en-US" i="1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i="1" dirty="0" smtClean="0"/>
              <a:t>Behavior </a:t>
            </a:r>
            <a:r>
              <a:rPr lang="en-US" dirty="0" smtClean="0"/>
              <a:t>of code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Invariants</a:t>
            </a:r>
          </a:p>
          <a:p>
            <a:r>
              <a:rPr lang="en-US" dirty="0" smtClean="0"/>
              <a:t>Basically, the </a:t>
            </a:r>
            <a:r>
              <a:rPr lang="en-US" i="1" dirty="0" smtClean="0"/>
              <a:t>specification</a:t>
            </a:r>
            <a:r>
              <a:rPr lang="en-US" dirty="0" smtClean="0"/>
              <a:t> of a program</a:t>
            </a:r>
          </a:p>
          <a:p>
            <a:pPr lvl="1"/>
            <a:r>
              <a:rPr lang="en-US" dirty="0" smtClean="0"/>
              <a:t>What flows where, what modifies things, &amp;c.</a:t>
            </a:r>
          </a:p>
          <a:p>
            <a:r>
              <a:rPr lang="en-US" dirty="0" smtClean="0"/>
              <a:t>Whole </a:t>
            </a:r>
            <a:r>
              <a:rPr lang="en-US" i="1" dirty="0" smtClean="0"/>
              <a:t>industries</a:t>
            </a:r>
            <a:r>
              <a:rPr lang="en-US" dirty="0" smtClean="0"/>
              <a:t> exist around getting this right</a:t>
            </a:r>
          </a:p>
          <a:p>
            <a:pPr lvl="1"/>
            <a:r>
              <a:rPr lang="en-US" dirty="0" smtClean="0"/>
              <a:t>JML, Spark, JOVIAL, &amp;c &amp;c &amp;c &amp;c.</a:t>
            </a:r>
          </a:p>
          <a:p>
            <a:pPr lvl="1"/>
            <a:r>
              <a:rPr lang="en-US" dirty="0" smtClean="0"/>
              <a:t>And we still suck at 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a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8" y="679450"/>
            <a:ext cx="10274843" cy="5453857"/>
          </a:xfrm>
        </p:spPr>
      </p:pic>
    </p:spTree>
    <p:extLst>
      <p:ext uri="{BB962C8B-B14F-4D97-AF65-F5344CB8AC3E}">
        <p14:creationId xmlns:p14="http://schemas.microsoft.com/office/powerpoint/2010/main" val="17045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&amp; this ties in with all that type shit... </a:t>
            </a:r>
            <a:r>
              <a:rPr lang="en-US" dirty="0" smtClean="0"/>
              <a:t>H</a:t>
            </a:r>
            <a:r>
              <a:rPr lang="is-IS" dirty="0" smtClean="0"/>
              <a:t>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Type System =&gt; More Advanced Types</a:t>
            </a:r>
          </a:p>
          <a:p>
            <a:pPr lvl="1"/>
            <a:r>
              <a:rPr lang="en-US" dirty="0" smtClean="0"/>
              <a:t>Despite all the magic &amp; hype, Scala &amp; Haskell are </a:t>
            </a:r>
            <a:r>
              <a:rPr lang="en-US" b="1" dirty="0" smtClean="0"/>
              <a:t>not</a:t>
            </a:r>
            <a:r>
              <a:rPr lang="en-US" dirty="0" smtClean="0"/>
              <a:t> the most advanced</a:t>
            </a:r>
          </a:p>
          <a:p>
            <a:r>
              <a:rPr lang="en-US" dirty="0" smtClean="0"/>
              <a:t>Can we do this with types?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Mostly, yes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requires </a:t>
            </a:r>
            <a:r>
              <a:rPr lang="en-US" i="1" dirty="0"/>
              <a:t>0 &lt; </a:t>
            </a:r>
            <a:r>
              <a:rPr lang="en-US" i="1" dirty="0" smtClean="0"/>
              <a:t>amount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amount</a:t>
            </a:r>
            <a:r>
              <a:rPr lang="en-US" dirty="0" smtClean="0"/>
              <a:t> should be of type Nat (for Natural numbers)</a:t>
            </a:r>
          </a:p>
          <a:p>
            <a:r>
              <a:rPr lang="en-US" i="1" dirty="0" smtClean="0"/>
              <a:t>assignable </a:t>
            </a:r>
            <a:r>
              <a:rPr lang="en-US" i="1" dirty="0"/>
              <a:t>balance</a:t>
            </a:r>
            <a:r>
              <a:rPr lang="en-US" i="1" dirty="0" smtClean="0"/>
              <a:t>;</a:t>
            </a:r>
          </a:p>
          <a:p>
            <a:pPr lvl="1"/>
            <a:r>
              <a:rPr lang="en-US" dirty="0" smtClean="0"/>
              <a:t>Monads! Specifically State monads, to track updates</a:t>
            </a:r>
          </a:p>
          <a:p>
            <a:pPr lvl="2"/>
            <a:r>
              <a:rPr lang="en-US" dirty="0" smtClean="0"/>
              <a:t>If monads scare you, remember, they’re just like</a:t>
            </a:r>
            <a:r>
              <a:rPr lang="is-IS" dirty="0" smtClean="0"/>
              <a:t>… space man isomorphic burritos... </a:t>
            </a:r>
            <a:r>
              <a:rPr lang="en-US" dirty="0" smtClean="0"/>
              <a:t>O</a:t>
            </a:r>
            <a:r>
              <a:rPr lang="is-IS" smtClean="0"/>
              <a:t>r something.</a:t>
            </a:r>
            <a:endParaRPr lang="en-US" dirty="0" smtClean="0"/>
          </a:p>
          <a:p>
            <a:r>
              <a:rPr lang="en-US" i="1" dirty="0" smtClean="0"/>
              <a:t>balance </a:t>
            </a:r>
            <a:r>
              <a:rPr lang="en-US" i="1" dirty="0"/>
              <a:t>&lt; </a:t>
            </a:r>
            <a:r>
              <a:rPr lang="en-US" i="1" dirty="0" smtClean="0"/>
              <a:t>MAX_BALANCE</a:t>
            </a:r>
          </a:p>
          <a:p>
            <a:pPr lvl="1"/>
            <a:r>
              <a:rPr lang="en-US" dirty="0" smtClean="0"/>
              <a:t>Not in Haskell specifically, but in Ada</a:t>
            </a:r>
            <a:r>
              <a:rPr lang="is-IS" dirty="0" smtClean="0"/>
              <a:t>…</a:t>
            </a:r>
          </a:p>
          <a:p>
            <a:pPr lvl="2"/>
            <a:r>
              <a:rPr lang="en-US" dirty="0" smtClean="0"/>
              <a:t>B</a:t>
            </a:r>
            <a:r>
              <a:rPr lang="is-IS" dirty="0" smtClean="0"/>
              <a:t>etcha never thought you’d see Ada mentioned again...</a:t>
            </a:r>
          </a:p>
          <a:p>
            <a:r>
              <a:rPr lang="en-US" i="1" dirty="0"/>
              <a:t>amount &lt;= </a:t>
            </a:r>
            <a:r>
              <a:rPr lang="en-US" i="1" dirty="0" smtClean="0"/>
              <a:t>balance</a:t>
            </a:r>
          </a:p>
          <a:p>
            <a:pPr lvl="1"/>
            <a:r>
              <a:rPr lang="en-US" dirty="0" smtClean="0"/>
              <a:t>Not in Haskell specifically, but in </a:t>
            </a:r>
            <a:r>
              <a:rPr lang="en-US" dirty="0" err="1" smtClean="0"/>
              <a:t>Agda</a:t>
            </a:r>
            <a:r>
              <a:rPr lang="is-IS" dirty="0" smtClean="0"/>
              <a:t>…</a:t>
            </a:r>
          </a:p>
          <a:p>
            <a:pPr lvl="2"/>
            <a:r>
              <a:rPr lang="en-US" dirty="0" smtClean="0"/>
              <a:t>N</a:t>
            </a:r>
            <a:r>
              <a:rPr lang="is-IS" dirty="0" smtClean="0"/>
              <a:t>o, that’s not a misspelling, it’s called A-g-d-a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</a:t>
            </a:r>
            <a:r>
              <a:rPr lang="en-US" i="1" dirty="0" smtClean="0"/>
              <a:t>really</a:t>
            </a:r>
            <a:r>
              <a:rPr lang="en-US" dirty="0" smtClean="0"/>
              <a:t> going on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can:</a:t>
            </a:r>
          </a:p>
          <a:p>
            <a:pPr lvl="1"/>
            <a:r>
              <a:rPr lang="en-US" dirty="0" smtClean="0"/>
              <a:t>Codify your Design</a:t>
            </a:r>
          </a:p>
          <a:p>
            <a:pPr lvl="1"/>
            <a:r>
              <a:rPr lang="en-US" dirty="0" smtClean="0"/>
              <a:t>Alleviate whole classes of bugs</a:t>
            </a:r>
          </a:p>
          <a:p>
            <a:pPr lvl="1"/>
            <a:r>
              <a:rPr lang="en-US" dirty="0" smtClean="0"/>
              <a:t>Help prove program correctness </a:t>
            </a:r>
          </a:p>
          <a:p>
            <a:pPr lvl="1"/>
            <a:r>
              <a:rPr lang="en-US" dirty="0" smtClean="0"/>
              <a:t>Kill entire industries</a:t>
            </a:r>
          </a:p>
          <a:p>
            <a:pPr lvl="2"/>
            <a:r>
              <a:rPr lang="en-US" dirty="0" smtClean="0"/>
              <a:t>God, I hope they kill the verification industry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Soooooo... </a:t>
            </a:r>
            <a:r>
              <a:rPr lang="en-US" dirty="0" smtClean="0"/>
              <a:t>W</a:t>
            </a:r>
            <a:r>
              <a:rPr lang="is-IS" dirty="0" smtClean="0"/>
              <a:t>hy aren’t more people using them like this?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- a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people:</a:t>
            </a:r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foo;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Double bar;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Static or dynamic? Weak or Strong? Duck Typing?</a:t>
            </a: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Static (early binding) vs Dynamic (late binding)</a:t>
            </a: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Weak (implicit or simple type coercion) vs Strong (limited or no coercion)</a:t>
            </a: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Duck Typing vs Row Polymorphism (”Static Duck Typing”)</a:t>
            </a:r>
            <a:r>
              <a:rPr lang="is-IS" dirty="0" smtClean="0">
                <a:ea typeface="Andale Mono" charset="0"/>
                <a:cs typeface="Andale Mono" charset="0"/>
              </a:rPr>
              <a:t>…</a:t>
            </a:r>
            <a:endParaRPr lang="en-US" dirty="0" smtClean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fracking expensive to design shit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b="1" dirty="0" smtClean="0"/>
              <a:t>are</a:t>
            </a:r>
            <a:r>
              <a:rPr lang="en-US" dirty="0" smtClean="0"/>
              <a:t> doing this</a:t>
            </a:r>
          </a:p>
          <a:p>
            <a:pPr lvl="1"/>
            <a:r>
              <a:rPr lang="en-US" dirty="0" smtClean="0"/>
              <a:t>Lift (the framework), </a:t>
            </a:r>
            <a:r>
              <a:rPr lang="en-US" dirty="0" err="1" smtClean="0"/>
              <a:t>Yesod</a:t>
            </a:r>
            <a:r>
              <a:rPr lang="en-US" dirty="0" smtClean="0"/>
              <a:t> (Haskell web stack), Mirage (</a:t>
            </a:r>
            <a:r>
              <a:rPr lang="en-US" dirty="0" err="1" smtClean="0"/>
              <a:t>OCaml</a:t>
            </a:r>
            <a:r>
              <a:rPr lang="en-US" dirty="0" smtClean="0"/>
              <a:t>), &amp;c &amp;c.</a:t>
            </a:r>
          </a:p>
          <a:p>
            <a:pPr lvl="1"/>
            <a:r>
              <a:rPr lang="en-US" dirty="0" smtClean="0"/>
              <a:t>Quant houses</a:t>
            </a:r>
          </a:p>
          <a:p>
            <a:pPr lvl="1"/>
            <a:r>
              <a:rPr lang="en-US" dirty="0" smtClean="0"/>
              <a:t>Certain Shadowy Government agencies </a:t>
            </a:r>
          </a:p>
          <a:p>
            <a:r>
              <a:rPr lang="en-US" dirty="0" smtClean="0"/>
              <a:t>But</a:t>
            </a:r>
            <a:r>
              <a:rPr lang="is-IS" dirty="0" smtClean="0"/>
              <a:t>…</a:t>
            </a:r>
          </a:p>
          <a:p>
            <a:pPr lvl="1"/>
            <a:r>
              <a:rPr lang="en-US" dirty="0" smtClean="0"/>
              <a:t>Design costs money up front</a:t>
            </a:r>
          </a:p>
          <a:p>
            <a:pPr lvl="1"/>
            <a:r>
              <a:rPr lang="en-US" dirty="0" smtClean="0"/>
              <a:t>Thinking about types is like thinking about design/spec</a:t>
            </a:r>
          </a:p>
          <a:p>
            <a:pPr lvl="1"/>
            <a:r>
              <a:rPr lang="is-IS" dirty="0" smtClean="0"/>
              <a:t>… no one </a:t>
            </a:r>
            <a:r>
              <a:rPr lang="is-IS" b="1" dirty="0" smtClean="0"/>
              <a:t>really</a:t>
            </a:r>
            <a:r>
              <a:rPr lang="is-IS" dirty="0" smtClean="0"/>
              <a:t> thinks about their spec unless they have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pPr lvl="1"/>
            <a:r>
              <a:rPr lang="en-US" dirty="0" smtClean="0"/>
              <a:t>Ha, you’re all asleep</a:t>
            </a:r>
          </a:p>
          <a:p>
            <a:pPr lvl="2"/>
            <a:r>
              <a:rPr lang="en-US" dirty="0" smtClean="0"/>
              <a:t>Not like I’d answer your questions anyway.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NEWP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50" y="2299494"/>
            <a:ext cx="3441700" cy="3403600"/>
          </a:xfrm>
        </p:spPr>
      </p:pic>
      <p:sp>
        <p:nvSpPr>
          <p:cNvPr id="8" name="TextBox 7"/>
          <p:cNvSpPr txBox="1"/>
          <p:nvPr/>
        </p:nvSpPr>
        <p:spPr>
          <a:xfrm>
            <a:off x="1165370" y="5909072"/>
            <a:ext cx="10188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☣WARNING☣: talks contains Haskell, </a:t>
            </a:r>
            <a:r>
              <a:rPr lang="en-US" sz="2800" dirty="0" err="1" smtClean="0"/>
              <a:t>Hindley</a:t>
            </a:r>
            <a:r>
              <a:rPr lang="en-US" sz="2800" dirty="0" smtClean="0"/>
              <a:t>-Milner, and </a:t>
            </a:r>
            <a:r>
              <a:rPr lang="en-US" sz="2800" dirty="0" err="1" smtClean="0"/>
              <a:t>bitterants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i="1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theory</a:t>
            </a:r>
            <a:r>
              <a:rPr lang="en-US" dirty="0" smtClean="0"/>
              <a:t> of types:</a:t>
            </a:r>
          </a:p>
          <a:p>
            <a:pPr lvl="1"/>
            <a:r>
              <a:rPr lang="en-US" i="1" dirty="0" smtClean="0"/>
              <a:t>Basically</a:t>
            </a:r>
            <a:r>
              <a:rPr lang="en-US" dirty="0" smtClean="0"/>
              <a:t> logic: </a:t>
            </a:r>
            <a:r>
              <a:rPr lang="is-IS" dirty="0"/>
              <a:t>∃X { a: X; f: </a:t>
            </a:r>
            <a:r>
              <a:rPr lang="is-IS" dirty="0" smtClean="0"/>
              <a:t>(X </a:t>
            </a:r>
            <a:r>
              <a:rPr lang="is-IS" dirty="0"/>
              <a:t>→ int); </a:t>
            </a:r>
            <a:r>
              <a:rPr lang="is-IS" dirty="0" smtClean="0"/>
              <a:t>}</a:t>
            </a:r>
          </a:p>
          <a:p>
            <a:pPr lvl="2"/>
            <a:r>
              <a:rPr lang="en-US" dirty="0" smtClean="0"/>
              <a:t>F</a:t>
            </a:r>
            <a:r>
              <a:rPr lang="is-IS" dirty="0" smtClean="0"/>
              <a:t>or those playing along at home, this is an </a:t>
            </a:r>
            <a:r>
              <a:rPr lang="is-IS" i="1" dirty="0" smtClean="0"/>
              <a:t>existential</a:t>
            </a:r>
            <a:r>
              <a:rPr lang="is-IS" dirty="0" smtClean="0"/>
              <a:t> type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type</a:t>
            </a:r>
            <a:r>
              <a:rPr lang="en-US" dirty="0" smtClean="0"/>
              <a:t> describes:</a:t>
            </a:r>
          </a:p>
          <a:p>
            <a:pPr lvl="1"/>
            <a:r>
              <a:rPr lang="en-US" i="1" dirty="0" smtClean="0"/>
              <a:t>Set</a:t>
            </a:r>
            <a:r>
              <a:rPr lang="en-US" dirty="0" smtClean="0"/>
              <a:t> of members</a:t>
            </a:r>
          </a:p>
          <a:p>
            <a:pPr lvl="1"/>
            <a:r>
              <a:rPr lang="en-US" i="1" dirty="0" smtClean="0"/>
              <a:t>Shape</a:t>
            </a:r>
            <a:r>
              <a:rPr lang="en-US" dirty="0" smtClean="0"/>
              <a:t> of members</a:t>
            </a:r>
          </a:p>
          <a:p>
            <a:pPr lvl="1"/>
            <a:r>
              <a:rPr lang="en-US" i="1" dirty="0" smtClean="0"/>
              <a:t>Context</a:t>
            </a:r>
          </a:p>
          <a:p>
            <a:pPr lvl="1"/>
            <a:r>
              <a:rPr lang="en-US" i="1" dirty="0" smtClean="0"/>
              <a:t>And </a:t>
            </a:r>
            <a:r>
              <a:rPr lang="en-US" dirty="0" smtClean="0"/>
              <a:t>logical mapping of members</a:t>
            </a:r>
          </a:p>
          <a:p>
            <a:r>
              <a:rPr lang="en-US" dirty="0" smtClean="0"/>
              <a:t>Gives us: </a:t>
            </a:r>
          </a:p>
          <a:p>
            <a:pPr lvl="1"/>
            <a:r>
              <a:rPr lang="en-US" dirty="0" smtClean="0"/>
              <a:t>Correctness </a:t>
            </a:r>
          </a:p>
          <a:p>
            <a:pPr lvl="1"/>
            <a:r>
              <a:rPr lang="en-US" dirty="0" smtClean="0"/>
              <a:t>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Generally</a:t>
            </a:r>
            <a:r>
              <a:rPr lang="is-IS" i="1" dirty="0" smtClean="0"/>
              <a:t>… </a:t>
            </a:r>
            <a:r>
              <a:rPr lang="en-US" dirty="0" smtClean="0"/>
              <a:t>Type Theory ≠ Type System</a:t>
            </a:r>
          </a:p>
          <a:p>
            <a:pPr lvl="1"/>
            <a:r>
              <a:rPr lang="en-US" dirty="0" smtClean="0"/>
              <a:t>Type </a:t>
            </a:r>
            <a:r>
              <a:rPr lang="en-US" i="1" dirty="0" smtClean="0"/>
              <a:t>System</a:t>
            </a:r>
            <a:r>
              <a:rPr lang="en-US" dirty="0" smtClean="0"/>
              <a:t> is technically an </a:t>
            </a:r>
            <a:r>
              <a:rPr lang="en-US" i="1" dirty="0" smtClean="0"/>
              <a:t>application</a:t>
            </a:r>
            <a:r>
              <a:rPr lang="en-US" dirty="0" smtClean="0"/>
              <a:t> of Type Theory</a:t>
            </a:r>
          </a:p>
          <a:p>
            <a:r>
              <a:rPr lang="is-IS" dirty="0" smtClean="0"/>
              <a:t>… but I’m going to use it that way</a:t>
            </a:r>
          </a:p>
          <a:p>
            <a:pPr lvl="1"/>
            <a:r>
              <a:rPr lang="en-US" dirty="0" smtClean="0"/>
              <a:t>Y</a:t>
            </a:r>
            <a:r>
              <a:rPr lang="is-IS" dirty="0" smtClean="0"/>
              <a:t>ou wanna fight about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Theory – a condensed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Frege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WHAT IF WE USED SET THEORY FOR THE BASIS OF MATH?! THAT SOLVES ALL OUR PROBLEMS!!</a:t>
            </a:r>
          </a:p>
          <a:p>
            <a:r>
              <a:rPr lang="en-US" dirty="0" smtClean="0"/>
              <a:t>Russell:</a:t>
            </a:r>
          </a:p>
          <a:p>
            <a:pPr lvl="1"/>
            <a:r>
              <a:rPr lang="en-US" dirty="0" smtClean="0"/>
              <a:t>lol, no (aka “Russell’s paradox”)</a:t>
            </a:r>
          </a:p>
          <a:p>
            <a:pPr lvl="2"/>
            <a:r>
              <a:rPr lang="en-US" dirty="0" smtClean="0"/>
              <a:t>Or “that big </a:t>
            </a:r>
            <a:r>
              <a:rPr lang="en-US" dirty="0" err="1" smtClean="0"/>
              <a:t>jerkface</a:t>
            </a:r>
            <a:r>
              <a:rPr lang="en-US" dirty="0" smtClean="0"/>
              <a:t> Russell who ruined my naive set theory” -- </a:t>
            </a:r>
            <a:r>
              <a:rPr lang="en-US" dirty="0" err="1" smtClean="0"/>
              <a:t>Frege</a:t>
            </a:r>
            <a:r>
              <a:rPr lang="en-US" dirty="0" smtClean="0"/>
              <a:t>, probably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Worked with Whitehead on </a:t>
            </a:r>
            <a:r>
              <a:rPr lang="en-US" i="1" dirty="0" smtClean="0"/>
              <a:t>Principia Mathematica </a:t>
            </a:r>
            <a:r>
              <a:rPr lang="en-US" dirty="0" smtClean="0"/>
              <a:t>as a result</a:t>
            </a:r>
          </a:p>
          <a:p>
            <a:pPr lvl="2"/>
            <a:r>
              <a:rPr lang="en-US" dirty="0" smtClean="0"/>
              <a:t>Also, people like Church and Per-</a:t>
            </a:r>
            <a:r>
              <a:rPr lang="en-US" dirty="0" err="1" smtClean="0"/>
              <a:t>Löf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5" y="4271862"/>
            <a:ext cx="5426075" cy="2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3" y="365125"/>
            <a:ext cx="6350373" cy="5854619"/>
          </a:xfrm>
        </p:spPr>
      </p:pic>
    </p:spTree>
    <p:extLst>
      <p:ext uri="{BB962C8B-B14F-4D97-AF65-F5344CB8AC3E}">
        <p14:creationId xmlns:p14="http://schemas.microsoft.com/office/powerpoint/2010/main" val="16598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Theory –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types:</a:t>
            </a:r>
          </a:p>
          <a:p>
            <a:pPr lvl="1"/>
            <a:r>
              <a:rPr lang="en-US" dirty="0" smtClean="0"/>
              <a:t>Set: {-∞, </a:t>
            </a:r>
            <a:r>
              <a:rPr lang="is-IS" dirty="0" smtClean="0"/>
              <a:t>…, -2, -1, 0, 1, 2, ..., ∞}</a:t>
            </a:r>
          </a:p>
          <a:p>
            <a:pPr lvl="1"/>
            <a:r>
              <a:rPr lang="is-IS" dirty="0" smtClean="0"/>
              <a:t>Shape: (-|\+)?[0-9]+</a:t>
            </a:r>
          </a:p>
          <a:p>
            <a:pPr lvl="1"/>
            <a:r>
              <a:rPr lang="is-IS" dirty="0" smtClean="0"/>
              <a:t>Context: Numerics, ...</a:t>
            </a:r>
          </a:p>
          <a:p>
            <a:pPr lvl="1"/>
            <a:r>
              <a:rPr lang="is-IS" dirty="0" smtClean="0"/>
              <a:t>Logical Mapping: +, *, /, -, ...</a:t>
            </a:r>
          </a:p>
          <a:p>
            <a:r>
              <a:rPr lang="is-IS" dirty="0" smtClean="0"/>
              <a:t>Real types:</a:t>
            </a:r>
          </a:p>
          <a:p>
            <a:pPr lvl="1"/>
            <a:r>
              <a:rPr lang="is-IS" dirty="0" smtClean="0"/>
              <a:t>Set: Uncountable (read your Cantor!): {..., 0.9, 0.99, 0.999, 0.9999, ...}</a:t>
            </a:r>
          </a:p>
          <a:p>
            <a:pPr lvl="1"/>
            <a:r>
              <a:rPr lang="is-IS" dirty="0" smtClean="0"/>
              <a:t>Shape: (-|\+)?[0-9]+(\.[0-9]*)?</a:t>
            </a:r>
          </a:p>
          <a:p>
            <a:pPr lvl="1"/>
            <a:r>
              <a:rPr lang="is-IS" dirty="0" smtClean="0"/>
              <a:t>Context: Numerics, ...</a:t>
            </a:r>
          </a:p>
          <a:p>
            <a:pPr lvl="1"/>
            <a:r>
              <a:rPr lang="is-IS" dirty="0" smtClean="0"/>
              <a:t>Logical Mapping: +, *, /,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1569</Words>
  <Application>Microsoft Macintosh PowerPoint</Application>
  <PresentationFormat>Widescreen</PresentationFormat>
  <Paragraphs>214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Andale Mono</vt:lpstr>
      <vt:lpstr>Calibri</vt:lpstr>
      <vt:lpstr>Calibri Light</vt:lpstr>
      <vt:lpstr>Arial</vt:lpstr>
      <vt:lpstr>Office Theme</vt:lpstr>
      <vt:lpstr>Using You’re Types More Good</vt:lpstr>
      <vt:lpstr>Intro – Dafuq are you on about?</vt:lpstr>
      <vt:lpstr>Types - a warning</vt:lpstr>
      <vt:lpstr>NEWP</vt:lpstr>
      <vt:lpstr>Type Theory</vt:lpstr>
      <vt:lpstr>Discussion note</vt:lpstr>
      <vt:lpstr>Type Theory – a condensed history</vt:lpstr>
      <vt:lpstr>PowerPoint Presentation</vt:lpstr>
      <vt:lpstr>Type Theory – descriptors</vt:lpstr>
      <vt:lpstr>Types: Context Matters</vt:lpstr>
      <vt:lpstr>Types: Context Matters</vt:lpstr>
      <vt:lpstr>Types: Context Matters</vt:lpstr>
      <vt:lpstr>Types: Context Matters </vt:lpstr>
      <vt:lpstr>PowerPoint Presentation</vt:lpstr>
      <vt:lpstr>Let’s Solve a Problem… with MathTypes!</vt:lpstr>
      <vt:lpstr>Let’s Solve a Problem… with MathTypes!</vt:lpstr>
      <vt:lpstr>Let’s Solve a Problem… with MathTypes!</vt:lpstr>
      <vt:lpstr>PowerPoint Presentation</vt:lpstr>
      <vt:lpstr>Let’s Solve a Problem… with MathTypes!</vt:lpstr>
      <vt:lpstr>Let’s Solve a Problem… with MathTypes!</vt:lpstr>
      <vt:lpstr>Let’s Solve a Problem… with MathTypes!</vt:lpstr>
      <vt:lpstr>PowerPoint Presentation</vt:lpstr>
      <vt:lpstr>Couldn’t we like… do that in Java?</vt:lpstr>
      <vt:lpstr>Types as Design</vt:lpstr>
      <vt:lpstr>Let’s talk about modeling</vt:lpstr>
      <vt:lpstr>Here’s a model</vt:lpstr>
      <vt:lpstr>… &amp; this ties in with all that type shit... How?</vt:lpstr>
      <vt:lpstr>Mostly, yes…</vt:lpstr>
      <vt:lpstr>So what’s really going on here?</vt:lpstr>
      <vt:lpstr>It’s fracking expensive to design shit </vt:lpstr>
      <vt:lpstr>Thanks!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You’re Types More Good</dc:title>
  <dc:creator>Stefan Edwards</dc:creator>
  <cp:lastModifiedBy>Stefan Edwards</cp:lastModifiedBy>
  <cp:revision>61</cp:revision>
  <dcterms:created xsi:type="dcterms:W3CDTF">2016-05-24T19:26:43Z</dcterms:created>
  <dcterms:modified xsi:type="dcterms:W3CDTF">2016-05-25T14:43:39Z</dcterms:modified>
</cp:coreProperties>
</file>