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p>
            <a:endParaRPr lang="en-US" sz="1800" b="0" strike="noStrike" spc="-1">
              <a:solidFill>
                <a:srgbClr val="000000"/>
              </a:solidFill>
              <a:latin typeface="Franklin Gothic Book" panose="020B0503020102020204"/>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1700" b="0" strike="noStrike" spc="-1">
              <a:solidFill>
                <a:srgbClr val="404040"/>
              </a:solidFill>
              <a:latin typeface="Franklin Gothic Book" panose="020B05030201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5"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6"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lang="en-US" sz="3600" b="0" strike="noStrike" cap="all" spc="-1">
                <a:solidFill>
                  <a:srgbClr val="404040"/>
                </a:solidFill>
                <a:latin typeface="Franklin Gothic Demi" panose="020B0703020102020204"/>
              </a:rPr>
              <a:t>Click to edit Master title style</a:t>
            </a:r>
            <a:endParaRPr lang="en-US" sz="3600" b="0" strike="noStrike" spc="-1">
              <a:solidFill>
                <a:srgbClr val="000000"/>
              </a:solidFill>
              <a:latin typeface="Franklin Gothic Book" panose="020B0503020102020204"/>
            </a:endParaRPr>
          </a:p>
        </p:txBody>
      </p:sp>
      <p:sp>
        <p:nvSpPr>
          <p:cNvPr id="7"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2092372C-150C-48EF-ADD1-4041511479D5}" type="datetime1">
              <a:rPr lang="en-US" sz="900" b="0" strike="noStrike" spc="-1">
                <a:solidFill>
                  <a:srgbClr val="404040"/>
                </a:solidFill>
                <a:latin typeface="Franklin Gothic Book" panose="020B0503020102020204"/>
              </a:rPr>
            </a:fld>
            <a:endParaRPr lang="en-US" sz="900" b="0" strike="noStrike" spc="-1">
              <a:latin typeface="Times New Roman" panose="02020603050405020304"/>
            </a:endParaRPr>
          </a:p>
        </p:txBody>
      </p:sp>
      <p:sp>
        <p:nvSpPr>
          <p:cNvPr id="8" name="PlaceHolder 7"/>
          <p:cNvSpPr>
            <a:spLocks noGrp="1"/>
          </p:cNvSpPr>
          <p:nvPr>
            <p:ph type="ftr"/>
          </p:nvPr>
        </p:nvSpPr>
        <p:spPr>
          <a:xfrm>
            <a:off x="581040" y="6423840"/>
            <a:ext cx="6916680" cy="364680"/>
          </a:xfrm>
          <a:prstGeom prst="rect">
            <a:avLst/>
          </a:prstGeom>
        </p:spPr>
        <p:txBody>
          <a:bodyPr lIns="90000" tIns="45000" rIns="90000" bIns="45000">
            <a:noAutofit/>
          </a:bodyPr>
          <a:p>
            <a:endParaRPr lang="en-US" sz="2400" b="0" strike="noStrike" spc="-1">
              <a:latin typeface="Times New Roman" panose="02020603050405020304"/>
            </a:endParaRPr>
          </a:p>
        </p:txBody>
      </p:sp>
      <p:sp>
        <p:nvSpPr>
          <p:cNvPr id="9"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85355E6-1B48-4CC0-8D6C-FC04CAB410BD}" type="slidenum">
              <a:rPr lang="en-US" sz="900" b="0" strike="noStrike" spc="-1">
                <a:solidFill>
                  <a:srgbClr val="404040"/>
                </a:solidFill>
                <a:latin typeface="Franklin Gothic Book" panose="020B0503020102020204"/>
              </a:rPr>
            </a:fld>
            <a:endParaRPr lang="en-US" sz="900" b="0" strike="noStrike" spc="-1">
              <a:latin typeface="Times New Roman" panose="02020603050405020304"/>
            </a:endParaRPr>
          </a:p>
        </p:txBody>
      </p:sp>
      <p:sp>
        <p:nvSpPr>
          <p:cNvPr id="10" name="PlaceHolder 9"/>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Click to edit the outline text format</a:t>
            </a:r>
            <a:endParaRPr lang="en-US" sz="1700" b="0" strike="noStrike" spc="-1">
              <a:solidFill>
                <a:srgbClr val="404040"/>
              </a:solidFill>
              <a:latin typeface="Franklin Gothic Book" panose="020B05030201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404040"/>
                </a:solidFill>
                <a:latin typeface="Franklin Gothic Book" panose="020B0503020102020204"/>
              </a:rPr>
              <a:t>Second Outline Level</a:t>
            </a:r>
            <a:endParaRPr lang="en-US" sz="1300" b="0" strike="noStrike" spc="-1">
              <a:solidFill>
                <a:srgbClr val="404040"/>
              </a:solidFill>
              <a:latin typeface="Franklin Gothic Book" panose="020B0503020102020204"/>
            </a:endParaRPr>
          </a:p>
          <a:p>
            <a:pPr marL="1296035" lvl="2" indent="-288290">
              <a:spcBef>
                <a:spcPts val="850"/>
              </a:spcBef>
              <a:buClr>
                <a:srgbClr val="000000"/>
              </a:buClr>
              <a:buSzPct val="45000"/>
              <a:buFont typeface="Wingdings" panose="05000000000000000000" pitchFamily="2" charset="2"/>
              <a:buChar char=""/>
            </a:pPr>
            <a:r>
              <a:rPr lang="en-US" sz="1100" b="0" strike="noStrike" spc="-1">
                <a:solidFill>
                  <a:srgbClr val="404040"/>
                </a:solidFill>
                <a:latin typeface="Franklin Gothic Book" panose="020B0503020102020204"/>
              </a:rPr>
              <a:t>Third Outline Level</a:t>
            </a:r>
            <a:endParaRPr lang="en-US" sz="1100" b="0" strike="noStrike" spc="-1">
              <a:solidFill>
                <a:srgbClr val="404040"/>
              </a:solidFill>
              <a:latin typeface="Franklin Gothic Book" panose="020B0503020102020204"/>
            </a:endParaRPr>
          </a:p>
          <a:p>
            <a:pPr marL="1727835" lvl="3" indent="-215900">
              <a:spcBef>
                <a:spcPts val="565"/>
              </a:spcBef>
              <a:buClr>
                <a:srgbClr val="000000"/>
              </a:buClr>
              <a:buSzPct val="75000"/>
              <a:buFont typeface="Symbol" panose="05050102010706020507" charset="2"/>
              <a:buChar char=""/>
            </a:pPr>
            <a:r>
              <a:rPr lang="en-US" sz="1100" b="0" strike="noStrike" spc="-1">
                <a:solidFill>
                  <a:srgbClr val="404040"/>
                </a:solidFill>
                <a:latin typeface="Franklin Gothic Book" panose="020B0503020102020204"/>
              </a:rPr>
              <a:t>Fourth Outline Level</a:t>
            </a:r>
            <a:endParaRPr lang="en-US" sz="1100" b="0" strike="noStrike" spc="-1">
              <a:solidFill>
                <a:srgbClr val="404040"/>
              </a:solidFill>
              <a:latin typeface="Franklin Gothic Book" panose="020B05030201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Fifth Outline Level</a:t>
            </a:r>
            <a:endParaRPr lang="en-US" sz="2000" b="0" strike="noStrike" spc="-1">
              <a:solidFill>
                <a:srgbClr val="404040"/>
              </a:solidFill>
              <a:latin typeface="Franklin Gothic Book" panose="020B05030201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Sixth Outline Level</a:t>
            </a:r>
            <a:endParaRPr lang="en-US" sz="2000" b="0" strike="noStrike" spc="-1">
              <a:solidFill>
                <a:srgbClr val="404040"/>
              </a:solidFill>
              <a:latin typeface="Franklin Gothic Book" panose="020B05030201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Seventh Outline Level</a:t>
            </a:r>
            <a:endParaRPr lang="en-US" sz="2000" b="0" strike="noStrike" spc="-1">
              <a:solidFill>
                <a:srgbClr val="404040"/>
              </a:solidFill>
              <a:latin typeface="Franklin Gothic Book" panose="020B05030201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lang="en-US" sz="2800" b="0" strike="noStrike" cap="all" spc="-1">
                <a:solidFill>
                  <a:srgbClr val="404040"/>
                </a:solidFill>
                <a:latin typeface="Franklin Gothic Demi" panose="020B0703020102020204"/>
              </a:rPr>
              <a:t>Click to edit Master title style</a:t>
            </a:r>
            <a:endParaRPr lang="en-US" sz="2800" b="0" strike="noStrike" spc="-1">
              <a:solidFill>
                <a:srgbClr val="000000"/>
              </a:solidFill>
              <a:latin typeface="Franklin Gothic Book" panose="020B0503020102020204"/>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70" indent="-305435">
              <a:lnSpc>
                <a:spcPct val="110000"/>
              </a:lnSpc>
              <a:spcBef>
                <a:spcPts val="340"/>
              </a:spcBef>
              <a:spcAft>
                <a:spcPts val="600"/>
              </a:spcAft>
              <a:buClr>
                <a:srgbClr val="1CADE4"/>
              </a:buClr>
              <a:buSzPct val="92000"/>
              <a:buFont typeface="Wingdings 2" panose="05020102010507070707" charset="2"/>
              <a:buChar char=""/>
            </a:pPr>
            <a:r>
              <a:rPr lang="en-US" sz="1700" b="0" strike="noStrike" spc="-1">
                <a:solidFill>
                  <a:srgbClr val="404040"/>
                </a:solidFill>
                <a:latin typeface="Franklin Gothic Book" panose="020B0503020102020204"/>
              </a:rPr>
              <a:t>Click to edit Master text styles</a:t>
            </a:r>
            <a:endParaRPr lang="en-US" sz="1700" b="0" strike="noStrike" spc="-1">
              <a:solidFill>
                <a:srgbClr val="404040"/>
              </a:solidFill>
              <a:latin typeface="Franklin Gothic Book" panose="020B0503020102020204"/>
            </a:endParaRPr>
          </a:p>
          <a:p>
            <a:pPr marL="629920" lvl="1" indent="-305435">
              <a:lnSpc>
                <a:spcPct val="100000"/>
              </a:lnSpc>
              <a:spcBef>
                <a:spcPts val="280"/>
              </a:spcBef>
              <a:spcAft>
                <a:spcPts val="600"/>
              </a:spcAft>
              <a:buClr>
                <a:srgbClr val="1CADE4"/>
              </a:buClr>
              <a:buSzPct val="92000"/>
              <a:buFont typeface="Wingdings 2" panose="05020102010507070707" charset="2"/>
              <a:buChar char=""/>
            </a:pPr>
            <a:r>
              <a:rPr lang="en-US" sz="1400" b="0" strike="noStrike" spc="-1">
                <a:solidFill>
                  <a:srgbClr val="404040"/>
                </a:solidFill>
                <a:latin typeface="Franklin Gothic Book" panose="020B0503020102020204"/>
              </a:rPr>
              <a:t>Second level</a:t>
            </a:r>
            <a:endParaRPr lang="en-US" sz="1400" b="0" strike="noStrike" spc="-1">
              <a:solidFill>
                <a:srgbClr val="404040"/>
              </a:solidFill>
              <a:latin typeface="Franklin Gothic Book" panose="020B0503020102020204"/>
            </a:endParaRPr>
          </a:p>
          <a:p>
            <a:pPr marL="899795" lvl="2" indent="-269875">
              <a:lnSpc>
                <a:spcPct val="100000"/>
              </a:lnSpc>
              <a:spcBef>
                <a:spcPts val="260"/>
              </a:spcBef>
              <a:spcAft>
                <a:spcPts val="600"/>
              </a:spcAft>
              <a:buClr>
                <a:srgbClr val="1CADE4"/>
              </a:buClr>
              <a:buSzPct val="92000"/>
              <a:buFont typeface="Wingdings 2" panose="05020102010507070707" charset="2"/>
              <a:buChar char=""/>
            </a:pPr>
            <a:r>
              <a:rPr lang="en-US" sz="1300" b="0" strike="noStrike" spc="-1">
                <a:solidFill>
                  <a:srgbClr val="404040"/>
                </a:solidFill>
                <a:latin typeface="Franklin Gothic Book" panose="020B0503020102020204"/>
              </a:rPr>
              <a:t>Third level</a:t>
            </a:r>
            <a:endParaRPr lang="en-US" sz="1300" b="0" strike="noStrike" spc="-1">
              <a:solidFill>
                <a:srgbClr val="404040"/>
              </a:solidFill>
              <a:latin typeface="Franklin Gothic Book" panose="020B0503020102020204"/>
            </a:endParaRPr>
          </a:p>
          <a:p>
            <a:pPr marL="1242060" lvl="3" indent="-233680">
              <a:lnSpc>
                <a:spcPct val="100000"/>
              </a:lnSpc>
              <a:spcBef>
                <a:spcPts val="220"/>
              </a:spcBef>
              <a:spcAft>
                <a:spcPts val="600"/>
              </a:spcAft>
              <a:buClr>
                <a:srgbClr val="1CADE4"/>
              </a:buClr>
              <a:buSzPct val="92000"/>
              <a:buFont typeface="Wingdings 2" panose="05020102010507070707" charset="2"/>
              <a:buChar char=""/>
            </a:pPr>
            <a:r>
              <a:rPr lang="en-US" sz="1100" b="0" strike="noStrike" spc="-1">
                <a:solidFill>
                  <a:srgbClr val="404040"/>
                </a:solidFill>
                <a:latin typeface="Franklin Gothic Book" panose="020B0503020102020204"/>
              </a:rPr>
              <a:t>Fourth level</a:t>
            </a:r>
            <a:endParaRPr lang="en-US" sz="1100" b="0" strike="noStrike" spc="-1">
              <a:solidFill>
                <a:srgbClr val="404040"/>
              </a:solidFill>
              <a:latin typeface="Franklin Gothic Book" panose="020B0503020102020204"/>
            </a:endParaRPr>
          </a:p>
          <a:p>
            <a:pPr marL="1602105" lvl="4" indent="-233680">
              <a:lnSpc>
                <a:spcPct val="100000"/>
              </a:lnSpc>
              <a:spcBef>
                <a:spcPts val="220"/>
              </a:spcBef>
              <a:spcAft>
                <a:spcPts val="600"/>
              </a:spcAft>
              <a:buClr>
                <a:srgbClr val="1CADE4"/>
              </a:buClr>
              <a:buSzPct val="92000"/>
              <a:buFont typeface="Wingdings 2" panose="05020102010507070707" charset="2"/>
              <a:buChar char=""/>
            </a:pPr>
            <a:r>
              <a:rPr lang="en-US" sz="1100" b="0" strike="noStrike" spc="-1">
                <a:solidFill>
                  <a:srgbClr val="404040"/>
                </a:solidFill>
                <a:latin typeface="Franklin Gothic Book" panose="020B0503020102020204"/>
              </a:rPr>
              <a:t>Fifth level</a:t>
            </a:r>
            <a:endParaRPr lang="en-US" sz="1100" b="0" strike="noStrike" spc="-1">
              <a:solidFill>
                <a:srgbClr val="404040"/>
              </a:solidFill>
              <a:latin typeface="Franklin Gothic Book" panose="020B0503020102020204"/>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1CEF44F1-E721-48BE-8574-B4198DE8DAD1}" type="datetime1">
              <a:rPr lang="en-US" sz="900" b="0" strike="noStrike" spc="-1">
                <a:solidFill>
                  <a:srgbClr val="404040"/>
                </a:solidFill>
                <a:latin typeface="Franklin Gothic Book" panose="020B0503020102020204"/>
              </a:rPr>
            </a:fld>
            <a:endParaRPr lang="en-US" sz="9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lang="en-US" sz="2800" b="0" strike="noStrike" cap="all" spc="-1">
                <a:solidFill>
                  <a:srgbClr val="404040"/>
                </a:solidFill>
                <a:latin typeface="Franklin Gothic Demi" panose="020B0703020102020204"/>
              </a:rPr>
              <a:t>Click to edit Master title style</a:t>
            </a:r>
            <a:endParaRPr lang="en-US" sz="2800" b="0" strike="noStrike" spc="-1">
              <a:solidFill>
                <a:srgbClr val="000000"/>
              </a:solidFill>
              <a:latin typeface="Franklin Gothic Book" panose="020B0503020102020204"/>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BD5428BD-3C20-4C00-B8C8-1D7221ABE262}" type="datetime1">
              <a:rPr lang="en-US" sz="900" b="0" strike="noStrike" spc="-1">
                <a:solidFill>
                  <a:srgbClr val="404040"/>
                </a:solidFill>
                <a:latin typeface="Franklin Gothic Book" panose="020B0503020102020204"/>
              </a:rPr>
            </a:fld>
            <a:endParaRPr lang="en-US" sz="900" b="0" strike="noStrike" spc="-1">
              <a:latin typeface="Times New Roman" panose="02020603050405020304"/>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p>
            <a:endParaRPr lang="en-US" sz="2400" b="0" strike="noStrike" spc="-1">
              <a:latin typeface="Times New Roman" panose="02020603050405020304"/>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3B07B00-301C-41FE-8149-F50C9E20E2C7}" type="slidenum">
              <a:rPr lang="en-US" sz="900" b="0" strike="noStrike" spc="-1">
                <a:solidFill>
                  <a:srgbClr val="404040"/>
                </a:solidFill>
                <a:latin typeface="Franklin Gothic Book" panose="020B0503020102020204"/>
              </a:rPr>
            </a:fld>
            <a:endParaRPr lang="en-US" sz="900" b="0" strike="noStrike" spc="-1">
              <a:latin typeface="Times New Roman" panose="02020603050405020304"/>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Click to edit the outline text format</a:t>
            </a:r>
            <a:endParaRPr lang="en-US" sz="1700" b="0" strike="noStrike" spc="-1">
              <a:solidFill>
                <a:srgbClr val="404040"/>
              </a:solidFill>
              <a:latin typeface="Franklin Gothic Book" panose="020B0503020102020204"/>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404040"/>
                </a:solidFill>
                <a:latin typeface="Franklin Gothic Book" panose="020B0503020102020204"/>
              </a:rPr>
              <a:t>Second Outline Level</a:t>
            </a:r>
            <a:endParaRPr lang="en-US" sz="1300" b="0" strike="noStrike" spc="-1">
              <a:solidFill>
                <a:srgbClr val="404040"/>
              </a:solidFill>
              <a:latin typeface="Franklin Gothic Book" panose="020B0503020102020204"/>
            </a:endParaRPr>
          </a:p>
          <a:p>
            <a:pPr marL="1296035" lvl="2" indent="-288290">
              <a:spcBef>
                <a:spcPts val="850"/>
              </a:spcBef>
              <a:buClr>
                <a:srgbClr val="000000"/>
              </a:buClr>
              <a:buSzPct val="45000"/>
              <a:buFont typeface="Wingdings" panose="05000000000000000000" pitchFamily="2" charset="2"/>
              <a:buChar char=""/>
            </a:pPr>
            <a:r>
              <a:rPr lang="en-US" sz="1100" b="0" strike="noStrike" spc="-1">
                <a:solidFill>
                  <a:srgbClr val="404040"/>
                </a:solidFill>
                <a:latin typeface="Franklin Gothic Book" panose="020B0503020102020204"/>
              </a:rPr>
              <a:t>Third Outline Level</a:t>
            </a:r>
            <a:endParaRPr lang="en-US" sz="1100" b="0" strike="noStrike" spc="-1">
              <a:solidFill>
                <a:srgbClr val="404040"/>
              </a:solidFill>
              <a:latin typeface="Franklin Gothic Book" panose="020B0503020102020204"/>
            </a:endParaRPr>
          </a:p>
          <a:p>
            <a:pPr marL="1727835" lvl="3" indent="-215900">
              <a:spcBef>
                <a:spcPts val="565"/>
              </a:spcBef>
              <a:buClr>
                <a:srgbClr val="000000"/>
              </a:buClr>
              <a:buSzPct val="75000"/>
              <a:buFont typeface="Symbol" panose="05050102010706020507" charset="2"/>
              <a:buChar char=""/>
            </a:pPr>
            <a:r>
              <a:rPr lang="en-US" sz="1100" b="0" strike="noStrike" spc="-1">
                <a:solidFill>
                  <a:srgbClr val="404040"/>
                </a:solidFill>
                <a:latin typeface="Franklin Gothic Book" panose="020B0503020102020204"/>
              </a:rPr>
              <a:t>Fourth Outline Level</a:t>
            </a:r>
            <a:endParaRPr lang="en-US" sz="1100" b="0" strike="noStrike" spc="-1">
              <a:solidFill>
                <a:srgbClr val="404040"/>
              </a:solidFill>
              <a:latin typeface="Franklin Gothic Book" panose="020B05030201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Fifth Outline Level</a:t>
            </a:r>
            <a:endParaRPr lang="en-US" sz="2000" b="0" strike="noStrike" spc="-1">
              <a:solidFill>
                <a:srgbClr val="404040"/>
              </a:solidFill>
              <a:latin typeface="Franklin Gothic Book" panose="020B05030201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Sixth Outline Level</a:t>
            </a:r>
            <a:endParaRPr lang="en-US" sz="2000" b="0" strike="noStrike" spc="-1">
              <a:solidFill>
                <a:srgbClr val="404040"/>
              </a:solidFill>
              <a:latin typeface="Franklin Gothic Book" panose="020B05030201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panose="020B0503020102020204"/>
              </a:rPr>
              <a:t>Seventh Outline Level</a:t>
            </a:r>
            <a:endParaRPr lang="en-US" sz="2000" b="0" strike="noStrike" spc="-1">
              <a:solidFill>
                <a:srgbClr val="404040"/>
              </a:solidFill>
              <a:latin typeface="Franklin Gothic Book" panose="020B05030201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lang="en-US" sz="3600" b="1" strike="noStrike" cap="all" spc="-1">
                <a:solidFill>
                  <a:srgbClr val="1CADE4"/>
                </a:solidFill>
                <a:latin typeface="Arial" panose="020B0604020202020204"/>
              </a:rPr>
              <a:t>Secure Data Hiding in Image Using Steganography</a:t>
            </a:r>
            <a:endParaRPr lang="en-US" sz="3600" b="0" strike="noStrike" spc="-1">
              <a:solidFill>
                <a:srgbClr val="000000"/>
              </a:solidFill>
              <a:latin typeface="Franklin Gothic Book" panose="020B0503020102020204"/>
            </a:endParaRPr>
          </a:p>
        </p:txBody>
      </p:sp>
      <p:sp>
        <p:nvSpPr>
          <p:cNvPr id="135" name="CustomShape 2"/>
          <p:cNvSpPr/>
          <p:nvPr/>
        </p:nvSpPr>
        <p:spPr>
          <a:xfrm>
            <a:off x="-329760" y="1034280"/>
            <a:ext cx="12726360" cy="579240"/>
          </a:xfrm>
          <a:prstGeom prst="rect">
            <a:avLst/>
          </a:prstGeom>
          <a:noFill/>
          <a:ln>
            <a:noFill/>
          </a:ln>
        </p:spPr>
        <p:style>
          <a:lnRef idx="0">
            <a:srgbClr val="FFFFFF"/>
          </a:lnRef>
          <a:fillRef idx="0">
            <a:srgbClr val="FFFFFF"/>
          </a:fillRef>
          <a:effectRef idx="0">
            <a:srgbClr val="FFFFFF"/>
          </a:effectRef>
          <a:fontRef idx="minor"/>
        </p:style>
        <p:txBody>
          <a:bodyPr>
            <a:spAutoFit/>
          </a:bodyPr>
          <a:p>
            <a:pPr algn="ctr">
              <a:lnSpc>
                <a:spcPct val="100000"/>
              </a:lnSpc>
            </a:pPr>
            <a:r>
              <a:rPr lang="en-US" sz="3200" b="1" strike="noStrike" spc="-1">
                <a:solidFill>
                  <a:srgbClr val="1482AC"/>
                </a:solidFill>
                <a:latin typeface="Arial" panose="020B0604020202020204"/>
              </a:rPr>
              <a:t>CAPSTONE PROJECT</a:t>
            </a:r>
            <a:endParaRPr lang="en-US" sz="3200" b="0" strike="noStrike" spc="-1">
              <a:latin typeface="Arial" panose="020B0604020202020204"/>
            </a:endParaRPr>
          </a:p>
        </p:txBody>
      </p:sp>
      <p:sp>
        <p:nvSpPr>
          <p:cNvPr id="136" name="CustomShape 3"/>
          <p:cNvSpPr/>
          <p:nvPr/>
        </p:nvSpPr>
        <p:spPr>
          <a:xfrm>
            <a:off x="3072130" y="4149090"/>
            <a:ext cx="8284845" cy="1630045"/>
          </a:xfrm>
          <a:prstGeom prst="rect">
            <a:avLst/>
          </a:prstGeom>
          <a:noFill/>
          <a:ln>
            <a:noFill/>
          </a:ln>
        </p:spPr>
        <p:style>
          <a:lnRef idx="0">
            <a:srgbClr val="FFFFFF"/>
          </a:lnRef>
          <a:fillRef idx="0">
            <a:srgbClr val="FFFFFF"/>
          </a:fillRef>
          <a:effectRef idx="0">
            <a:srgbClr val="FFFFFF"/>
          </a:effectRef>
          <a:fontRef idx="minor"/>
        </p:style>
        <p:txBody>
          <a:bodyPr wrap="square">
            <a:spAutoFit/>
          </a:bodyPr>
          <a:p>
            <a:pPr>
              <a:lnSpc>
                <a:spcPct val="100000"/>
              </a:lnSpc>
            </a:pPr>
            <a:r>
              <a:rPr lang="en-US" sz="2000" b="1" strike="noStrike" spc="-1">
                <a:solidFill>
                  <a:srgbClr val="1482AC"/>
                </a:solidFill>
                <a:latin typeface="Arial" panose="020B0604020202020204"/>
              </a:rPr>
              <a:t>Presented By</a:t>
            </a:r>
            <a:endParaRPr lang="en-US" sz="2000" b="0" strike="noStrike" spc="-1">
              <a:latin typeface="Arial" panose="020B0604020202020204"/>
            </a:endParaRPr>
          </a:p>
          <a:p>
            <a:pPr>
              <a:lnSpc>
                <a:spcPct val="100000"/>
              </a:lnSpc>
            </a:pPr>
            <a:r>
              <a:rPr lang="en-US" sz="2000" b="1" strike="noStrike" spc="-1">
                <a:solidFill>
                  <a:srgbClr val="1482AC"/>
                </a:solidFill>
                <a:latin typeface="Arial" panose="020B0604020202020204"/>
                <a:ea typeface="Noto Sans CJK SC"/>
              </a:rPr>
              <a:t>Student Name                         : </a:t>
            </a:r>
            <a:r>
              <a:rPr lang="en-IN" altLang="en-US" sz="2000" b="1" strike="noStrike" spc="-1">
                <a:solidFill>
                  <a:srgbClr val="1482AC"/>
                </a:solidFill>
                <a:latin typeface="Arial" panose="020B0604020202020204"/>
                <a:ea typeface="Noto Sans CJK SC"/>
              </a:rPr>
              <a:t>Bestha Arigela Lokesh</a:t>
            </a:r>
            <a:endParaRPr lang="en-US" sz="2000" b="0" strike="noStrike" spc="-1">
              <a:latin typeface="Arial" panose="020B0604020202020204"/>
            </a:endParaRPr>
          </a:p>
          <a:p>
            <a:pPr>
              <a:lnSpc>
                <a:spcPct val="100000"/>
              </a:lnSpc>
            </a:pPr>
            <a:r>
              <a:rPr lang="en-US" sz="2000" b="1" strike="noStrike" spc="-1">
                <a:solidFill>
                  <a:srgbClr val="1482AC"/>
                </a:solidFill>
                <a:latin typeface="Arial" panose="020B0604020202020204"/>
              </a:rPr>
              <a:t>College Name &amp; Department : </a:t>
            </a:r>
            <a:r>
              <a:rPr lang="en-IN" altLang="en-US" sz="2000" b="1" strike="noStrike" spc="-1">
                <a:solidFill>
                  <a:srgbClr val="1482AC"/>
                </a:solidFill>
                <a:latin typeface="Arial" panose="020B0604020202020204"/>
              </a:rPr>
              <a:t>G.Pulla Reddy Engineering College</a:t>
            </a:r>
            <a:endParaRPr lang="en-US" sz="2000" b="0" strike="noStrike" spc="-1">
              <a:latin typeface="Arial" panose="020B0604020202020204"/>
            </a:endParaRPr>
          </a:p>
          <a:p>
            <a:pPr>
              <a:lnSpc>
                <a:spcPct val="100000"/>
              </a:lnSpc>
            </a:pPr>
            <a:r>
              <a:rPr lang="en-IN" altLang="en-US" sz="2000" b="0" strike="noStrike" spc="-1">
                <a:latin typeface="Arial" panose="020B0604020202020204"/>
              </a:rPr>
              <a:t>                                                    </a:t>
            </a:r>
            <a:r>
              <a:rPr lang="en-US" sz="2000" b="1" spc="-1">
                <a:solidFill>
                  <a:srgbClr val="1482AC"/>
                </a:solidFill>
                <a:latin typeface="Arial" panose="020B0604020202020204"/>
                <a:sym typeface="+mn-ea"/>
              </a:rPr>
              <a:t>&amp;</a:t>
            </a:r>
            <a:r>
              <a:rPr lang="en-IN" altLang="en-US" sz="2000" b="1" spc="-1">
                <a:solidFill>
                  <a:srgbClr val="1482AC"/>
                </a:solidFill>
                <a:latin typeface="Arial" panose="020B0604020202020204"/>
                <a:sym typeface="+mn-ea"/>
              </a:rPr>
              <a:t> Computer Science and Business </a:t>
            </a:r>
            <a:endParaRPr lang="en-IN" altLang="en-US" sz="2000" b="1" spc="-1">
              <a:solidFill>
                <a:srgbClr val="1482AC"/>
              </a:solidFill>
              <a:latin typeface="Arial" panose="020B0604020202020204"/>
              <a:sym typeface="+mn-ea"/>
            </a:endParaRPr>
          </a:p>
          <a:p>
            <a:pPr>
              <a:lnSpc>
                <a:spcPct val="100000"/>
              </a:lnSpc>
            </a:pPr>
            <a:r>
              <a:rPr lang="en-IN" altLang="en-US" sz="2000" b="1" strike="noStrike" spc="-1">
                <a:solidFill>
                  <a:srgbClr val="1482AC"/>
                </a:solidFill>
                <a:latin typeface="Arial" panose="020B0604020202020204"/>
                <a:sym typeface="+mn-ea"/>
              </a:rPr>
              <a:t>                                                     Systems</a:t>
            </a:r>
            <a:endParaRPr lang="en-IN" altLang="en-US" sz="2000" b="1" strike="noStrike" spc="-1">
              <a:solidFill>
                <a:srgbClr val="1482AC"/>
              </a:solidFill>
              <a:latin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p>
            <a:pPr marL="431800" indent="-323850">
              <a:spcBef>
                <a:spcPts val="1415"/>
              </a:spcBef>
              <a:buClr>
                <a:srgbClr val="000000"/>
              </a:buClr>
              <a:buSzPct val="45000"/>
              <a:buFont typeface="Wingdings" panose="05000000000000000000" pitchFamily="2" charset="2"/>
              <a:buChar char=""/>
            </a:pP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Graphical User Interface (GUI) – Develop a user-friendly GUI to make embedding and extracting messages easier.</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Drag and Drop Support – Allow users to select images and messages through a simple drag-and-drop interface.</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Customization Options – Provide settings for users to adjust the encoding method and choose different bit depths.</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Real-time Preview – Show a preview of the image before and after steganography is applied.</a:t>
            </a:r>
            <a:endParaRPr lang="en-US" sz="1700" b="0" strike="noStrike" spc="-1">
              <a:solidFill>
                <a:srgbClr val="404040"/>
              </a:solidFill>
              <a:latin typeface="Franklin Gothic Book" panose="020B0503020102020204"/>
            </a:endParaRPr>
          </a:p>
        </p:txBody>
      </p:sp>
      <p:sp>
        <p:nvSpPr>
          <p:cNvPr id="156" name="CustomShape 2"/>
          <p:cNvSpPr/>
          <p:nvPr/>
        </p:nvSpPr>
        <p:spPr>
          <a:xfrm>
            <a:off x="535680" y="844560"/>
            <a:ext cx="11029320" cy="529920"/>
          </a:xfrm>
          <a:prstGeom prst="rect">
            <a:avLst/>
          </a:prstGeom>
          <a:noFill/>
          <a:ln>
            <a:noFill/>
          </a:ln>
        </p:spPr>
        <p:style>
          <a:lnRef idx="0">
            <a:srgbClr val="FFFFFF"/>
          </a:lnRef>
          <a:fillRef idx="0">
            <a:srgbClr val="FFFFFF"/>
          </a:fillRef>
          <a:effectRef idx="0">
            <a:srgbClr val="FFFFFF"/>
          </a:effectRef>
          <a:fontRef idx="minor"/>
        </p:style>
        <p:txBody>
          <a:bodyPr anchor="b">
            <a:normAutofit fontScale="56000"/>
          </a:bodyPr>
          <a:p>
            <a:pPr>
              <a:lnSpc>
                <a:spcPct val="100000"/>
              </a:lnSpc>
            </a:pPr>
            <a:r>
              <a:rPr lang="en-US" sz="4400" b="1" strike="noStrike" cap="all" spc="-1">
                <a:solidFill>
                  <a:srgbClr val="1CADE4"/>
                </a:solidFill>
                <a:latin typeface="Arial" panose="020B0604020202020204"/>
              </a:rPr>
              <a:t>Future scope(optional)</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lang="en-US" sz="2800" b="1" strike="noStrike" cap="all" spc="-1">
                <a:solidFill>
                  <a:srgbClr val="002060"/>
                </a:solidFill>
                <a:latin typeface="Arial" panose="020B0604020202020204"/>
              </a:rPr>
              <a:t>THANK YOU</a:t>
            </a:r>
            <a:endParaRPr lang="en-US" sz="2800" b="0" strike="noStrike" spc="-1">
              <a:solidFill>
                <a:srgbClr val="00000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lang="en-US" sz="2800" b="1" strike="noStrike" cap="all" spc="-1">
                <a:solidFill>
                  <a:srgbClr val="002060"/>
                </a:solidFill>
                <a:latin typeface="Arial" panose="020B0604020202020204"/>
              </a:rPr>
              <a:t>OUTLINE</a:t>
            </a:r>
            <a:endParaRPr lang="en-US" sz="2800" b="0" strike="noStrike" spc="-1">
              <a:solidFill>
                <a:srgbClr val="000000"/>
              </a:solidFill>
              <a:latin typeface="Franklin Gothic Book" panose="020B0503020102020204"/>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0"/>
              </a:spcAft>
              <a:tabLst>
                <a:tab pos="0" algn="l"/>
              </a:tabLst>
            </a:pPr>
            <a:r>
              <a:rPr lang="en-US" sz="2000" b="1" strike="noStrike" spc="-1">
                <a:solidFill>
                  <a:srgbClr val="404040"/>
                </a:solidFill>
                <a:latin typeface="Arial" panose="020B0604020202020204"/>
                <a:ea typeface="Franklin Gothic Book" panose="020B0503020102020204"/>
              </a:rPr>
              <a:t>  </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Problem Statement </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Technology used</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Wow factor </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End users</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Result</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Conclusion</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Git-hub Link</a:t>
            </a:r>
            <a:endParaRPr lang="en-US" sz="2000" b="0" strike="noStrike" spc="-1">
              <a:solidFill>
                <a:srgbClr val="404040"/>
              </a:solidFill>
              <a:latin typeface="Franklin Gothic Book" panose="020B0503020102020204"/>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a:solidFill>
                  <a:srgbClr val="404040"/>
                </a:solidFill>
                <a:latin typeface="Arial" panose="020B0604020202020204"/>
                <a:ea typeface="Franklin Gothic Book" panose="020B0503020102020204"/>
              </a:rPr>
              <a:t>Future scope</a:t>
            </a:r>
            <a:endParaRPr lang="en-US" sz="2000" b="0" strike="noStrike" spc="-1">
              <a:solidFill>
                <a:srgbClr val="404040"/>
              </a:solidFill>
              <a:latin typeface="Franklin Gothic Book" panose="020B0503020102020204"/>
            </a:endParaRPr>
          </a:p>
          <a:p>
            <a:pPr>
              <a:lnSpc>
                <a:spcPct val="110000"/>
              </a:lnSpc>
              <a:spcBef>
                <a:spcPts val="400"/>
              </a:spcBef>
              <a:spcAft>
                <a:spcPts val="600"/>
              </a:spcAft>
              <a:tabLst>
                <a:tab pos="0" algn="l"/>
              </a:tabLst>
            </a:pPr>
            <a:endParaRPr lang="en-US" sz="2000" b="0" strike="noStrike" spc="-1">
              <a:solidFill>
                <a:srgbClr val="404040"/>
              </a:solidFill>
              <a:latin typeface="Franklin Gothic Book" panose="020B0503020102020204"/>
            </a:endParaRPr>
          </a:p>
          <a:p>
            <a:pPr>
              <a:lnSpc>
                <a:spcPct val="110000"/>
              </a:lnSpc>
              <a:spcBef>
                <a:spcPts val="400"/>
              </a:spcBef>
              <a:spcAft>
                <a:spcPts val="600"/>
              </a:spcAft>
              <a:tabLst>
                <a:tab pos="0" algn="l"/>
              </a:tabLst>
            </a:pPr>
            <a:endParaRPr lang="en-US" sz="20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endParaRPr lang="en-US" sz="20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lang="en-US" sz="4400" b="1" strike="noStrike" cap="all" spc="-1">
                <a:solidFill>
                  <a:srgbClr val="1CADE4"/>
                </a:solidFill>
                <a:latin typeface="Arial" panose="020B0604020202020204"/>
              </a:rPr>
              <a:t>Problem Statement</a:t>
            </a:r>
            <a:endParaRPr lang="en-US" sz="4400" b="0" strike="noStrike" spc="-1">
              <a:solidFill>
                <a:srgbClr val="000000"/>
              </a:solidFill>
              <a:latin typeface="Franklin Gothic Book" panose="020B0503020102020204"/>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0"/>
              </a:spcBef>
              <a:spcAft>
                <a:spcPts val="600"/>
              </a:spcAft>
              <a:tabLst>
                <a:tab pos="0" algn="l"/>
              </a:tabLst>
            </a:pPr>
            <a:endParaRPr lang="en-US" sz="1700" b="0" strike="noStrike" spc="-1">
              <a:solidFill>
                <a:srgbClr val="404040"/>
              </a:solidFill>
              <a:latin typeface="Franklin Gothic Book" panose="020B0503020102020204"/>
            </a:endParaRPr>
          </a:p>
          <a:p>
            <a:pPr>
              <a:lnSpc>
                <a:spcPct val="110000"/>
              </a:lnSpc>
              <a:spcBef>
                <a:spcPts val="640"/>
              </a:spcBef>
              <a:spcAft>
                <a:spcPts val="600"/>
              </a:spcAft>
              <a:tabLst>
                <a:tab pos="0" algn="l"/>
              </a:tabLst>
            </a:pPr>
            <a:r>
              <a:rPr lang="en-IN" sz="3200" b="0" strike="noStrike" spc="-1">
                <a:solidFill>
                  <a:srgbClr val="0F0F0F"/>
                </a:solidFill>
                <a:latin typeface="Franklin Gothic Book" panose="020B0503020102020204"/>
                <a:ea typeface="Franklin Gothic Book" panose="020B0503020102020204"/>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lang="en-US" sz="4400" b="1" strike="noStrike" cap="all" spc="-1">
                <a:solidFill>
                  <a:srgbClr val="1CADE4"/>
                </a:solidFill>
                <a:latin typeface="Arial" panose="020B0604020202020204"/>
              </a:rPr>
              <a:t>Technology  used</a:t>
            </a:r>
            <a:endParaRPr lang="en-US" sz="4400" b="0" strike="noStrike" spc="-1">
              <a:solidFill>
                <a:srgbClr val="000000"/>
              </a:solidFill>
              <a:latin typeface="Franklin Gothic Book" panose="020B0503020102020204"/>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340"/>
              </a:spcBef>
              <a:spcAft>
                <a:spcPts val="600"/>
              </a:spcAft>
              <a:tabLst>
                <a:tab pos="0" algn="l"/>
              </a:tabLst>
            </a:pPr>
            <a:r>
              <a:rPr lang="en-IN" sz="1700" b="1" strike="noStrike" spc="-1">
                <a:solidFill>
                  <a:srgbClr val="404040"/>
                </a:solidFill>
                <a:latin typeface="Franklin Gothic Book" panose="020B0503020102020204"/>
              </a:rPr>
              <a:t>Libraries Used:</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Standard Libraries:</a:t>
            </a:r>
            <a:r>
              <a:rPr lang="en-IN" sz="1700" b="0" strike="noStrike" spc="-1">
                <a:solidFill>
                  <a:srgbClr val="404040"/>
                </a:solidFill>
                <a:latin typeface="Franklin Gothic Book" panose="020B0503020102020204"/>
              </a:rPr>
              <a:t> stdio.h, stdlib.h, string.h</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Custom Header:</a:t>
            </a:r>
            <a:r>
              <a:rPr lang="en-IN" sz="1700" b="0" strike="noStrike" spc="-1">
                <a:solidFill>
                  <a:srgbClr val="404040"/>
                </a:solidFill>
                <a:latin typeface="Franklin Gothic Book" panose="020B0503020102020204"/>
              </a:rPr>
              <a:t> "steganography.h"</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1" strike="noStrike" spc="-1">
                <a:solidFill>
                  <a:srgbClr val="404040"/>
                </a:solidFill>
                <a:latin typeface="Franklin Gothic Book" panose="020B0503020102020204"/>
              </a:rPr>
              <a:t>Platforms:</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Operating System:</a:t>
            </a:r>
            <a:r>
              <a:rPr lang="en-IN" sz="1700" b="0" strike="noStrike" spc="-1">
                <a:solidFill>
                  <a:srgbClr val="404040"/>
                </a:solidFill>
                <a:latin typeface="Franklin Gothic Book" panose="020B0503020102020204"/>
              </a:rPr>
              <a:t> Ubuntu 20.04</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Compiler:</a:t>
            </a:r>
            <a:r>
              <a:rPr lang="en-IN" sz="1700" b="0" strike="noStrike" spc="-1">
                <a:solidFill>
                  <a:srgbClr val="404040"/>
                </a:solidFill>
                <a:latin typeface="Franklin Gothic Book" panose="020B0503020102020204"/>
              </a:rPr>
              <a:t> GCC</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File Format:</a:t>
            </a:r>
            <a:r>
              <a:rPr lang="en-IN" sz="1700" b="0" strike="noStrike" spc="-1">
                <a:solidFill>
                  <a:srgbClr val="404040"/>
                </a:solidFill>
                <a:latin typeface="Franklin Gothic Book" panose="020B0503020102020204"/>
              </a:rPr>
              <a:t> BMP (Bitmap Image)</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1" strike="noStrike" spc="-1">
                <a:solidFill>
                  <a:srgbClr val="404040"/>
                </a:solidFill>
                <a:latin typeface="Franklin Gothic Book" panose="020B0503020102020204"/>
              </a:rPr>
              <a:t>Additional Points:</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Steganography Method:</a:t>
            </a:r>
            <a:r>
              <a:rPr lang="en-IN" sz="1700" b="0" strike="noStrike" spc="-1">
                <a:solidFill>
                  <a:srgbClr val="404040"/>
                </a:solidFill>
                <a:latin typeface="Franklin Gothic Book" panose="020B0503020102020204"/>
              </a:rPr>
              <a:t> Least Significant Bit (LSB) Encoding</a:t>
            </a:r>
            <a:endParaRPr lang="en-US" sz="1700" b="0" strike="noStrike" spc="-1">
              <a:solidFill>
                <a:srgbClr val="404040"/>
              </a:solidFill>
              <a:latin typeface="Franklin Gothic Book" panose="020B0503020102020204"/>
            </a:endParaRPr>
          </a:p>
          <a:p>
            <a:pPr>
              <a:lnSpc>
                <a:spcPct val="110000"/>
              </a:lnSpc>
              <a:spcBef>
                <a:spcPts val="340"/>
              </a:spcBef>
              <a:spcAft>
                <a:spcPts val="600"/>
              </a:spcAft>
              <a:tabLst>
                <a:tab pos="0" algn="l"/>
              </a:tabLst>
            </a:pPr>
            <a:r>
              <a:rPr lang="en-IN" sz="1700" b="0"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 </a:t>
            </a:r>
            <a:r>
              <a:rPr lang="en-IN" sz="1700" b="1" strike="noStrike" spc="-1">
                <a:solidFill>
                  <a:srgbClr val="404040"/>
                </a:solidFill>
                <a:latin typeface="Franklin Gothic Book" panose="020B0503020102020204"/>
              </a:rPr>
              <a:t>Data Handling:</a:t>
            </a:r>
            <a:r>
              <a:rPr lang="en-IN" sz="1700" b="0" strike="noStrike" spc="-1">
                <a:solidFill>
                  <a:srgbClr val="404040"/>
                </a:solidFill>
                <a:latin typeface="Franklin Gothic Book" panose="020B0503020102020204"/>
              </a:rPr>
              <a:t> Embeds and extracts text data from images </a:t>
            </a:r>
            <a:endParaRPr lang="en-US" sz="17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p>
            <a:pPr>
              <a:lnSpc>
                <a:spcPct val="100000"/>
              </a:lnSpc>
            </a:pPr>
            <a:r>
              <a:rPr lang="en-US" sz="3200" b="1" strike="noStrike" cap="all" spc="-1">
                <a:solidFill>
                  <a:srgbClr val="1CADE4"/>
                </a:solidFill>
                <a:latin typeface="Arial" panose="020B0604020202020204"/>
                <a:ea typeface="Franklin Gothic Demi" panose="020B0703020102020204"/>
              </a:rPr>
              <a:t>Wow factors</a:t>
            </a:r>
            <a:endParaRPr lang="en-US" sz="3200" b="0" strike="noStrike" spc="-1">
              <a:solidFill>
                <a:srgbClr val="000000"/>
              </a:solidFill>
              <a:latin typeface="Franklin Gothic Book" panose="020B0503020102020204"/>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0"/>
              </a:spcAft>
              <a:tabLst>
                <a:tab pos="0" algn="l"/>
              </a:tabLst>
            </a:pPr>
            <a:r>
              <a:rPr lang="en-IN" sz="1800" b="1" strike="noStrike" spc="-1">
                <a:solidFill>
                  <a:srgbClr val="0F0F0F"/>
                </a:solidFill>
                <a:latin typeface="Franklin Gothic Book" panose="020B0503020102020204"/>
              </a:rPr>
              <a:t>1️⃣ LSB-Based Steganography – Hides data in the Least Significant Bit, ensuring security without visible image changes.</a:t>
            </a: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r>
              <a:rPr lang="en-IN" sz="1800" b="1" strike="noStrike" spc="-1">
                <a:solidFill>
                  <a:srgbClr val="0F0F0F"/>
                </a:solidFill>
                <a:latin typeface="Franklin Gothic Book" panose="020B0503020102020204"/>
              </a:rPr>
              <a:t>2️⃣ Lossless BMP Processing – Works with uncompressed BMP images to maintain data integrity.</a:t>
            </a: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r>
              <a:rPr lang="en-IN" sz="1800" b="1" strike="noStrike" spc="-1">
                <a:solidFill>
                  <a:srgbClr val="0F0F0F"/>
                </a:solidFill>
                <a:latin typeface="Franklin Gothic Book" panose="020B0503020102020204"/>
              </a:rPr>
              <a:t>3️⃣ Lightweight &amp; Fast – Written in C for high efficiency, outperforming Python/Java-based tools.</a:t>
            </a: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endParaRPr lang="en-US" sz="1800" b="0" strike="noStrike" spc="-1">
              <a:solidFill>
                <a:srgbClr val="404040"/>
              </a:solidFill>
              <a:latin typeface="Franklin Gothic Book" panose="020B0503020102020204"/>
            </a:endParaRPr>
          </a:p>
          <a:p>
            <a:pPr>
              <a:lnSpc>
                <a:spcPct val="110000"/>
              </a:lnSpc>
              <a:spcBef>
                <a:spcPts val="360"/>
              </a:spcBef>
              <a:spcAft>
                <a:spcPts val="600"/>
              </a:spcAft>
              <a:tabLst>
                <a:tab pos="0" algn="l"/>
              </a:tabLst>
            </a:pPr>
            <a:r>
              <a:rPr lang="en-IN" sz="1800" b="1" strike="noStrike" spc="-1">
                <a:solidFill>
                  <a:srgbClr val="0F0F0F"/>
                </a:solidFill>
                <a:latin typeface="Franklin Gothic Book" panose="020B0503020102020204"/>
              </a:rPr>
              <a:t>4️⃣ Simple CLI Interface – Easy command-line usage for embedding and extracting data, ideal for automation.</a:t>
            </a:r>
            <a:endParaRPr lang="en-US" sz="18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p>
            <a:pPr>
              <a:lnSpc>
                <a:spcPct val="100000"/>
              </a:lnSpc>
            </a:pPr>
            <a:r>
              <a:rPr lang="en-IN" sz="2800" b="0" strike="noStrike" cap="all" spc="-1">
                <a:solidFill>
                  <a:srgbClr val="1CADE4"/>
                </a:solidFill>
                <a:latin typeface="Franklin Gothic Demi" panose="020B0703020102020204"/>
              </a:rPr>
              <a:t>End users</a:t>
            </a:r>
            <a:endParaRPr lang="en-US" sz="2800" b="0" strike="noStrike" spc="-1">
              <a:solidFill>
                <a:srgbClr val="000000"/>
              </a:solidFill>
              <a:latin typeface="Franklin Gothic Book" panose="020B0503020102020204"/>
            </a:endParaRPr>
          </a:p>
        </p:txBody>
      </p:sp>
      <p:sp>
        <p:nvSpPr>
          <p:cNvPr id="146"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40"/>
              </a:spcBef>
              <a:spcAft>
                <a:spcPts val="600"/>
              </a:spcAft>
            </a:pPr>
            <a:r>
              <a:rPr lang="en-IN" sz="1700" b="0" strike="noStrike" spc="-1">
                <a:solidFill>
                  <a:srgbClr val="404040"/>
                </a:solidFill>
                <a:latin typeface="Franklin Gothic Book" panose="020B0503020102020204"/>
              </a:rPr>
              <a:t>1️⃣ </a:t>
            </a:r>
            <a:r>
              <a:rPr lang="en-IN" sz="1700" b="1" strike="noStrike" spc="-1">
                <a:solidFill>
                  <a:srgbClr val="404040"/>
                </a:solidFill>
                <a:latin typeface="Franklin Gothic Book" panose="020B0503020102020204"/>
              </a:rPr>
              <a:t>Cybersecurity Professionals</a:t>
            </a:r>
            <a:r>
              <a:rPr lang="en-IN" sz="1700" b="0" strike="noStrike" spc="-1">
                <a:solidFill>
                  <a:srgbClr val="404040"/>
                </a:solidFill>
                <a:latin typeface="Franklin Gothic Book" panose="020B0503020102020204"/>
              </a:rPr>
              <a:t> – Use steganography for secure data transmission and covert communication.</a:t>
            </a: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r>
              <a:rPr lang="en-IN" sz="1700" b="0" strike="noStrike" spc="-1">
                <a:solidFill>
                  <a:srgbClr val="404040"/>
                </a:solidFill>
                <a:latin typeface="Franklin Gothic Book" panose="020B0503020102020204"/>
              </a:rPr>
              <a:t>2️⃣ </a:t>
            </a:r>
            <a:r>
              <a:rPr lang="en-IN" sz="1700" b="1" strike="noStrike" spc="-1">
                <a:solidFill>
                  <a:srgbClr val="404040"/>
                </a:solidFill>
                <a:latin typeface="Franklin Gothic Book" panose="020B0503020102020204"/>
              </a:rPr>
              <a:t>Forensic Experts</a:t>
            </a:r>
            <a:r>
              <a:rPr lang="en-IN" sz="1700" b="0" strike="noStrike" spc="-1">
                <a:solidFill>
                  <a:srgbClr val="404040"/>
                </a:solidFill>
                <a:latin typeface="Franklin Gothic Book" panose="020B0503020102020204"/>
              </a:rPr>
              <a:t> – Extract hidden information from images for digital investigations.</a:t>
            </a: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r>
              <a:rPr lang="en-IN" sz="1700" b="0" strike="noStrike" spc="-1">
                <a:solidFill>
                  <a:srgbClr val="404040"/>
                </a:solidFill>
                <a:latin typeface="Franklin Gothic Book" panose="020B0503020102020204"/>
              </a:rPr>
              <a:t>3️⃣ </a:t>
            </a:r>
            <a:r>
              <a:rPr lang="en-IN" sz="1700" b="1" strike="noStrike" spc="-1">
                <a:solidFill>
                  <a:srgbClr val="404040"/>
                </a:solidFill>
                <a:latin typeface="Franklin Gothic Book" panose="020B0503020102020204"/>
              </a:rPr>
              <a:t>Government &amp; Defense Agencies</a:t>
            </a:r>
            <a:r>
              <a:rPr lang="en-IN" sz="1700" b="0" strike="noStrike" spc="-1">
                <a:solidFill>
                  <a:srgbClr val="404040"/>
                </a:solidFill>
                <a:latin typeface="Franklin Gothic Book" panose="020B0503020102020204"/>
              </a:rPr>
              <a:t> – Securely embed sensitive data in images for intelligence and confidential operations.</a:t>
            </a: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r>
              <a:rPr lang="en-IN" sz="1700" b="0" strike="noStrike" spc="-1">
                <a:solidFill>
                  <a:srgbClr val="404040"/>
                </a:solidFill>
                <a:latin typeface="Franklin Gothic Book" panose="020B0503020102020204"/>
              </a:rPr>
              <a:t>4️⃣ </a:t>
            </a:r>
            <a:r>
              <a:rPr lang="en-IN" sz="1700" b="1" strike="noStrike" spc="-1">
                <a:solidFill>
                  <a:srgbClr val="404040"/>
                </a:solidFill>
                <a:latin typeface="Franklin Gothic Book" panose="020B0503020102020204"/>
              </a:rPr>
              <a:t>Researchers &amp; Academics</a:t>
            </a:r>
            <a:r>
              <a:rPr lang="en-IN" sz="1700" b="0" strike="noStrike" spc="-1">
                <a:solidFill>
                  <a:srgbClr val="404040"/>
                </a:solidFill>
                <a:latin typeface="Franklin Gothic Book" panose="020B0503020102020204"/>
              </a:rPr>
              <a:t> – Study and improve steganographic techniques for data security and cryptography.</a:t>
            </a: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r>
              <a:rPr lang="en-IN" sz="1700" b="0" strike="noStrike" spc="-1">
                <a:solidFill>
                  <a:srgbClr val="404040"/>
                </a:solidFill>
                <a:latin typeface="Franklin Gothic Book" panose="020B0503020102020204"/>
              </a:rPr>
              <a:t>5️⃣ </a:t>
            </a:r>
            <a:r>
              <a:rPr lang="en-IN" sz="1700" b="1" strike="noStrike" spc="-1">
                <a:solidFill>
                  <a:srgbClr val="404040"/>
                </a:solidFill>
                <a:latin typeface="Franklin Gothic Book" panose="020B0503020102020204"/>
              </a:rPr>
              <a:t>Privacy-Conscious Users</a:t>
            </a:r>
            <a:r>
              <a:rPr lang="en-IN" sz="1700" b="0" strike="noStrike" spc="-1">
                <a:solidFill>
                  <a:srgbClr val="404040"/>
                </a:solidFill>
                <a:latin typeface="Franklin Gothic Book" panose="020B0503020102020204"/>
              </a:rPr>
              <a:t> – Individuals who want to protect personal or confidential information from unauthorized access.</a:t>
            </a:r>
            <a:endParaRPr lang="en-US" sz="17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p>
            <a:pPr>
              <a:lnSpc>
                <a:spcPct val="100000"/>
              </a:lnSpc>
            </a:pPr>
            <a:r>
              <a:rPr lang="en-IN" sz="2800" b="0" strike="noStrike" cap="all" spc="-1">
                <a:solidFill>
                  <a:srgbClr val="1CADE4"/>
                </a:solidFill>
                <a:latin typeface="Franklin Gothic Demi" panose="020B0703020102020204"/>
              </a:rPr>
              <a:t>Results</a:t>
            </a:r>
            <a:endParaRPr lang="en-US" sz="2800" b="0" strike="noStrike" spc="-1">
              <a:solidFill>
                <a:srgbClr val="000000"/>
              </a:solidFill>
              <a:latin typeface="Franklin Gothic Book" panose="020B0503020102020204"/>
            </a:endParaRPr>
          </a:p>
        </p:txBody>
      </p:sp>
      <p:pic>
        <p:nvPicPr>
          <p:cNvPr id="148" name="Picture 147"/>
          <p:cNvPicPr/>
          <p:nvPr/>
        </p:nvPicPr>
        <p:blipFill>
          <a:blip r:embed="rId1"/>
          <a:stretch>
            <a:fillRect/>
          </a:stretch>
        </p:blipFill>
        <p:spPr>
          <a:xfrm>
            <a:off x="8138160" y="1280160"/>
            <a:ext cx="3472200" cy="4846320"/>
          </a:xfrm>
          <a:prstGeom prst="rect">
            <a:avLst/>
          </a:prstGeom>
          <a:ln>
            <a:noFill/>
          </a:ln>
        </p:spPr>
      </p:pic>
      <p:pic>
        <p:nvPicPr>
          <p:cNvPr id="149" name="Picture 148"/>
          <p:cNvPicPr/>
          <p:nvPr/>
        </p:nvPicPr>
        <p:blipFill>
          <a:blip r:embed="rId2"/>
          <a:stretch>
            <a:fillRect/>
          </a:stretch>
        </p:blipFill>
        <p:spPr>
          <a:xfrm>
            <a:off x="731520" y="1280160"/>
            <a:ext cx="3749040" cy="4846320"/>
          </a:xfrm>
          <a:prstGeom prst="rect">
            <a:avLst/>
          </a:prstGeom>
          <a:ln>
            <a:noFill/>
          </a:ln>
        </p:spPr>
      </p:pic>
      <p:pic>
        <p:nvPicPr>
          <p:cNvPr id="150" name="Picture 149"/>
          <p:cNvPicPr/>
          <p:nvPr/>
        </p:nvPicPr>
        <p:blipFill>
          <a:blip r:embed="rId3"/>
          <a:stretch>
            <a:fillRect/>
          </a:stretch>
        </p:blipFill>
        <p:spPr>
          <a:xfrm>
            <a:off x="4663440" y="1280160"/>
            <a:ext cx="3383280" cy="4846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p>
            <a:pPr>
              <a:lnSpc>
                <a:spcPct val="100000"/>
              </a:lnSpc>
            </a:pPr>
            <a:r>
              <a:rPr lang="en-IN" sz="2800" b="0" strike="noStrike" cap="all" spc="-1">
                <a:solidFill>
                  <a:srgbClr val="1CADE4"/>
                </a:solidFill>
                <a:latin typeface="Franklin Gothic Demi" panose="020B0703020102020204"/>
              </a:rPr>
              <a:t>Conclusion</a:t>
            </a:r>
            <a:endParaRPr lang="en-US" sz="2800" b="0" strike="noStrike" spc="-1">
              <a:solidFill>
                <a:srgbClr val="000000"/>
              </a:solidFill>
              <a:latin typeface="Franklin Gothic Book" panose="020B0503020102020204"/>
            </a:endParaRPr>
          </a:p>
        </p:txBody>
      </p:sp>
      <p:sp>
        <p:nvSpPr>
          <p:cNvPr id="152"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40"/>
              </a:spcBef>
              <a:spcAft>
                <a:spcPts val="600"/>
              </a:spcAft>
            </a:pPr>
            <a:r>
              <a:rPr lang="en-IN" sz="1700" b="0" strike="noStrike" spc="-1">
                <a:solidFill>
                  <a:srgbClr val="404040"/>
                </a:solidFill>
                <a:latin typeface="Franklin Gothic Book" panose="020B0503020102020204"/>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endParaRPr lang="en-US" sz="1700" b="0" strike="noStrike" spc="-1">
              <a:solidFill>
                <a:srgbClr val="404040"/>
              </a:solidFill>
              <a:latin typeface="Franklin Gothic Book" panose="020B0503020102020204"/>
            </a:endParaRPr>
          </a:p>
          <a:p>
            <a:pPr>
              <a:lnSpc>
                <a:spcPct val="110000"/>
              </a:lnSpc>
              <a:spcBef>
                <a:spcPts val="340"/>
              </a:spcBef>
              <a:spcAft>
                <a:spcPts val="600"/>
              </a:spcAft>
            </a:pPr>
            <a:r>
              <a:rPr lang="en-IN" sz="1700" b="0" strike="noStrike" spc="-1">
                <a:solidFill>
                  <a:srgbClr val="404040"/>
                </a:solidFill>
                <a:latin typeface="Franklin Gothic Book" panose="020B0503020102020204"/>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p>
            <a:pPr>
              <a:lnSpc>
                <a:spcPct val="100000"/>
              </a:lnSpc>
            </a:pPr>
            <a:r>
              <a:rPr lang="en-IN" sz="2800" b="0" strike="noStrike" cap="all" spc="-1">
                <a:solidFill>
                  <a:srgbClr val="1CADE4"/>
                </a:solidFill>
                <a:latin typeface="Franklin Gothic Demi" panose="020B0703020102020204"/>
              </a:rPr>
              <a:t>GitHub Link</a:t>
            </a:r>
            <a:endParaRPr lang="en-US" sz="2800" b="0" strike="noStrike" spc="-1">
              <a:solidFill>
                <a:srgbClr val="000000"/>
              </a:solidFill>
              <a:latin typeface="Franklin Gothic Book" panose="020B0503020102020204"/>
            </a:endParaRPr>
          </a:p>
        </p:txBody>
      </p:sp>
      <p:sp>
        <p:nvSpPr>
          <p:cNvPr id="154" name="TextShape 2"/>
          <p:cNvSpPr txBox="1"/>
          <p:nvPr/>
        </p:nvSpPr>
        <p:spPr>
          <a:xfrm>
            <a:off x="581040" y="1302120"/>
            <a:ext cx="11029320" cy="4672800"/>
          </a:xfrm>
          <a:prstGeom prst="rect">
            <a:avLst/>
          </a:prstGeom>
          <a:noFill/>
          <a:ln>
            <a:noFill/>
          </a:ln>
        </p:spPr>
        <p:txBody>
          <a:bodyPr anchor="ctr">
            <a:noAutofit/>
          </a:bodyPr>
          <a:p>
            <a:pPr marL="431800" indent="-323850">
              <a:spcBef>
                <a:spcPts val="1415"/>
              </a:spcBef>
              <a:buClr>
                <a:srgbClr val="000000"/>
              </a:buClr>
              <a:buSzPct val="45000"/>
              <a:buFont typeface="Wingdings" panose="05000000000000000000" pitchFamily="2" charset="2"/>
              <a:buChar char=""/>
            </a:pPr>
            <a:r>
              <a:rPr lang="en-US" sz="1700" b="0" strike="noStrike" spc="-1">
                <a:solidFill>
                  <a:srgbClr val="A1467E"/>
                </a:solidFill>
                <a:latin typeface="Franklin Gothic Book" panose="020B0503020102020204"/>
              </a:rPr>
              <a:t>https://github.com/Rameshkumar9159/AICTE_RAMESHKUMAR_steganographyProject Name: AICTE_RAMESHKUMAR_steganography</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Description:</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This project implements Least Significant Bit (LSB) steganography to hide and extract secret messages within BMP images.</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Repository Contents:</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Source Code – C programs for embedding and extracting hidden messages.</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Sample Images – BMP images used for testing steganography.</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Documentation – Project report, explanations, and implementation details.</a:t>
            </a:r>
            <a:endParaRPr lang="en-US" sz="1700" b="0" strike="noStrike" spc="-1">
              <a:solidFill>
                <a:srgbClr val="404040"/>
              </a:solidFill>
              <a:latin typeface="Franklin Gothic Book" panose="020B0503020102020204"/>
            </a:endParaRPr>
          </a:p>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panose="020B0503020102020204"/>
              </a:rPr>
              <a:t>📂 </a:t>
            </a:r>
            <a:r>
              <a:rPr lang="en-US" sz="1700" b="0" strike="noStrike" spc="-1">
                <a:solidFill>
                  <a:srgbClr val="404040"/>
                </a:solidFill>
                <a:latin typeface="Franklin Gothic Book" panose="020B0503020102020204"/>
              </a:rPr>
              <a:t>Presentation – PPT slides summarizing the project.</a:t>
            </a:r>
            <a:endParaRPr lang="en-US" sz="1700" b="0" strike="noStrike" spc="-1">
              <a:solidFill>
                <a:srgbClr val="404040"/>
              </a:solidFill>
              <a:latin typeface="Franklin Gothic Book" panose="020B05030201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3988</Words>
  <Application>WPS Presentation</Application>
  <PresentationFormat/>
  <Paragraphs>95</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11</vt:i4>
      </vt:variant>
    </vt:vector>
  </HeadingPairs>
  <TitlesOfParts>
    <vt:vector size="28" baseType="lpstr">
      <vt:lpstr>Arial</vt:lpstr>
      <vt:lpstr>SimSun</vt:lpstr>
      <vt:lpstr>Wingdings</vt:lpstr>
      <vt:lpstr>Franklin Gothic Demi</vt:lpstr>
      <vt:lpstr>Franklin Gothic Book</vt:lpstr>
      <vt:lpstr>Times New Roman</vt:lpstr>
      <vt:lpstr>Symbol</vt:lpstr>
      <vt:lpstr>Arial</vt:lpstr>
      <vt:lpstr>Wingdings 2</vt:lpstr>
      <vt:lpstr>Noto Sans CJK SC</vt:lpstr>
      <vt:lpstr>Segoe Print</vt:lpstr>
      <vt:lpstr>Microsoft YaHei</vt:lpstr>
      <vt:lpstr>Arial Unicode MS</vt:lpstr>
      <vt:lpstr>Calibri</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lokesh</cp:lastModifiedBy>
  <cp:revision>27</cp:revision>
  <dcterms:created xsi:type="dcterms:W3CDTF">2021-05-26T16:50:00Z</dcterms:created>
  <dcterms:modified xsi:type="dcterms:W3CDTF">2025-02-24T11:50:39Z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y fmtid="{D5CDD505-2E9C-101B-9397-08002B2CF9AE}" pid="13" name="ICV">
    <vt:lpwstr>17C17211DF6648F48D886A710552F017_12</vt:lpwstr>
  </property>
  <property fmtid="{D5CDD505-2E9C-101B-9397-08002B2CF9AE}" pid="14" name="KSOProductBuildVer">
    <vt:lpwstr>1033-12.2.0.19805</vt:lpwstr>
  </property>
</Properties>
</file>