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B268-400C-47EB-9995-97657B428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164C5-A3E5-4D44-9779-5F0B21950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76080-D594-4CD4-9683-6E8179C2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C30F-4CF6-41C7-9851-C0333E471563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29D52-E85E-40CE-8043-DD2B1939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12F19-2B1A-47C5-8399-1DF41730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790A-B244-429A-87AF-7644F144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78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041C-9AA9-49F8-AFA4-2B3ED562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B2547-76C1-4542-990A-D323618D7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726D1-5140-49D6-9501-B1168BA0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C30F-4CF6-41C7-9851-C0333E471563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1E90-03D5-4A33-B318-59D63E95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A17B4-E717-4DC1-A3AE-12852737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790A-B244-429A-87AF-7644F144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8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07FAB-59D1-4EA8-80CA-53DCA5681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5B5FD-A973-4E70-931F-96E8FD4FE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50F76-EE13-4AFF-A3FD-EF504957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C30F-4CF6-41C7-9851-C0333E471563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0B81A-5C28-42B7-9B05-92F9342D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B0F61-67EB-4F88-ACD6-47B5A99B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790A-B244-429A-87AF-7644F144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26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FE46-8D9C-4A02-B0A3-7C2467EC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20D4-C9A3-4B26-9502-C192FEC20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0359D-B1F0-4F69-A241-EFC67CD1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C30F-4CF6-41C7-9851-C0333E471563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D125-262B-4C0A-BF17-28AC61A3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351B4-707D-458E-8B4A-741EF5F1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790A-B244-429A-87AF-7644F144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01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68E3-88D5-4A12-B9D1-33D3BA15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13DA7-683C-47CD-A755-0C67B2B40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115E-DBCE-4104-A7F4-A9C43E21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C30F-4CF6-41C7-9851-C0333E471563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1EE9E-98D6-4020-935D-59896A27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5D07-6F06-42F5-B9C1-D70ADB68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790A-B244-429A-87AF-7644F144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0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2D0A-8F64-4693-BCE0-B3D96423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9FCD-DF7D-402A-8BC3-376EEB5F0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8FED2-32B8-4B6A-B65A-6D279A57F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5C6B3-9AC7-4A07-AD91-91D88DE0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C30F-4CF6-41C7-9851-C0333E471563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CFADE-F3CC-4D4F-A403-F05D8951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D783A-2914-40D7-B051-02F6BE64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790A-B244-429A-87AF-7644F144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1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A93C-3D79-44F1-9848-0103B687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C2344-000F-43D4-AEAB-E166CD412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A559F-BBAD-43FF-976A-CAC55BD37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820D1-7878-4D42-9B63-1FB45AF05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3567B-47B1-4ACB-B07E-1DF035BC9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4D48A-DD17-4E58-8BB1-850CD264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C30F-4CF6-41C7-9851-C0333E471563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FC25C-3EBB-452E-8372-C829C7C6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59C35-54FB-4E36-956F-482583CB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790A-B244-429A-87AF-7644F144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6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0605-E5F3-45CC-9AAE-B64F5EE2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3D7CC-11B9-4A7A-90EF-45F765EE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C30F-4CF6-41C7-9851-C0333E471563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87D46-9CA9-4E38-A262-E637AF77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FEF08-ACF2-4B17-8831-B6FF60E0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790A-B244-429A-87AF-7644F144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90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BAC87-4AA1-4AFB-AA49-460EEB3B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C30F-4CF6-41C7-9851-C0333E471563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6C762-5F43-45BA-8FC9-F57AC9CE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38EAE-CDA1-4F52-BB77-FE2F4EC7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790A-B244-429A-87AF-7644F144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43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2FEA-1395-40E2-AC57-AC2E974D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1B36-23BC-4B91-B7A7-EBD3FD0C2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9AA1B-EA5A-4E38-8A60-2CDBE5E9B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C85E9-3E82-4880-9CAB-58CFA424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C30F-4CF6-41C7-9851-C0333E471563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857D5-6362-4910-A068-D9880AE7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58747-F387-405A-AE11-CE08B014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790A-B244-429A-87AF-7644F144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96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D2C6-DDCF-4FEA-B63C-7443CD86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861BB-6ADD-490A-B67D-0025033BA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789BB-82D1-4AB4-8119-425AE6325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A2691-3D45-4584-A0D6-0635A91E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C30F-4CF6-41C7-9851-C0333E471563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6C63E-CF4E-49F5-9775-8DAD4141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7F81C-317D-41BD-85EA-29D1F0C4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790A-B244-429A-87AF-7644F144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80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29C34-ABF5-48A4-A659-21994C86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2E9B5-F659-4D99-B4AF-5CCE13266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C6DBD-EDA9-41E2-8243-280CCF7E2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C30F-4CF6-41C7-9851-C0333E471563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38AF5-EEB2-40E1-8709-33724D685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A81B4-63AA-48F6-99D8-50F0358DC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F790A-B244-429A-87AF-7644F1449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2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C589BF-E8A8-495B-833F-D099AA3E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558" y="585216"/>
            <a:ext cx="9255642" cy="943846"/>
          </a:xfrm>
        </p:spPr>
        <p:txBody>
          <a:bodyPr>
            <a:normAutofit/>
          </a:bodyPr>
          <a:lstStyle/>
          <a:p>
            <a:pPr algn="ctr"/>
            <a:r>
              <a:rPr lang="en-IN" sz="3600" b="1" i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stA="0" endPos="64000" dist="50800" dir="5400000" sy="-100000" algn="bl" rotWithShape="0"/>
                </a:effectLst>
              </a:rPr>
              <a:t>WHAT ARE ARTIFICIAL NEURAL NETWORKS 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1704E5B-A393-4A82-91FE-3EA308EAB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16149"/>
            <a:ext cx="6594677" cy="4650278"/>
          </a:xfrm>
        </p:spPr>
        <p:txBody>
          <a:bodyPr lIns="0" tIns="36000" rIns="72000" bIns="36000" numCol="1" spcCol="0"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 </a:t>
            </a:r>
            <a:r>
              <a:rPr lang="en-US" sz="1800" dirty="0"/>
              <a:t>An </a:t>
            </a:r>
            <a:r>
              <a:rPr lang="en-US" sz="1800" b="1" dirty="0"/>
              <a:t>Artificial Neural Network </a:t>
            </a:r>
            <a:r>
              <a:rPr lang="en-US" sz="1800" dirty="0"/>
              <a:t>is an information processing model that is inspired by the way biological nervous systems, such as the brain, process information.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In simpler terms it is a simple mathematical model of the brain which is used to process nonlinear relationships between inputs and outputs in parallel like a human brain does every second.  </a:t>
            </a:r>
          </a:p>
          <a:p>
            <a:pPr marL="457200" lvl="1" indent="0">
              <a:buNone/>
            </a:pPr>
            <a:r>
              <a:rPr lang="en-IN" sz="1800" b="1" dirty="0"/>
              <a:t> Some uses of ANN -: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Image classification and recognition 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Self driving cars.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Stock market prediction.</a:t>
            </a:r>
          </a:p>
          <a:p>
            <a:pPr marL="457200" lvl="1" indent="0">
              <a:buNone/>
            </a:pPr>
            <a:r>
              <a:rPr lang="en-IN" sz="1800" b="1" dirty="0"/>
              <a:t> Examples of ANN -:</a:t>
            </a:r>
          </a:p>
          <a:p>
            <a:pPr marL="0" indent="0">
              <a:buNone/>
            </a:pPr>
            <a:r>
              <a:rPr lang="en-IN" sz="1800" dirty="0"/>
              <a:t>       1.  Multilayer perceptron (MLP) </a:t>
            </a:r>
          </a:p>
          <a:p>
            <a:pPr marL="0" indent="0">
              <a:buNone/>
            </a:pPr>
            <a:r>
              <a:rPr lang="en-IN" sz="1800" dirty="0"/>
              <a:t>       2. Convolutional neural network (CNN) </a:t>
            </a:r>
          </a:p>
          <a:p>
            <a:pPr marL="0" indent="0">
              <a:buNone/>
            </a:pPr>
            <a:r>
              <a:rPr lang="en-IN" sz="1800" dirty="0"/>
              <a:t>       3. Recurrent neural network (RNN) </a:t>
            </a:r>
          </a:p>
          <a:p>
            <a:pPr marL="800100" lvl="1" indent="-342900">
              <a:buFont typeface="+mj-lt"/>
              <a:buAutoNum type="arabicPeriod"/>
            </a:pPr>
            <a:endParaRPr lang="en-IN" sz="1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83D9C-10DD-4110-9B09-0F0014C996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79" b="9459"/>
          <a:stretch/>
        </p:blipFill>
        <p:spPr>
          <a:xfrm>
            <a:off x="6594677" y="1027906"/>
            <a:ext cx="4966100" cy="4859379"/>
          </a:xfrm>
        </p:spPr>
      </p:pic>
    </p:spTree>
    <p:extLst>
      <p:ext uri="{BB962C8B-B14F-4D97-AF65-F5344CB8AC3E}">
        <p14:creationId xmlns:p14="http://schemas.microsoft.com/office/powerpoint/2010/main" val="362821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147381-1C87-4B99-9656-2D6C5925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7" y="0"/>
            <a:ext cx="4924257" cy="681038"/>
          </a:xfrm>
        </p:spPr>
        <p:txBody>
          <a:bodyPr>
            <a:normAutofit fontScale="90000"/>
          </a:bodyPr>
          <a:lstStyle/>
          <a:p>
            <a:r>
              <a:rPr lang="en-IN" sz="2400" b="1" i="1" u="sng" dirty="0"/>
              <a:t>Neural Network Used In Experiment-:</a:t>
            </a:r>
            <a:br>
              <a:rPr lang="en-IN" sz="2400" b="1" i="1" u="sng" dirty="0"/>
            </a:br>
            <a:endParaRPr lang="en-IN" sz="2400" b="1" i="1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A4C3DC-0AC4-4209-935D-6B76E4FE0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0" y="512521"/>
            <a:ext cx="12179970" cy="629251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The Neural network has an input layer </a:t>
            </a:r>
            <a:r>
              <a:rPr lang="en-US" sz="1800" b="1" dirty="0"/>
              <a:t>with 5 neurons and 2 hidden layers with 10 nodes  each </a:t>
            </a:r>
            <a:r>
              <a:rPr lang="en-US" sz="1800" dirty="0"/>
              <a:t>and finally a single output node. First, we discretize the sensor output as 4 equidistant points in the output space of the senor as </a:t>
            </a:r>
            <a:r>
              <a:rPr lang="en-US" sz="1800" b="1" dirty="0"/>
              <a:t>10cm,30m,50cm,70cm</a:t>
            </a:r>
            <a:r>
              <a:rPr lang="en-US" sz="1800" dirty="0"/>
              <a:t> and give each of them a class label and a prediction value as follows: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          </a:t>
            </a:r>
            <a:r>
              <a:rPr lang="en-US" sz="2400" b="1" i="1" u="sng" dirty="0"/>
              <a:t>The Dataset</a:t>
            </a:r>
            <a:r>
              <a:rPr lang="en-US" sz="1800" b="1" i="1" u="sng" dirty="0"/>
              <a:t>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1800" dirty="0"/>
              <a:t>We prepared a data set with </a:t>
            </a:r>
            <a:r>
              <a:rPr lang="en-US" sz="1800" b="1" dirty="0"/>
              <a:t>80 data points, with 20 data pairs</a:t>
            </a:r>
          </a:p>
          <a:p>
            <a:pPr marL="0" indent="0">
              <a:buNone/>
            </a:pPr>
            <a:r>
              <a:rPr lang="en-US" sz="1800" b="1" dirty="0"/>
              <a:t> for each class.</a:t>
            </a:r>
            <a:r>
              <a:rPr lang="en-US" sz="1800" dirty="0"/>
              <a:t> This data set was good enough to generalize over for </a:t>
            </a:r>
            <a:r>
              <a:rPr lang="en-US" sz="1800" b="1" dirty="0"/>
              <a:t>4 classes</a:t>
            </a:r>
            <a:r>
              <a:rPr lang="en-US" sz="1800" dirty="0"/>
              <a:t>.</a:t>
            </a:r>
            <a:endParaRPr lang="en-US" sz="1800" b="1" i="1" u="sng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       </a:t>
            </a:r>
            <a:endParaRPr lang="en-IN" sz="1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330E36B-B599-4032-932E-B35FCCCB6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814401"/>
              </p:ext>
            </p:extLst>
          </p:nvPr>
        </p:nvGraphicFramePr>
        <p:xfrm>
          <a:off x="5509794" y="1188695"/>
          <a:ext cx="466959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530">
                  <a:extLst>
                    <a:ext uri="{9D8B030D-6E8A-4147-A177-3AD203B41FA5}">
                      <a16:colId xmlns:a16="http://schemas.microsoft.com/office/drawing/2014/main" val="458648767"/>
                    </a:ext>
                  </a:extLst>
                </a:gridCol>
                <a:gridCol w="1556530">
                  <a:extLst>
                    <a:ext uri="{9D8B030D-6E8A-4147-A177-3AD203B41FA5}">
                      <a16:colId xmlns:a16="http://schemas.microsoft.com/office/drawing/2014/main" val="1451888707"/>
                    </a:ext>
                  </a:extLst>
                </a:gridCol>
                <a:gridCol w="1556530">
                  <a:extLst>
                    <a:ext uri="{9D8B030D-6E8A-4147-A177-3AD203B41FA5}">
                      <a16:colId xmlns:a16="http://schemas.microsoft.com/office/drawing/2014/main" val="900380893"/>
                    </a:ext>
                  </a:extLst>
                </a:gridCol>
              </a:tblGrid>
              <a:tr h="511916">
                <a:tc>
                  <a:txBody>
                    <a:bodyPr/>
                    <a:lstStyle/>
                    <a:p>
                      <a:r>
                        <a:rPr lang="en-IN" dirty="0"/>
                        <a:t>Distance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Prediction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7422"/>
                  </a:ext>
                </a:extLst>
              </a:tr>
              <a:tr h="292524">
                <a:tc>
                  <a:txBody>
                    <a:bodyPr/>
                    <a:lstStyle/>
                    <a:p>
                      <a:r>
                        <a:rPr lang="en-IN" dirty="0"/>
                        <a:t>10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316904"/>
                  </a:ext>
                </a:extLst>
              </a:tr>
              <a:tr h="292524">
                <a:tc>
                  <a:txBody>
                    <a:bodyPr/>
                    <a:lstStyle/>
                    <a:p>
                      <a:r>
                        <a:rPr lang="en-IN" dirty="0"/>
                        <a:t>30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04963"/>
                  </a:ext>
                </a:extLst>
              </a:tr>
              <a:tr h="292524">
                <a:tc>
                  <a:txBody>
                    <a:bodyPr/>
                    <a:lstStyle/>
                    <a:p>
                      <a:r>
                        <a:rPr lang="en-IN" dirty="0"/>
                        <a:t>50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973"/>
                  </a:ext>
                </a:extLst>
              </a:tr>
              <a:tr h="292524">
                <a:tc>
                  <a:txBody>
                    <a:bodyPr/>
                    <a:lstStyle/>
                    <a:p>
                      <a:r>
                        <a:rPr lang="en-IN" dirty="0"/>
                        <a:t>70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312629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66699830-C8CF-47C3-827E-4E7606C7069A}"/>
              </a:ext>
            </a:extLst>
          </p:cNvPr>
          <p:cNvSpPr/>
          <p:nvPr/>
        </p:nvSpPr>
        <p:spPr>
          <a:xfrm>
            <a:off x="1936081" y="1595438"/>
            <a:ext cx="2504573" cy="9144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Class</a:t>
            </a:r>
            <a:r>
              <a:rPr lang="en-IN" sz="2000" dirty="0"/>
              <a:t> </a:t>
            </a:r>
            <a:r>
              <a:rPr lang="en-IN" sz="2000" b="1" dirty="0"/>
              <a:t>Discretization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F0471E-1F0F-461F-BA33-91EF91179471}"/>
              </a:ext>
            </a:extLst>
          </p:cNvPr>
          <p:cNvCxnSpPr>
            <a:cxnSpLocks/>
          </p:cNvCxnSpPr>
          <p:nvPr/>
        </p:nvCxnSpPr>
        <p:spPr>
          <a:xfrm>
            <a:off x="4078705" y="2055500"/>
            <a:ext cx="12566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CE69C3C3-0D56-4B99-9E0F-C573C6109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70276"/>
              </p:ext>
            </p:extLst>
          </p:nvPr>
        </p:nvGraphicFramePr>
        <p:xfrm>
          <a:off x="232612" y="401127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332952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42941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Hyperparameter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69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rates of weights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6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rate of Biases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3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Activation 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Sigmoid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57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of epochs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2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weight initialization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initialization (values for -1 to 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971816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7D5E81FF-89CB-483A-90D5-A8D93957E3BD}"/>
              </a:ext>
            </a:extLst>
          </p:cNvPr>
          <p:cNvSpPr/>
          <p:nvPr/>
        </p:nvSpPr>
        <p:spPr>
          <a:xfrm>
            <a:off x="9480884" y="4740443"/>
            <a:ext cx="259882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Hyperparameters of the experiment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53C07-C5EB-499A-B451-E7278BAB641B}"/>
              </a:ext>
            </a:extLst>
          </p:cNvPr>
          <p:cNvCxnSpPr>
            <a:cxnSpLocks/>
          </p:cNvCxnSpPr>
          <p:nvPr/>
        </p:nvCxnSpPr>
        <p:spPr>
          <a:xfrm flipH="1">
            <a:off x="8578517" y="5123798"/>
            <a:ext cx="12633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46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B4AC-BCCF-478D-BF88-C48FBC0EE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4221"/>
            <a:ext cx="2430379" cy="481263"/>
          </a:xfrm>
        </p:spPr>
        <p:txBody>
          <a:bodyPr>
            <a:normAutofit fontScale="90000"/>
          </a:bodyPr>
          <a:lstStyle/>
          <a:p>
            <a:r>
              <a:rPr lang="en-IN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2CC63-9A95-4C28-8099-33F7EDBF1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5484"/>
            <a:ext cx="12192000" cy="6292516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We find the neural network to be greatly accurate in predicting shorter distances </a:t>
            </a:r>
            <a:r>
              <a:rPr lang="en-IN" sz="2000" dirty="0"/>
              <a:t>(10cm and 30 cm).For larger distances, the sensor has some limitation which can be removed by fine tuning the neural network parameters and more training.</a:t>
            </a:r>
          </a:p>
          <a:p>
            <a:r>
              <a:rPr lang="en-IN" sz="2000" b="1" u="sng" dirty="0"/>
              <a:t>Noisy sensor outputs and respective predicted value by the NN for 10cm,30cm and 70cm</a:t>
            </a:r>
          </a:p>
          <a:p>
            <a:endParaRPr lang="en-IN" sz="2000" b="1" u="sng" dirty="0"/>
          </a:p>
          <a:p>
            <a:endParaRPr lang="en-IN" sz="2000" b="1" u="sng" dirty="0"/>
          </a:p>
          <a:p>
            <a:endParaRPr lang="en-IN" sz="2000" b="1" u="sng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2176CFC-D576-42F4-9E91-B302758D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84" y="1925052"/>
            <a:ext cx="5203658" cy="232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28EFD2B-5079-48AA-B05D-80D8B2C9F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05" y="1961147"/>
            <a:ext cx="6096000" cy="232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DE73565-B07A-48BF-A2E4-6CC67FCCB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897" y="4247147"/>
            <a:ext cx="6096000" cy="25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939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886B-838E-4779-AECF-7AD9799B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8642684" cy="681036"/>
          </a:xfrm>
        </p:spPr>
        <p:txBody>
          <a:bodyPr>
            <a:normAutofit/>
          </a:bodyPr>
          <a:lstStyle/>
          <a:p>
            <a:r>
              <a:rPr lang="en-IN" sz="4000" b="1" i="1" dirty="0"/>
              <a:t>                    </a:t>
            </a:r>
            <a:r>
              <a:rPr lang="en-IN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146A-9BA0-471B-8758-D69615A30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1080"/>
            <a:ext cx="12079705" cy="6126919"/>
          </a:xfrm>
        </p:spPr>
        <p:txBody>
          <a:bodyPr>
            <a:normAutofit/>
          </a:bodyPr>
          <a:lstStyle/>
          <a:p>
            <a:r>
              <a:rPr lang="en-US" sz="2000" dirty="0"/>
              <a:t>From experiments 1,2 and 3 we compare the performance of our approach with that of a similar neural network implemented in the state of the art framework </a:t>
            </a:r>
            <a:r>
              <a:rPr lang="en-US" sz="2000" dirty="0" err="1"/>
              <a:t>Pytorch</a:t>
            </a:r>
            <a:r>
              <a:rPr lang="en-US" sz="2000" dirty="0"/>
              <a:t> that is run in an intel i5 processor with 8 cores and 8GB RAM.</a:t>
            </a:r>
          </a:p>
          <a:p>
            <a:pPr marL="0" indent="0">
              <a:buNone/>
            </a:pPr>
            <a:r>
              <a:rPr lang="en-IN" sz="2000" dirty="0"/>
              <a:t>                                  </a:t>
            </a:r>
            <a:r>
              <a:rPr lang="en-IN" sz="2000" b="1" dirty="0"/>
              <a:t>Hardware Capability of Traditional PC vs Arduino Nano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6148C48-F0E1-4DB2-90FC-EAA2AD636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473" y="3176336"/>
            <a:ext cx="5197642" cy="358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8B451C-BAAB-4D9A-ADE1-EEC6EBD3C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75173"/>
              </p:ext>
            </p:extLst>
          </p:nvPr>
        </p:nvGraphicFramePr>
        <p:xfrm>
          <a:off x="112295" y="3429000"/>
          <a:ext cx="6456948" cy="172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316">
                  <a:extLst>
                    <a:ext uri="{9D8B030D-6E8A-4147-A177-3AD203B41FA5}">
                      <a16:colId xmlns:a16="http://schemas.microsoft.com/office/drawing/2014/main" val="3899472841"/>
                    </a:ext>
                  </a:extLst>
                </a:gridCol>
                <a:gridCol w="2152316">
                  <a:extLst>
                    <a:ext uri="{9D8B030D-6E8A-4147-A177-3AD203B41FA5}">
                      <a16:colId xmlns:a16="http://schemas.microsoft.com/office/drawing/2014/main" val="523526250"/>
                    </a:ext>
                  </a:extLst>
                </a:gridCol>
                <a:gridCol w="2152316">
                  <a:extLst>
                    <a:ext uri="{9D8B030D-6E8A-4147-A177-3AD203B41FA5}">
                      <a16:colId xmlns:a16="http://schemas.microsoft.com/office/drawing/2014/main" val="2039262245"/>
                    </a:ext>
                  </a:extLst>
                </a:gridCol>
              </a:tblGrid>
              <a:tr h="430208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Specificaton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Traditional PC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Arduino Nano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41104"/>
                  </a:ext>
                </a:extLst>
              </a:tr>
              <a:tr h="430208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 bit 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8590"/>
                  </a:ext>
                </a:extLst>
              </a:tr>
              <a:tr h="430208">
                <a:tc>
                  <a:txBody>
                    <a:bodyPr/>
                    <a:lstStyle/>
                    <a:p>
                      <a:r>
                        <a:rPr lang="en-IN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795504"/>
                  </a:ext>
                </a:extLst>
              </a:tr>
              <a:tr h="430208">
                <a:tc>
                  <a:txBody>
                    <a:bodyPr/>
                    <a:lstStyle/>
                    <a:p>
                      <a:r>
                        <a:rPr lang="en-IN" dirty="0"/>
                        <a:t>Clock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1.6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09033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D78584-06E3-4F8E-BB5C-8B03F0BBBB5D}"/>
              </a:ext>
            </a:extLst>
          </p:cNvPr>
          <p:cNvCxnSpPr>
            <a:cxnSpLocks/>
          </p:cNvCxnSpPr>
          <p:nvPr/>
        </p:nvCxnSpPr>
        <p:spPr>
          <a:xfrm flipH="1">
            <a:off x="3669632" y="2033337"/>
            <a:ext cx="1239252" cy="1142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874E44-20EB-46D8-9FC8-3C9715BC0335}"/>
              </a:ext>
            </a:extLst>
          </p:cNvPr>
          <p:cNvCxnSpPr>
            <a:cxnSpLocks/>
          </p:cNvCxnSpPr>
          <p:nvPr/>
        </p:nvCxnSpPr>
        <p:spPr>
          <a:xfrm>
            <a:off x="4908884" y="2033337"/>
            <a:ext cx="2658979" cy="913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0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FCC7A2-80D5-438A-9DFA-BE1169053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8" y="180754"/>
            <a:ext cx="12192000" cy="6677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conducted each of the above experiment </a:t>
            </a:r>
            <a:r>
              <a:rPr lang="en-US" sz="2000" b="1" dirty="0"/>
              <a:t>15 times </a:t>
            </a:r>
            <a:r>
              <a:rPr lang="en-US" sz="2000" dirty="0"/>
              <a:t>for statistical consistency and averaged them out as results in the table below. We evaluate the efficiency of our approach based on the following aspects:</a:t>
            </a:r>
          </a:p>
          <a:p>
            <a:pPr marL="0" indent="0">
              <a:buNone/>
            </a:pPr>
            <a:r>
              <a:rPr lang="en-IN" sz="2000" b="1" dirty="0"/>
              <a:t>1</a:t>
            </a:r>
            <a:r>
              <a:rPr lang="en-IN" sz="2000" dirty="0"/>
              <a:t>. </a:t>
            </a:r>
            <a:r>
              <a:rPr lang="en-IN" sz="2000" b="1" u="sng" dirty="0"/>
              <a:t>Power consumed</a:t>
            </a:r>
            <a:r>
              <a:rPr lang="en-IN" sz="2000" b="1" dirty="0"/>
              <a:t>:</a:t>
            </a:r>
          </a:p>
          <a:p>
            <a:pPr marL="0" indent="0">
              <a:buNone/>
            </a:pPr>
            <a:r>
              <a:rPr lang="en-US" sz="2000" dirty="0"/>
              <a:t>The amount of power required to run the arrangement for a second.</a:t>
            </a:r>
          </a:p>
          <a:p>
            <a:pPr marL="0" indent="0">
              <a:buNone/>
            </a:pPr>
            <a:r>
              <a:rPr lang="en-US" sz="2000" b="1" dirty="0"/>
              <a:t>2.</a:t>
            </a:r>
            <a:r>
              <a:rPr lang="en-US" sz="2000" dirty="0"/>
              <a:t> </a:t>
            </a:r>
            <a:r>
              <a:rPr lang="en-US" sz="2000" b="1" u="sng" dirty="0"/>
              <a:t>Training time for 350 epochs</a:t>
            </a:r>
          </a:p>
          <a:p>
            <a:pPr marL="0" indent="0">
              <a:buNone/>
            </a:pPr>
            <a:r>
              <a:rPr lang="en-US" sz="2000" dirty="0"/>
              <a:t>The amount of time takes to perform the backpropagation for the given Neural </a:t>
            </a:r>
            <a:r>
              <a:rPr lang="en-US" sz="2000" dirty="0" err="1"/>
              <a:t>Netowork</a:t>
            </a:r>
            <a:r>
              <a:rPr lang="en-US" sz="2000" dirty="0"/>
              <a:t> for 350 iterations of the complete dataset.</a:t>
            </a:r>
          </a:p>
          <a:p>
            <a:pPr marL="0" indent="0">
              <a:buNone/>
            </a:pPr>
            <a:r>
              <a:rPr lang="en-US" sz="2000" b="1" dirty="0"/>
              <a:t>3.</a:t>
            </a:r>
            <a:r>
              <a:rPr lang="en-US" sz="2000" dirty="0"/>
              <a:t> </a:t>
            </a:r>
            <a:r>
              <a:rPr lang="en-US" sz="2000" b="1" u="sng" dirty="0"/>
              <a:t>Inference time of the neural network</a:t>
            </a:r>
            <a:r>
              <a:rPr lang="en-US" sz="2000" b="1" dirty="0"/>
              <a:t>.</a:t>
            </a:r>
          </a:p>
          <a:p>
            <a:pPr marL="0" indent="0">
              <a:buNone/>
            </a:pPr>
            <a:r>
              <a:rPr lang="en-US" sz="2000" dirty="0"/>
              <a:t>The amount of time taken for one feed-forward step </a:t>
            </a:r>
            <a:r>
              <a:rPr lang="en-US" sz="2000" dirty="0" err="1"/>
              <a:t>i.e</a:t>
            </a:r>
            <a:r>
              <a:rPr lang="en-US" sz="2000" dirty="0"/>
              <a:t> the time take for an input vector to flow through the network and come out as the output vector.</a:t>
            </a:r>
          </a:p>
          <a:p>
            <a:pPr marL="0" indent="0">
              <a:buNone/>
            </a:pPr>
            <a:r>
              <a:rPr lang="en-IN" sz="2000" b="1" dirty="0"/>
              <a:t>4. </a:t>
            </a:r>
            <a:r>
              <a:rPr lang="en-IN" sz="2000" b="1" u="sng" dirty="0"/>
              <a:t>Accuracy of prediction</a:t>
            </a:r>
            <a:endParaRPr lang="en-US" sz="2000" b="1" u="sng" dirty="0"/>
          </a:p>
          <a:p>
            <a:pPr marL="0" indent="0">
              <a:buNone/>
            </a:pPr>
            <a:r>
              <a:rPr lang="en-IN" sz="2000" dirty="0"/>
              <a:t>Accuracy = (</a:t>
            </a:r>
            <a:r>
              <a:rPr lang="en-US" sz="2000" dirty="0"/>
              <a:t>number of correct predictions /total number of test cases)*100</a:t>
            </a:r>
            <a:endParaRPr lang="en-IN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23A0A74-723A-4C57-85B4-90CD29D93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176014"/>
              </p:ext>
            </p:extLst>
          </p:nvPr>
        </p:nvGraphicFramePr>
        <p:xfrm>
          <a:off x="159488" y="4621816"/>
          <a:ext cx="7219506" cy="212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279">
                  <a:extLst>
                    <a:ext uri="{9D8B030D-6E8A-4147-A177-3AD203B41FA5}">
                      <a16:colId xmlns:a16="http://schemas.microsoft.com/office/drawing/2014/main" val="3137030808"/>
                    </a:ext>
                  </a:extLst>
                </a:gridCol>
                <a:gridCol w="1807551">
                  <a:extLst>
                    <a:ext uri="{9D8B030D-6E8A-4147-A177-3AD203B41FA5}">
                      <a16:colId xmlns:a16="http://schemas.microsoft.com/office/drawing/2014/main" val="1089528663"/>
                    </a:ext>
                  </a:extLst>
                </a:gridCol>
                <a:gridCol w="2224676">
                  <a:extLst>
                    <a:ext uri="{9D8B030D-6E8A-4147-A177-3AD203B41FA5}">
                      <a16:colId xmlns:a16="http://schemas.microsoft.com/office/drawing/2014/main" val="2241562959"/>
                    </a:ext>
                  </a:extLst>
                </a:gridCol>
              </a:tblGrid>
              <a:tr h="387772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Performace</a:t>
                      </a:r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Traditional PC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Arduino Nano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51337"/>
                  </a:ext>
                </a:extLst>
              </a:tr>
              <a:tr h="351086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 consumed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 – 65 watt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95~140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080164"/>
                  </a:ext>
                </a:extLst>
              </a:tr>
              <a:tr h="35108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Training time for n epochs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0.260s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71.1s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56770"/>
                  </a:ext>
                </a:extLst>
              </a:tr>
              <a:tr h="61440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Inference time of neural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0.0001s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924"/>
                  </a:ext>
                </a:extLst>
              </a:tr>
              <a:tr h="351086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 of prediction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476832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55B2D1D-58BC-4E30-8DD0-2D0A0DFB806F}"/>
              </a:ext>
            </a:extLst>
          </p:cNvPr>
          <p:cNvSpPr/>
          <p:nvPr/>
        </p:nvSpPr>
        <p:spPr>
          <a:xfrm>
            <a:off x="8343015" y="5014531"/>
            <a:ext cx="3817087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/>
              <a:t>Traditional PC vs Arduino-</a:t>
            </a:r>
          </a:p>
          <a:p>
            <a:pPr algn="ctr"/>
            <a:r>
              <a:rPr lang="en-IN" b="1" i="1" dirty="0"/>
              <a:t>Neural Network Performance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D6377E-23F4-4403-AF52-5FAC9DC4FDEE}"/>
              </a:ext>
            </a:extLst>
          </p:cNvPr>
          <p:cNvCxnSpPr/>
          <p:nvPr/>
        </p:nvCxnSpPr>
        <p:spPr>
          <a:xfrm flipH="1">
            <a:off x="7708605" y="5471731"/>
            <a:ext cx="113768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323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101E-2681-46DE-B538-95572E293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2017"/>
            <a:ext cx="12099851" cy="59749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Thus from the above results its quite clear that the </a:t>
            </a:r>
          </a:p>
          <a:p>
            <a:pPr marL="0" indent="0">
              <a:buNone/>
            </a:pPr>
            <a:r>
              <a:rPr lang="en-US" sz="2000" dirty="0"/>
              <a:t>    performance as  compared to the hardware capabilities of </a:t>
            </a:r>
          </a:p>
          <a:p>
            <a:pPr marL="0" indent="0">
              <a:buNone/>
            </a:pPr>
            <a:r>
              <a:rPr lang="en-US" sz="2000" dirty="0"/>
              <a:t>    the individual computers, </a:t>
            </a:r>
            <a:r>
              <a:rPr lang="en-US" sz="2000" b="1" dirty="0"/>
              <a:t>Arduino Nano is a  clear winner  </a:t>
            </a:r>
          </a:p>
          <a:p>
            <a:pPr marL="0" indent="0">
              <a:buNone/>
            </a:pPr>
            <a:r>
              <a:rPr lang="en-US" sz="2000" b="1" dirty="0"/>
              <a:t>    when it comes to such low-level problems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results are quite intuitive as </a:t>
            </a:r>
            <a:r>
              <a:rPr lang="en-US" sz="2000" b="1" dirty="0"/>
              <a:t>the microcontroller need  </a:t>
            </a:r>
          </a:p>
          <a:p>
            <a:pPr marL="0" indent="0">
              <a:buNone/>
            </a:pPr>
            <a:r>
              <a:rPr lang="en-US" sz="2000" b="1" dirty="0"/>
              <a:t>    not deal with the high-level unwanted background software  </a:t>
            </a:r>
          </a:p>
          <a:p>
            <a:pPr marL="0" indent="0">
              <a:buNone/>
            </a:pPr>
            <a:r>
              <a:rPr lang="en-US" sz="2000" b="1" dirty="0"/>
              <a:t>    checks and dependencies.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Though a traditional PC has more accuracy</a:t>
            </a:r>
          </a:p>
          <a:p>
            <a:pPr marL="0" indent="0">
              <a:buNone/>
            </a:pPr>
            <a:r>
              <a:rPr lang="en-US" sz="2000" dirty="0"/>
              <a:t>    and decrease time values, it is still not compelling enough when compared to the</a:t>
            </a:r>
          </a:p>
          <a:p>
            <a:pPr marL="0" indent="0">
              <a:buNone/>
            </a:pPr>
            <a:r>
              <a:rPr lang="en-US" sz="2000" dirty="0"/>
              <a:t>   power consumed and the amount of hardware getting wasted for a seemingly simple</a:t>
            </a:r>
          </a:p>
          <a:p>
            <a:pPr marL="0" indent="0">
              <a:buNone/>
            </a:pPr>
            <a:r>
              <a:rPr lang="en-IN" sz="2000" dirty="0"/>
              <a:t>   task.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B5CAC2C-D312-4B90-AA43-B4F46D4AE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391" y="681037"/>
            <a:ext cx="5663609" cy="265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8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13-4CFA-486A-B065-506678916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524000" y="-1"/>
            <a:ext cx="9144000" cy="871872"/>
          </a:xfrm>
        </p:spPr>
        <p:txBody>
          <a:bodyPr>
            <a:normAutofit/>
          </a:bodyPr>
          <a:lstStyle/>
          <a:p>
            <a:pPr algn="l"/>
            <a:r>
              <a:rPr lang="en-IN" sz="48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          </a:t>
            </a:r>
            <a:r>
              <a:rPr lang="en-IN" sz="4800" b="1" i="1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5AAB7-E389-4D5E-A73B-3869C4FAE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88828"/>
            <a:ext cx="11770242" cy="572031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In this work, we address a bracket </a:t>
            </a:r>
            <a:r>
              <a:rPr lang="en-US" sz="2000" b="1" dirty="0"/>
              <a:t>of low-level problems that can be effectively and</a:t>
            </a:r>
          </a:p>
          <a:p>
            <a:pPr algn="l"/>
            <a:r>
              <a:rPr lang="en-US" sz="2000" b="1" dirty="0"/>
              <a:t>     efficiently solved by using Artificial Neural Networks in low power embedded system </a:t>
            </a:r>
          </a:p>
          <a:p>
            <a:pPr algn="l"/>
            <a:r>
              <a:rPr lang="en-US" sz="2000" b="1" dirty="0"/>
              <a:t>     like the Arduino Nano, powered by an Atmega328p microcontroller.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We are able to reach comparable results to the state of the art ML frameworks in spite of the drastic</a:t>
            </a:r>
          </a:p>
          <a:p>
            <a:pPr algn="l"/>
            <a:r>
              <a:rPr lang="en-US" sz="2000" dirty="0"/>
              <a:t>      difference in nature and capability if the hardware resource available.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Our work is now limited to simple Vector related tasks and we believe </a:t>
            </a:r>
            <a:r>
              <a:rPr lang="en-US" sz="2000" b="1" dirty="0"/>
              <a:t>that this can be extended</a:t>
            </a:r>
          </a:p>
          <a:p>
            <a:pPr algn="l"/>
            <a:r>
              <a:rPr lang="en-US" sz="2000" b="1" dirty="0"/>
              <a:t>      to low-resolution image related tasks by using sensors like the OV7670 CMOS</a:t>
            </a:r>
          </a:p>
          <a:p>
            <a:pPr algn="l"/>
            <a:r>
              <a:rPr lang="en-IN" sz="2000" b="1" dirty="0"/>
              <a:t>      camera unit.</a:t>
            </a:r>
          </a:p>
          <a:p>
            <a:pPr algn="l"/>
            <a:r>
              <a:rPr lang="en-IN" sz="2000" dirty="0"/>
              <a:t>                                                                                                                                      </a:t>
            </a:r>
          </a:p>
          <a:p>
            <a:pPr algn="l"/>
            <a:r>
              <a:rPr lang="en-IN" sz="2000" dirty="0">
                <a:solidFill>
                  <a:srgbClr val="C00000"/>
                </a:solidFill>
              </a:rPr>
              <a:t>                                                                                                                                          </a:t>
            </a:r>
            <a:r>
              <a:rPr lang="en-IN" sz="4000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7360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4524-4510-4E6A-96C3-EFA457C7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496065"/>
            <a:ext cx="9144000" cy="33616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3600" b="1" i="1" u="sng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ANN IN  POWER EMBEDDED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7E790-AE01-4ED7-8C77-D39053ACE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6498" y="1124465"/>
            <a:ext cx="7562334" cy="460906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Neural networks have become a growing area of research over the last few decades and have affected many branches of industry particularly Electronics. </a:t>
            </a:r>
          </a:p>
          <a:p>
            <a:pPr algn="l"/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In the field of industrial electronics alone there are several applications for neural networks, some include motor drives and power distribution problems 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Implementation of  neural networks have been done  on sophisticated hardware. For example -using  </a:t>
            </a:r>
            <a:r>
              <a:rPr lang="en-US" sz="1800" b="1" dirty="0"/>
              <a:t>Field Programmable Gate Arrays (FPGAs) </a:t>
            </a:r>
            <a:r>
              <a:rPr lang="en-US" sz="1800" dirty="0"/>
              <a:t>to perform the neural network calculations for embedded tasks , high-end </a:t>
            </a:r>
            <a:r>
              <a:rPr lang="en-US" sz="1800" b="1" dirty="0"/>
              <a:t>digital signal processors (DSPs)</a:t>
            </a:r>
            <a:r>
              <a:rPr lang="en-US" sz="1800" dirty="0"/>
              <a:t>  to implement neural networks. Because DSPs and FPGAs have more computing power, they tend to be very expensive.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45274-51E7-4C15-9CF7-235C850D4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64" y="1369026"/>
            <a:ext cx="2675239" cy="1843732"/>
          </a:xfrm>
          <a:prstGeom prst="rect">
            <a:avLst/>
          </a:prstGeom>
        </p:spPr>
      </p:pic>
      <p:pic>
        <p:nvPicPr>
          <p:cNvPr id="1026" name="Picture 2" descr="6U VPX Intel DSP | VME Intel Digital Signal Processors">
            <a:extLst>
              <a:ext uri="{FF2B5EF4-FFF2-40B4-BE49-F238E27FC236}">
                <a16:creationId xmlns:a16="http://schemas.microsoft.com/office/drawing/2014/main" id="{ED3E6742-D64C-4FD7-82BF-4226C3448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864" y="3781168"/>
            <a:ext cx="2990335" cy="232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5DF2336-AE68-4AEA-92FF-662A21E0FD44}"/>
              </a:ext>
            </a:extLst>
          </p:cNvPr>
          <p:cNvSpPr/>
          <p:nvPr/>
        </p:nvSpPr>
        <p:spPr>
          <a:xfrm>
            <a:off x="7475837" y="1821336"/>
            <a:ext cx="976183" cy="5388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FPGA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628A9-4FB2-4A3E-A624-00CAFDAC92F7}"/>
              </a:ext>
            </a:extLst>
          </p:cNvPr>
          <p:cNvCxnSpPr>
            <a:cxnSpLocks/>
          </p:cNvCxnSpPr>
          <p:nvPr/>
        </p:nvCxnSpPr>
        <p:spPr>
          <a:xfrm flipV="1">
            <a:off x="8452020" y="2117900"/>
            <a:ext cx="44484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0FD3BD8-AEC2-4A31-9C1E-85CCC6D7BA68}"/>
              </a:ext>
            </a:extLst>
          </p:cNvPr>
          <p:cNvSpPr/>
          <p:nvPr/>
        </p:nvSpPr>
        <p:spPr>
          <a:xfrm>
            <a:off x="7475836" y="4905631"/>
            <a:ext cx="864971" cy="5388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DSP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E0218A-594F-4025-9056-A1A39DCDBB05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8340807" y="5175035"/>
            <a:ext cx="7537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7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1050-DD40-485B-B1E1-2014A6A71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7041"/>
            <a:ext cx="9144000" cy="1130969"/>
          </a:xfrm>
          <a:effectLst>
            <a:outerShdw dist="38100" dir="2700000" algn="tl" rotWithShape="0">
              <a:prstClr val="black">
                <a:alpha val="0"/>
              </a:prstClr>
            </a:outerShdw>
            <a:reflection stA="1000" endPos="69000" dist="50800" dir="5400000" sy="-100000" algn="bl" rotWithShape="0"/>
            <a:softEdge rad="368300"/>
          </a:effectLst>
        </p:spPr>
        <p:txBody>
          <a:bodyPr>
            <a:normAutofit fontScale="90000"/>
          </a:bodyPr>
          <a:lstStyle/>
          <a:p>
            <a:r>
              <a:rPr lang="en-IN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CASE OF LOW POWERED EMBEDDED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E2841-88F3-4962-AFD1-CC9FF5DFD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16768"/>
            <a:ext cx="7940842" cy="464419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000" dirty="0"/>
              <a:t>The Machine Learning related solutions for various applications rely on huge amounts of computing power which is not available to an average man.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000" dirty="0"/>
              <a:t>Attempts have been made to remove this hardware restriction for low level applications by introducing cloud based services like </a:t>
            </a:r>
            <a:r>
              <a:rPr lang="en-IN" sz="2000" b="1" dirty="0"/>
              <a:t>raspberry pi, Nvidia’s Jetson boards</a:t>
            </a:r>
            <a:r>
              <a:rPr lang="en-IN" sz="2000" dirty="0"/>
              <a:t>. But still </a:t>
            </a:r>
            <a:r>
              <a:rPr lang="en-US" sz="2000" dirty="0"/>
              <a:t>the need for a full fledged OS running a huge amount of dependencies and software and backend tasks for </a:t>
            </a:r>
            <a:r>
              <a:rPr lang="en-IN" sz="2000" dirty="0"/>
              <a:t>deploying ANN-based solutions.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000" dirty="0"/>
              <a:t>So we</a:t>
            </a:r>
            <a:r>
              <a:rPr lang="en-US" sz="2000" dirty="0"/>
              <a:t> argue that such amount of additional requirements for these systems might not even be required and is greatly irrelevant for small scale ANN based </a:t>
            </a:r>
            <a:r>
              <a:rPr lang="en-IN" sz="2000" dirty="0"/>
              <a:t>tasks and can be replaced with </a:t>
            </a:r>
            <a:r>
              <a:rPr lang="en-IN" sz="2000" b="1" dirty="0"/>
              <a:t>microcontrollers.</a:t>
            </a:r>
          </a:p>
        </p:txBody>
      </p:sp>
      <p:pic>
        <p:nvPicPr>
          <p:cNvPr id="2050" name="Picture 2" descr="Arduino Nano | ATmega328P Microcontroller Board | Module143">
            <a:extLst>
              <a:ext uri="{FF2B5EF4-FFF2-40B4-BE49-F238E27FC236}">
                <a16:creationId xmlns:a16="http://schemas.microsoft.com/office/drawing/2014/main" id="{AF58E01A-F39A-45DF-ABA4-C2E16B9C5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694" y="1136822"/>
            <a:ext cx="3399924" cy="3218609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6F68FAD-FEC1-4AAA-991D-8757AD8A7FE6}"/>
              </a:ext>
            </a:extLst>
          </p:cNvPr>
          <p:cNvSpPr/>
          <p:nvPr/>
        </p:nvSpPr>
        <p:spPr>
          <a:xfrm>
            <a:off x="8750008" y="4650043"/>
            <a:ext cx="2462416" cy="890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ARDUINO NANO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321967-73F4-4746-9E84-01CEDB90E834}"/>
              </a:ext>
            </a:extLst>
          </p:cNvPr>
          <p:cNvCxnSpPr>
            <a:cxnSpLocks/>
          </p:cNvCxnSpPr>
          <p:nvPr/>
        </p:nvCxnSpPr>
        <p:spPr>
          <a:xfrm flipV="1">
            <a:off x="9965655" y="3886200"/>
            <a:ext cx="0" cy="8903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42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72C1-2E21-47DC-9013-589481B04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008"/>
            <a:ext cx="9144000" cy="95793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4800" b="1" i="1" u="sng" dirty="0">
                <a:solidFill>
                  <a:srgbClr val="00B050"/>
                </a:solidFill>
              </a:rPr>
              <a:t>QUESTIONS CONSIDERED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4460E-8928-4909-BDF6-F6AD00430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732548"/>
            <a:ext cx="6268454" cy="4964444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We have particularly tackled </a:t>
            </a:r>
            <a:r>
              <a:rPr lang="en-IN" sz="2000" b="1" dirty="0"/>
              <a:t>three questions</a:t>
            </a:r>
            <a:r>
              <a:rPr lang="en-IN" sz="2000" dirty="0"/>
              <a:t>-:</a:t>
            </a:r>
          </a:p>
          <a:p>
            <a:pPr algn="l"/>
            <a:r>
              <a:rPr lang="en-US" sz="2000" dirty="0"/>
              <a:t>1. Are these sophistications are required for relatively low-level ANN-based </a:t>
            </a:r>
            <a:r>
              <a:rPr lang="en-IN" sz="2000" dirty="0"/>
              <a:t>tasks?</a:t>
            </a:r>
          </a:p>
          <a:p>
            <a:pPr algn="l"/>
            <a:r>
              <a:rPr lang="en-US" sz="2000" dirty="0"/>
              <a:t>2. What is the minimum hardware required to deploy an ANN-based solution that has performance comparable to the modern-day desktop?</a:t>
            </a:r>
          </a:p>
          <a:p>
            <a:pPr algn="l"/>
            <a:r>
              <a:rPr lang="en-US" sz="2000" dirty="0"/>
              <a:t>3. What are the possible trade off's and limitations in realizing such solutions?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Answer to </a:t>
            </a:r>
            <a:r>
              <a:rPr lang="en-US" sz="2000" b="1" u="sng" dirty="0"/>
              <a:t>first question</a:t>
            </a:r>
            <a:r>
              <a:rPr lang="en-US" sz="2000" u="sng" dirty="0"/>
              <a:t> </a:t>
            </a:r>
            <a:r>
              <a:rPr lang="en-US" sz="2000" dirty="0"/>
              <a:t>is </a:t>
            </a:r>
            <a:r>
              <a:rPr lang="en-US" sz="2000" b="1" dirty="0"/>
              <a:t>‘No’ </a:t>
            </a:r>
            <a:r>
              <a:rPr lang="en-US" sz="2000" dirty="0"/>
              <a:t>because a single program that does the required tasks of ANN is sufficient.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The </a:t>
            </a:r>
            <a:r>
              <a:rPr lang="en-US" sz="2000" b="1" u="sng" dirty="0"/>
              <a:t>second question</a:t>
            </a:r>
            <a:r>
              <a:rPr lang="en-US" sz="2000" b="1" dirty="0"/>
              <a:t> </a:t>
            </a:r>
            <a:r>
              <a:rPr lang="en-US" sz="2000" dirty="0"/>
              <a:t>can be answered using the plot.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The </a:t>
            </a:r>
            <a:r>
              <a:rPr lang="en-US" sz="2000" b="1" u="sng" dirty="0"/>
              <a:t>third question </a:t>
            </a:r>
            <a:r>
              <a:rPr lang="en-US" sz="2000" dirty="0"/>
              <a:t>has been answered based on our experiments in the next slide.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IN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92FC115-661C-4593-A3B6-BDA73A449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97931"/>
            <a:ext cx="6095999" cy="428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08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848A-09E9-4D69-9E32-9C5C0B7CA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5424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4800" b="1" i="1" u="sng" dirty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EXPERIMENTS CONDUCTED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230AA-3A79-4BF8-B26B-2DADDFC34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854242"/>
            <a:ext cx="11815011" cy="5390147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We are conducting three experiments in order to answer the third question  raised in the previous slide. The experiments are-</a:t>
            </a:r>
          </a:p>
          <a:p>
            <a:pPr marL="457200" indent="-457200" algn="l">
              <a:buAutoNum type="arabicPeriod"/>
            </a:pPr>
            <a:r>
              <a:rPr lang="en-IN" sz="2000" b="1" dirty="0"/>
              <a:t>Learning Bit wise XOR operation.</a:t>
            </a:r>
          </a:p>
          <a:p>
            <a:pPr marL="457200" indent="-457200" algn="l">
              <a:buAutoNum type="arabicPeriod" startAt="2"/>
            </a:pPr>
            <a:r>
              <a:rPr lang="en-US" sz="2000" b="1" i="1" dirty="0"/>
              <a:t>Multi Colour detection in Arduino using a photo </a:t>
            </a:r>
            <a:r>
              <a:rPr lang="en-IN" sz="2000" b="1" i="1" dirty="0"/>
              <a:t>resistor.</a:t>
            </a:r>
          </a:p>
          <a:p>
            <a:pPr marL="457200" indent="-457200" algn="l">
              <a:buAutoNum type="arabicPeriod" startAt="2"/>
            </a:pPr>
            <a:r>
              <a:rPr lang="en-IN" sz="2000" b="1" i="1" dirty="0"/>
              <a:t>Sensor Filtering and Accurate value prediction.</a:t>
            </a:r>
          </a:p>
          <a:p>
            <a:pPr algn="l"/>
            <a:r>
              <a:rPr lang="en-IN" sz="2000" i="1" dirty="0"/>
              <a:t>We are using </a:t>
            </a:r>
            <a:r>
              <a:rPr lang="en-IN" sz="2000" b="1" i="1" dirty="0"/>
              <a:t>Arduino Nano </a:t>
            </a:r>
            <a:r>
              <a:rPr lang="en-IN" sz="2000" i="1" dirty="0"/>
              <a:t>,a microcontroller powered by the Atmel </a:t>
            </a:r>
            <a:r>
              <a:rPr lang="en-IN" sz="2000" b="1" i="1" dirty="0" err="1"/>
              <a:t>Atmega</a:t>
            </a:r>
            <a:r>
              <a:rPr lang="en-IN" sz="2000" b="1" i="1" dirty="0"/>
              <a:t> 328p </a:t>
            </a:r>
            <a:r>
              <a:rPr lang="en-IN" sz="2000" i="1" dirty="0"/>
              <a:t>microcontroller with the following specifications-:</a:t>
            </a:r>
            <a:endParaRPr lang="en-IN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C9BF12-56D5-4A07-A9EA-1BE7C03AE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0116"/>
              </p:ext>
            </p:extLst>
          </p:nvPr>
        </p:nvGraphicFramePr>
        <p:xfrm>
          <a:off x="1129630" y="3429000"/>
          <a:ext cx="847156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856">
                  <a:extLst>
                    <a:ext uri="{9D8B030D-6E8A-4147-A177-3AD203B41FA5}">
                      <a16:colId xmlns:a16="http://schemas.microsoft.com/office/drawing/2014/main" val="4082092458"/>
                    </a:ext>
                  </a:extLst>
                </a:gridCol>
                <a:gridCol w="2823856">
                  <a:extLst>
                    <a:ext uri="{9D8B030D-6E8A-4147-A177-3AD203B41FA5}">
                      <a16:colId xmlns:a16="http://schemas.microsoft.com/office/drawing/2014/main" val="1047307169"/>
                    </a:ext>
                  </a:extLst>
                </a:gridCol>
                <a:gridCol w="2823856">
                  <a:extLst>
                    <a:ext uri="{9D8B030D-6E8A-4147-A177-3AD203B41FA5}">
                      <a16:colId xmlns:a16="http://schemas.microsoft.com/office/drawing/2014/main" val="2166928903"/>
                    </a:ext>
                  </a:extLst>
                </a:gridCol>
              </a:tblGrid>
              <a:tr h="329122"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Available 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908250"/>
                  </a:ext>
                </a:extLst>
              </a:tr>
              <a:tr h="329122">
                <a:tc>
                  <a:txBody>
                    <a:bodyPr/>
                    <a:lstStyle/>
                    <a:p>
                      <a:r>
                        <a:rPr lang="en-IN" dirty="0"/>
                        <a:t> 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Atmega</a:t>
                      </a:r>
                      <a:r>
                        <a:rPr lang="en-IN" dirty="0"/>
                        <a:t> 328p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9697"/>
                  </a:ext>
                </a:extLst>
              </a:tr>
              <a:tr h="329122">
                <a:tc>
                  <a:txBody>
                    <a:bodyPr/>
                    <a:lstStyle/>
                    <a:p>
                      <a:r>
                        <a:rPr lang="en-IN" dirty="0"/>
                        <a:t> 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2kb SRAM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066319"/>
                  </a:ext>
                </a:extLst>
              </a:tr>
              <a:tr h="329122">
                <a:tc>
                  <a:txBody>
                    <a:bodyPr/>
                    <a:lstStyle/>
                    <a:p>
                      <a:r>
                        <a:rPr lang="en-IN" dirty="0"/>
                        <a:t> 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1kb EEPROM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7805"/>
                  </a:ext>
                </a:extLst>
              </a:tr>
              <a:tr h="575963">
                <a:tc>
                  <a:txBody>
                    <a:bodyPr/>
                    <a:lstStyle/>
                    <a:p>
                      <a:r>
                        <a:rPr lang="en-IN" dirty="0"/>
                        <a:t> 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Flash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32kb of which 2kb used by bootloader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787046"/>
                  </a:ext>
                </a:extLst>
              </a:tr>
              <a:tr h="329122">
                <a:tc>
                  <a:txBody>
                    <a:bodyPr/>
                    <a:lstStyle/>
                    <a:p>
                      <a:r>
                        <a:rPr lang="en-IN" dirty="0"/>
                        <a:t> 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Clock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09237"/>
                  </a:ext>
                </a:extLst>
              </a:tr>
              <a:tr h="329122">
                <a:tc>
                  <a:txBody>
                    <a:bodyPr/>
                    <a:lstStyle/>
                    <a:p>
                      <a:r>
                        <a:rPr lang="en-IN" dirty="0"/>
                        <a:t> 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Power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97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12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879C-DD72-42EB-AB1B-C3433E205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284"/>
            <a:ext cx="9144000" cy="709863"/>
          </a:xfrm>
        </p:spPr>
        <p:txBody>
          <a:bodyPr>
            <a:normAutofit/>
          </a:bodyPr>
          <a:lstStyle/>
          <a:p>
            <a:r>
              <a:rPr lang="en-IN" sz="3600" b="1" i="1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EXPERIMENT-1 , Learning Bit wise XOR operation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10CED-D8A9-41F9-BF7E-7B69536EB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74559"/>
            <a:ext cx="9252284" cy="610001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We modeled a XOR gate with the implementation of our neural network.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The network is made up of an input layer with </a:t>
            </a:r>
            <a:r>
              <a:rPr lang="en-IN" sz="1800" b="1" dirty="0"/>
              <a:t>3 nodes,2 hidden layers with   9 neurons</a:t>
            </a:r>
            <a:r>
              <a:rPr lang="en-IN" sz="1800" dirty="0"/>
              <a:t>          each and the output layer with a single neuron.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The input for each node in input layer is 0 or 1. The learning rates are 0.3 and 0.06 for the weights and biases respectively.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1" dirty="0"/>
              <a:t> RESULTS -</a:t>
            </a:r>
            <a:r>
              <a:rPr lang="en-US" sz="1800" dirty="0"/>
              <a:t> We were able to get an accuracy of </a:t>
            </a:r>
            <a:r>
              <a:rPr lang="en-US" sz="1800" b="1" dirty="0"/>
              <a:t>100% after training for 500 epochs. </a:t>
            </a:r>
            <a:r>
              <a:rPr lang="en-US" sz="1800" dirty="0"/>
              <a:t>This is</a:t>
            </a:r>
          </a:p>
          <a:p>
            <a:pPr algn="l"/>
            <a:r>
              <a:rPr lang="en-US" sz="1800" dirty="0"/>
              <a:t>justified as the network was trained over all possible input values </a:t>
            </a:r>
          </a:p>
          <a:p>
            <a:pPr algn="l"/>
            <a:r>
              <a:rPr lang="en-US" sz="1800" dirty="0"/>
              <a:t>as well as tested on the same.</a:t>
            </a:r>
            <a:endParaRPr lang="en-IN" sz="1800" dirty="0"/>
          </a:p>
          <a:p>
            <a:pPr algn="l"/>
            <a:endParaRPr lang="en-IN" sz="18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9FAD898-8AEF-406E-BD30-390416A55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874" y="1780675"/>
            <a:ext cx="2588043" cy="22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5712CC-2933-48E4-8FBD-8CA5F8D39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52311"/>
              </p:ext>
            </p:extLst>
          </p:nvPr>
        </p:nvGraphicFramePr>
        <p:xfrm>
          <a:off x="152397" y="2507382"/>
          <a:ext cx="8654719" cy="22980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15851">
                  <a:extLst>
                    <a:ext uri="{9D8B030D-6E8A-4147-A177-3AD203B41FA5}">
                      <a16:colId xmlns:a16="http://schemas.microsoft.com/office/drawing/2014/main" val="1370165698"/>
                    </a:ext>
                  </a:extLst>
                </a:gridCol>
                <a:gridCol w="4338868">
                  <a:extLst>
                    <a:ext uri="{9D8B030D-6E8A-4147-A177-3AD203B41FA5}">
                      <a16:colId xmlns:a16="http://schemas.microsoft.com/office/drawing/2014/main" val="2734991461"/>
                    </a:ext>
                  </a:extLst>
                </a:gridCol>
              </a:tblGrid>
              <a:tr h="469231">
                <a:tc>
                  <a:txBody>
                    <a:bodyPr/>
                    <a:lstStyle/>
                    <a:p>
                      <a:r>
                        <a:rPr lang="en-IN" dirty="0"/>
                        <a:t> 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511200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r>
                        <a:rPr lang="en-IN" dirty="0"/>
                        <a:t>Learning rates of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99339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r>
                        <a:rPr lang="en-IN" sz="1800" b="0" u="none" strike="noStrike" kern="1200" baseline="0" dirty="0">
                          <a:solidFill>
                            <a:schemeClr val="dk1"/>
                          </a:solidFill>
                        </a:rPr>
                        <a:t>Learning rate of Biases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54124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r>
                        <a:rPr lang="en-IN" sz="1800" b="0" u="none" strike="noStrike" kern="1200" baseline="0" dirty="0">
                          <a:solidFill>
                            <a:schemeClr val="dk1"/>
                          </a:solidFill>
                        </a:rPr>
                        <a:t>Activation 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Sigmoid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01507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r>
                        <a:rPr lang="en-IN" sz="1800" b="0" u="none" strike="noStrike" kern="1200" baseline="0" dirty="0">
                          <a:solidFill>
                            <a:schemeClr val="dk1"/>
                          </a:solidFill>
                        </a:rPr>
                        <a:t>No of epochs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82827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r>
                        <a:rPr lang="en-IN" sz="1800" b="0" u="none" strike="noStrike" kern="1200" baseline="0" dirty="0">
                          <a:solidFill>
                            <a:schemeClr val="dk1"/>
                          </a:solidFill>
                        </a:rPr>
                        <a:t>Network weight initialization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Random Initialization(values from -1 to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97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14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11A1-42CC-41DD-AC55-9A4061B66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34"/>
            <a:ext cx="9144000" cy="1017513"/>
          </a:xfrm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/>
          <a:p>
            <a:r>
              <a:rPr lang="en-IN" sz="3200" b="1" i="1" u="sng" dirty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EXPERIMENT-2, Multi Colour detection in Arduino using a photo resistor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15D4D-7F56-4344-8524-F70291AB7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26" y="1046747"/>
            <a:ext cx="7448886" cy="220177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In this experiment we </a:t>
            </a:r>
            <a:r>
              <a:rPr lang="en-US" sz="1800" dirty="0"/>
              <a:t> trained  a neural network to effectively separate the 10 colours based on the 3-dimensional values from the photoresistor.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The Network contains an input layer with </a:t>
            </a:r>
            <a:r>
              <a:rPr lang="en-US" sz="1800" b="1" dirty="0"/>
              <a:t>3 neurons, a hidden layer with 6 neurons and finally an output layer with 10 neurons,</a:t>
            </a:r>
            <a:r>
              <a:rPr lang="en-US" sz="1800" dirty="0"/>
              <a:t> one for each colour.</a:t>
            </a:r>
          </a:p>
          <a:p>
            <a:pPr algn="l"/>
            <a:r>
              <a:rPr lang="en-US" sz="1800" dirty="0"/>
              <a:t>The best results were obtained for the following hyperparameter values: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1" dirty="0"/>
              <a:t>RESULTS - </a:t>
            </a:r>
            <a:r>
              <a:rPr lang="en-US" sz="1800" dirty="0"/>
              <a:t>After training for about </a:t>
            </a:r>
            <a:r>
              <a:rPr lang="en-US" sz="1800" b="1" dirty="0"/>
              <a:t>1000 epochs </a:t>
            </a:r>
            <a:r>
              <a:rPr lang="en-US" sz="1800" dirty="0"/>
              <a:t>we get an </a:t>
            </a:r>
            <a:r>
              <a:rPr lang="en-US" sz="1800" b="1" dirty="0"/>
              <a:t>accuracy of 95 % </a:t>
            </a:r>
            <a:r>
              <a:rPr lang="en-US" sz="1800" dirty="0"/>
              <a:t>when tested on </a:t>
            </a:r>
            <a:r>
              <a:rPr lang="en-IN" sz="1800" dirty="0"/>
              <a:t>the actual Arduino hardware.</a:t>
            </a:r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IN" sz="1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D4AC50C-D7C4-4179-8428-D98144A01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58318"/>
              </p:ext>
            </p:extLst>
          </p:nvPr>
        </p:nvGraphicFramePr>
        <p:xfrm>
          <a:off x="251325" y="2658979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257068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91575142"/>
                    </a:ext>
                  </a:extLst>
                </a:gridCol>
              </a:tblGrid>
              <a:tr h="160167">
                <a:tc>
                  <a:txBody>
                    <a:bodyPr/>
                    <a:lstStyle/>
                    <a:p>
                      <a:r>
                        <a:rPr lang="en-IN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26724"/>
                  </a:ext>
                </a:extLst>
              </a:tr>
              <a:tr h="16016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rates of weights and bias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95595"/>
                  </a:ext>
                </a:extLst>
              </a:tr>
              <a:tr h="160167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Momentum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38051"/>
                  </a:ext>
                </a:extLst>
              </a:tr>
              <a:tr h="160167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Activation 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Sigmoid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26335"/>
                  </a:ext>
                </a:extLst>
              </a:tr>
              <a:tr h="160167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of epochs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8247"/>
                  </a:ext>
                </a:extLst>
              </a:tr>
              <a:tr h="160167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weight initialization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initialization (values for -1 to 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523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Saturation 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05018"/>
                  </a:ext>
                </a:extLst>
              </a:tr>
            </a:tbl>
          </a:graphicData>
        </a:graphic>
      </p:graphicFrame>
      <p:pic>
        <p:nvPicPr>
          <p:cNvPr id="10242" name="Picture 2">
            <a:extLst>
              <a:ext uri="{FF2B5EF4-FFF2-40B4-BE49-F238E27FC236}">
                <a16:creationId xmlns:a16="http://schemas.microsoft.com/office/drawing/2014/main" id="{36A55A92-9ECE-48AA-826A-DBD9FD07B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172" y="1661421"/>
            <a:ext cx="3219114" cy="355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5CE2EA9-2943-4635-B1FB-3BB0325976F5}"/>
              </a:ext>
            </a:extLst>
          </p:cNvPr>
          <p:cNvSpPr/>
          <p:nvPr/>
        </p:nvSpPr>
        <p:spPr>
          <a:xfrm>
            <a:off x="9621078" y="5092995"/>
            <a:ext cx="2282102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Photoresistor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11CFE9-9927-4346-BB3A-9B1CD84D7601}"/>
              </a:ext>
            </a:extLst>
          </p:cNvPr>
          <p:cNvCxnSpPr>
            <a:cxnSpLocks/>
          </p:cNvCxnSpPr>
          <p:nvPr/>
        </p:nvCxnSpPr>
        <p:spPr>
          <a:xfrm flipH="1" flipV="1">
            <a:off x="10473070" y="4295553"/>
            <a:ext cx="356222" cy="1052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88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63FC-8E96-4D84-9BE5-63466BA55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094874"/>
          </a:xfrm>
        </p:spPr>
        <p:txBody>
          <a:bodyPr>
            <a:normAutofit/>
          </a:bodyPr>
          <a:lstStyle/>
          <a:p>
            <a:r>
              <a:rPr lang="en-IN" sz="3600" b="1" i="1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EXPERIMENT-3, Sensor Filtering and Accurate value prediction.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65D9D-39AD-493C-8757-262D7FC7D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94874"/>
            <a:ext cx="7904747" cy="566687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In this experiment ,we train a neural network </a:t>
            </a:r>
            <a:r>
              <a:rPr lang="en-US" sz="2000" dirty="0"/>
              <a:t>mapping a history of noisy sensor output values to the correct or </a:t>
            </a:r>
            <a:r>
              <a:rPr lang="en-IN" sz="2000" dirty="0"/>
              <a:t>actual reading.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The process is done in two steps:</a:t>
            </a:r>
          </a:p>
          <a:p>
            <a:pPr algn="l"/>
            <a:r>
              <a:rPr lang="en-US" sz="2000" dirty="0"/>
              <a:t>   1. Train a Neural Network over previous labelled sensor values.</a:t>
            </a:r>
          </a:p>
          <a:p>
            <a:pPr algn="l"/>
            <a:r>
              <a:rPr lang="en-US" sz="2000" dirty="0"/>
              <a:t>   2. Deploy it in on an Arduino with a sensor, feed n past sensor values into             the neural network to predict the actual value.</a:t>
            </a:r>
          </a:p>
          <a:p>
            <a:pPr algn="l"/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We are using the</a:t>
            </a:r>
            <a:r>
              <a:rPr lang="en-US" sz="2000" b="1" dirty="0"/>
              <a:t> </a:t>
            </a:r>
            <a:r>
              <a:rPr lang="en-US" sz="2000" b="1" u="sng" dirty="0"/>
              <a:t>SHARP GP2Y0A21YK0F</a:t>
            </a:r>
            <a:r>
              <a:rPr lang="en-US" sz="2000" dirty="0"/>
              <a:t>, Distance Measuring Sensor Unit as the primary sensor whose signal needs to be filtered. The sensor can measure an object placed in front of it at a range of </a:t>
            </a:r>
            <a:r>
              <a:rPr lang="en-US" sz="2000" b="1" dirty="0"/>
              <a:t>10 cm to 80 cm. </a:t>
            </a:r>
          </a:p>
          <a:p>
            <a:pPr algn="l"/>
            <a:endParaRPr lang="en-US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5C8D1B6-7732-478D-8F9F-D86086EA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75648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97D782C-D3F1-4FC4-AE37-DBB6C058BD1E}"/>
              </a:ext>
            </a:extLst>
          </p:cNvPr>
          <p:cNvSpPr/>
          <p:nvPr/>
        </p:nvSpPr>
        <p:spPr>
          <a:xfrm>
            <a:off x="8102010" y="1661862"/>
            <a:ext cx="1790456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Hardware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99F2D9-1E4B-48F0-AAA7-D8B7CCA6DCF8}"/>
              </a:ext>
            </a:extLst>
          </p:cNvPr>
          <p:cNvCxnSpPr>
            <a:cxnSpLocks/>
          </p:cNvCxnSpPr>
          <p:nvPr/>
        </p:nvCxnSpPr>
        <p:spPr>
          <a:xfrm>
            <a:off x="9625263" y="2153653"/>
            <a:ext cx="9384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>
            <a:extLst>
              <a:ext uri="{FF2B5EF4-FFF2-40B4-BE49-F238E27FC236}">
                <a16:creationId xmlns:a16="http://schemas.microsoft.com/office/drawing/2014/main" id="{25506703-A930-4F53-B2F0-D92BBF114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979" y="3177841"/>
            <a:ext cx="3818021" cy="292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B97B34C-1763-4510-B964-2AD39CDE1397}"/>
              </a:ext>
            </a:extLst>
          </p:cNvPr>
          <p:cNvSpPr/>
          <p:nvPr/>
        </p:nvSpPr>
        <p:spPr>
          <a:xfrm>
            <a:off x="4678017" y="5187115"/>
            <a:ext cx="2449341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Sensor Characteristics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71FC04-D1D4-41BD-9EEB-FA5E4A423CE7}"/>
              </a:ext>
            </a:extLst>
          </p:cNvPr>
          <p:cNvCxnSpPr>
            <a:cxnSpLocks/>
          </p:cNvCxnSpPr>
          <p:nvPr/>
        </p:nvCxnSpPr>
        <p:spPr>
          <a:xfrm flipV="1">
            <a:off x="6847367" y="5061098"/>
            <a:ext cx="1254642" cy="583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68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3037-0BF8-43A4-81B8-F1ECB6494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305" y="84221"/>
            <a:ext cx="6148137" cy="902368"/>
          </a:xfrm>
        </p:spPr>
        <p:txBody>
          <a:bodyPr>
            <a:normAutofit/>
          </a:bodyPr>
          <a:lstStyle/>
          <a:p>
            <a:r>
              <a:rPr lang="en-IN" sz="2800" b="1" i="1" u="sng" dirty="0">
                <a:solidFill>
                  <a:srgbClr val="00B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Raw And Noisy Sensor Outputs for distance = 10cm , 50cm and 80cm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C7A95-991B-44CB-99BB-B2BBE59C1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5316" y="3602037"/>
            <a:ext cx="6356684" cy="2622883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dirty="0"/>
              <a:t>It can be clearly observed that the sensor readings are quite noisy and it gets even the more worse as the distance increases.</a:t>
            </a:r>
          </a:p>
          <a:p>
            <a:pPr algn="l"/>
            <a:r>
              <a:rPr lang="en-US" sz="2000" b="1" dirty="0"/>
              <a:t>Measured distance =29.988 *(output signal voltage)</a:t>
            </a:r>
            <a:r>
              <a:rPr lang="en-US" sz="2000" b="1" baseline="30000" dirty="0"/>
              <a:t>-1.173</a:t>
            </a:r>
            <a:endParaRPr lang="en-IN" sz="2000" b="1" baseline="30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1BF5DB6-886B-40DA-92A7-0A9A2249A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3030"/>
            <a:ext cx="5638802" cy="262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77F0F6B-ABED-4134-B2E5-47819A7C1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978" y="1043030"/>
            <a:ext cx="5638801" cy="262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AFB42DC9-227A-47C8-B0C4-7FFA4025F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2038"/>
            <a:ext cx="5931570" cy="283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45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1752</Words>
  <Application>Microsoft Office PowerPoint</Application>
  <PresentationFormat>Widescreen</PresentationFormat>
  <Paragraphs>239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WHAT ARE ARTIFICIAL NEURAL NETWORKS ?</vt:lpstr>
      <vt:lpstr>ANN IN  POWER EMBEDDED SYSTEMS</vt:lpstr>
      <vt:lpstr>SPECIAL CASE OF LOW POWERED EMBEDDED SYSTEMS</vt:lpstr>
      <vt:lpstr>QUESTIONS CONSIDERED</vt:lpstr>
      <vt:lpstr>EXPERIMENTS CONDUCTED</vt:lpstr>
      <vt:lpstr>EXPERIMENT-1 , Learning Bit wise XOR operation</vt:lpstr>
      <vt:lpstr>EXPERIMENT-2, Multi Colour detection in Arduino using a photo resistor</vt:lpstr>
      <vt:lpstr>EXPERIMENT-3, Sensor Filtering and Accurate value prediction.</vt:lpstr>
      <vt:lpstr>Raw And Noisy Sensor Outputs for distance = 10cm , 50cm and 80cm</vt:lpstr>
      <vt:lpstr>Neural Network Used In Experiment-: </vt:lpstr>
      <vt:lpstr>RESULTS:</vt:lpstr>
      <vt:lpstr>                    OVERALL RESULTS</vt:lpstr>
      <vt:lpstr>PowerPoint Presentation</vt:lpstr>
      <vt:lpstr>PowerPoint Presentation</vt:lpstr>
      <vt:lpstr>            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</dc:creator>
  <cp:lastModifiedBy>sid</cp:lastModifiedBy>
  <cp:revision>56</cp:revision>
  <dcterms:created xsi:type="dcterms:W3CDTF">2020-06-15T09:47:52Z</dcterms:created>
  <dcterms:modified xsi:type="dcterms:W3CDTF">2020-06-15T20:46:49Z</dcterms:modified>
</cp:coreProperties>
</file>