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 name="Shape 16"/>
        <p:cNvGrpSpPr/>
        <p:nvPr/>
      </p:nvGrpSpPr>
      <p:grpSpPr>
        <a:xfrm>
          <a:off x="0" y="0"/>
          <a:ext cx="0" cy="0"/>
          <a:chOff x="0" y="0"/>
          <a:chExt cx="0" cy="0"/>
        </a:xfrm>
      </p:grpSpPr>
      <p:sp>
        <p:nvSpPr>
          <p:cNvPr id="17" name="Shape 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8" name="Shape 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ster template">
    <p:spTree>
      <p:nvGrpSpPr>
        <p:cNvPr id="7" name="Shape 7"/>
        <p:cNvGrpSpPr/>
        <p:nvPr/>
      </p:nvGrpSpPr>
      <p:grpSpPr>
        <a:xfrm>
          <a:off x="0" y="0"/>
          <a:ext cx="0" cy="0"/>
          <a:chOff x="0" y="0"/>
          <a:chExt cx="0" cy="0"/>
        </a:xfrm>
      </p:grpSpPr>
      <p:sp>
        <p:nvSpPr>
          <p:cNvPr id="8" name="Shape 8"/>
          <p:cNvSpPr txBox="1"/>
          <p:nvPr>
            <p:ph type="ctrTitle"/>
          </p:nvPr>
        </p:nvSpPr>
        <p:spPr>
          <a:xfrm>
            <a:off x="0" y="685800"/>
            <a:ext cx="43891199" cy="48006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Arial"/>
              <a:buNone/>
              <a:defRPr b="0" i="0" sz="211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pic>
        <p:nvPicPr>
          <p:cNvPr descr="wsu_logo_transp_eecs.tif" id="9" name="Shape 9"/>
          <p:cNvPicPr preferRelativeResize="0"/>
          <p:nvPr/>
        </p:nvPicPr>
        <p:blipFill rotWithShape="1">
          <a:blip r:embed="rId2">
            <a:alphaModFix/>
          </a:blip>
          <a:srcRect b="0" l="0" r="0" t="0"/>
          <a:stretch/>
        </p:blipFill>
        <p:spPr>
          <a:xfrm>
            <a:off x="0" y="1219200"/>
            <a:ext cx="8844533" cy="3840480"/>
          </a:xfrm>
          <a:prstGeom prst="rect">
            <a:avLst/>
          </a:prstGeom>
          <a:noFill/>
          <a:ln>
            <a:noFill/>
          </a:ln>
        </p:spPr>
      </p:pic>
      <p:sp>
        <p:nvSpPr>
          <p:cNvPr id="10" name="Shape 10"/>
          <p:cNvSpPr txBox="1"/>
          <p:nvPr>
            <p:ph idx="1" type="body"/>
          </p:nvPr>
        </p:nvSpPr>
        <p:spPr>
          <a:xfrm>
            <a:off x="29413200" y="30861000"/>
            <a:ext cx="13844017" cy="1219200"/>
          </a:xfrm>
          <a:prstGeom prst="rect">
            <a:avLst/>
          </a:prstGeom>
          <a:noFill/>
          <a:ln>
            <a:noFill/>
          </a:ln>
        </p:spPr>
        <p:txBody>
          <a:bodyPr anchorCtr="0" anchor="ctr" bIns="91425" lIns="91425" rIns="91425" wrap="square" tIns="91425"/>
          <a:lstStyle>
            <a:lvl1pPr indent="-1036320" lvl="0" marL="1645920" marR="0" rtl="0" algn="l">
              <a:spcBef>
                <a:spcPts val="1920"/>
              </a:spcBef>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1371599" lvl="1" marL="3566159" marR="0" rtl="0" algn="l">
              <a:spcBef>
                <a:spcPts val="2680"/>
              </a:spcBef>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1097279" lvl="2" marL="5486400" marR="0" rtl="0" algn="l">
              <a:spcBef>
                <a:spcPts val="2300"/>
              </a:spcBef>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1097279" lvl="3" marL="768096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1097279" lvl="4" marL="987552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1" name="Shape 11"/>
          <p:cNvSpPr txBox="1"/>
          <p:nvPr>
            <p:ph idx="2" type="body"/>
          </p:nvPr>
        </p:nvSpPr>
        <p:spPr>
          <a:xfrm>
            <a:off x="29413200" y="5471160"/>
            <a:ext cx="13844017" cy="16550640"/>
          </a:xfrm>
          <a:prstGeom prst="rect">
            <a:avLst/>
          </a:prstGeom>
          <a:noFill/>
          <a:ln>
            <a:noFill/>
          </a:ln>
        </p:spPr>
        <p:txBody>
          <a:bodyPr anchorCtr="0" anchor="t" bIns="91425" lIns="91425" rIns="91425" wrap="square" tIns="91425"/>
          <a:lstStyle>
            <a:lvl1pPr indent="-1645920" lvl="0" marL="1645920" marR="0" rtl="0" algn="ctr">
              <a:spcBef>
                <a:spcPts val="1200"/>
              </a:spcBef>
              <a:buClr>
                <a:schemeClr val="dk1"/>
              </a:buClr>
              <a:buSzPts val="6000"/>
              <a:buFont typeface="Arial"/>
              <a:buNone/>
              <a:defRPr b="0" i="0" sz="6000" u="none" cap="none" strike="noStrike">
                <a:solidFill>
                  <a:schemeClr val="dk1"/>
                </a:solidFill>
                <a:latin typeface="Arial"/>
                <a:ea typeface="Arial"/>
                <a:cs typeface="Arial"/>
                <a:sym typeface="Arial"/>
              </a:defRPr>
            </a:lvl1pPr>
            <a:lvl2pPr indent="-520699" lvl="1" marL="3566159" marR="0" rtl="0" algn="l">
              <a:spcBef>
                <a:spcPts val="2680"/>
              </a:spcBef>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367029" lvl="2" marL="5486400" marR="0" rtl="0" algn="l">
              <a:spcBef>
                <a:spcPts val="2300"/>
              </a:spcBef>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487679" lvl="3" marL="76809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487679" lvl="4" marL="987552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2" name="Shape 12"/>
          <p:cNvSpPr txBox="1"/>
          <p:nvPr>
            <p:ph idx="3" type="body"/>
          </p:nvPr>
        </p:nvSpPr>
        <p:spPr>
          <a:xfrm>
            <a:off x="29413200" y="27432000"/>
            <a:ext cx="13844017" cy="3200400"/>
          </a:xfrm>
          <a:prstGeom prst="rect">
            <a:avLst/>
          </a:prstGeom>
          <a:noFill/>
          <a:ln>
            <a:noFill/>
          </a:ln>
        </p:spPr>
        <p:txBody>
          <a:bodyPr anchorCtr="0" anchor="ctr" bIns="91425" lIns="91425" rIns="91425" wrap="square" tIns="91425"/>
          <a:lstStyle>
            <a:lvl1pPr indent="-1036320" lvl="0" marL="1645920" marR="0" rtl="0" algn="l">
              <a:spcBef>
                <a:spcPts val="1920"/>
              </a:spcBef>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1371599" lvl="1" marL="3566159" marR="0" rtl="0" algn="l">
              <a:spcBef>
                <a:spcPts val="2680"/>
              </a:spcBef>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1097279" lvl="2" marL="5486400" marR="0" rtl="0" algn="l">
              <a:spcBef>
                <a:spcPts val="2300"/>
              </a:spcBef>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1097279" lvl="3" marL="768096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1097279" lvl="4" marL="987552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3" name="Shape 13"/>
          <p:cNvSpPr txBox="1"/>
          <p:nvPr>
            <p:ph idx="4" type="body"/>
          </p:nvPr>
        </p:nvSpPr>
        <p:spPr>
          <a:xfrm>
            <a:off x="29413200" y="22326600"/>
            <a:ext cx="13844017" cy="4873752"/>
          </a:xfrm>
          <a:prstGeom prst="rect">
            <a:avLst/>
          </a:prstGeom>
          <a:noFill/>
          <a:ln>
            <a:noFill/>
          </a:ln>
        </p:spPr>
        <p:txBody>
          <a:bodyPr anchorCtr="0" anchor="ctr" bIns="91425" lIns="91425" rIns="91425" wrap="square" tIns="91425"/>
          <a:lstStyle>
            <a:lvl1pPr indent="-1036320" lvl="0" marL="1645920" marR="0" rtl="0" algn="l">
              <a:spcBef>
                <a:spcPts val="1920"/>
              </a:spcBef>
              <a:buClr>
                <a:schemeClr val="dk1"/>
              </a:buClr>
              <a:buSzPts val="9600"/>
              <a:buFont typeface="Arial"/>
              <a:buChar char="•"/>
              <a:defRPr b="0" i="0" sz="9600" u="none" cap="none" strike="noStrike">
                <a:solidFill>
                  <a:schemeClr val="dk1"/>
                </a:solidFill>
                <a:latin typeface="Arial"/>
                <a:ea typeface="Arial"/>
                <a:cs typeface="Arial"/>
                <a:sym typeface="Arial"/>
              </a:defRPr>
            </a:lvl1pPr>
            <a:lvl2pPr indent="-1371599" lvl="1" marL="3566159" marR="0" rtl="0" algn="l">
              <a:spcBef>
                <a:spcPts val="2680"/>
              </a:spcBef>
              <a:buClr>
                <a:schemeClr val="dk1"/>
              </a:buClr>
              <a:buSzPts val="13400"/>
              <a:buFont typeface="Arial"/>
              <a:buNone/>
              <a:defRPr b="0" i="0" sz="13400" u="none" cap="none" strike="noStrike">
                <a:solidFill>
                  <a:schemeClr val="dk1"/>
                </a:solidFill>
                <a:latin typeface="Times New Roman"/>
                <a:ea typeface="Times New Roman"/>
                <a:cs typeface="Times New Roman"/>
                <a:sym typeface="Times New Roman"/>
              </a:defRPr>
            </a:lvl2pPr>
            <a:lvl3pPr indent="-1097279" lvl="2" marL="5486400" marR="0" rtl="0" algn="l">
              <a:spcBef>
                <a:spcPts val="2300"/>
              </a:spcBef>
              <a:buClr>
                <a:schemeClr val="dk1"/>
              </a:buClr>
              <a:buSzPts val="11500"/>
              <a:buFont typeface="Arial"/>
              <a:buNone/>
              <a:defRPr b="0" i="0" sz="11500" u="none" cap="none" strike="noStrike">
                <a:solidFill>
                  <a:schemeClr val="dk1"/>
                </a:solidFill>
                <a:latin typeface="Times New Roman"/>
                <a:ea typeface="Times New Roman"/>
                <a:cs typeface="Times New Roman"/>
                <a:sym typeface="Times New Roman"/>
              </a:defRPr>
            </a:lvl3pPr>
            <a:lvl4pPr indent="-1097279" lvl="3" marL="768096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4pPr>
            <a:lvl5pPr indent="-1097279" lvl="4" marL="9875520" marR="0" rtl="0" algn="l">
              <a:spcBef>
                <a:spcPts val="1920"/>
              </a:spcBef>
              <a:buClr>
                <a:schemeClr val="dk1"/>
              </a:buClr>
              <a:buSzPts val="9600"/>
              <a:buFont typeface="Arial"/>
              <a:buNone/>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4" name="Shape 14"/>
          <p:cNvSpPr txBox="1"/>
          <p:nvPr>
            <p:ph idx="5" type="body"/>
          </p:nvPr>
        </p:nvSpPr>
        <p:spPr>
          <a:xfrm>
            <a:off x="15049500" y="5486400"/>
            <a:ext cx="13844017" cy="26773633"/>
          </a:xfrm>
          <a:prstGeom prst="rect">
            <a:avLst/>
          </a:prstGeom>
          <a:noFill/>
          <a:ln>
            <a:noFill/>
          </a:ln>
        </p:spPr>
        <p:txBody>
          <a:bodyPr anchorCtr="0" anchor="t" bIns="91425" lIns="91425" rIns="91425" wrap="square" tIns="91425"/>
          <a:lstStyle>
            <a:lvl1pPr indent="-1645920" lvl="0" marL="1645920" marR="0" rtl="0" algn="ctr">
              <a:spcBef>
                <a:spcPts val="1200"/>
              </a:spcBef>
              <a:buClr>
                <a:schemeClr val="dk1"/>
              </a:buClr>
              <a:buSzPts val="6000"/>
              <a:buFont typeface="Arial"/>
              <a:buNone/>
              <a:defRPr b="0" i="0" sz="6000" u="none" cap="none" strike="noStrike">
                <a:solidFill>
                  <a:schemeClr val="dk1"/>
                </a:solidFill>
                <a:latin typeface="Arial"/>
                <a:ea typeface="Arial"/>
                <a:cs typeface="Arial"/>
                <a:sym typeface="Arial"/>
              </a:defRPr>
            </a:lvl1pPr>
            <a:lvl2pPr indent="-520699" lvl="1" marL="3566159" marR="0" rtl="0" algn="l">
              <a:spcBef>
                <a:spcPts val="2680"/>
              </a:spcBef>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367029" lvl="2" marL="5486400" marR="0" rtl="0" algn="l">
              <a:spcBef>
                <a:spcPts val="2300"/>
              </a:spcBef>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487679" lvl="3" marL="76809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487679" lvl="4" marL="987552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
        <p:nvSpPr>
          <p:cNvPr id="15" name="Shape 15"/>
          <p:cNvSpPr txBox="1"/>
          <p:nvPr>
            <p:ph idx="6" type="body"/>
          </p:nvPr>
        </p:nvSpPr>
        <p:spPr>
          <a:xfrm>
            <a:off x="685800" y="5486400"/>
            <a:ext cx="13844017" cy="26773633"/>
          </a:xfrm>
          <a:prstGeom prst="rect">
            <a:avLst/>
          </a:prstGeom>
          <a:noFill/>
          <a:ln>
            <a:noFill/>
          </a:ln>
        </p:spPr>
        <p:txBody>
          <a:bodyPr anchorCtr="0" anchor="t" bIns="91425" lIns="91425" rIns="91425" wrap="square" tIns="91425"/>
          <a:lstStyle>
            <a:lvl1pPr indent="-1645920" lvl="0" marL="1645920" marR="0" rtl="0" algn="ctr">
              <a:spcBef>
                <a:spcPts val="1200"/>
              </a:spcBef>
              <a:buClr>
                <a:schemeClr val="dk1"/>
              </a:buClr>
              <a:buSzPts val="6000"/>
              <a:buFont typeface="Arial"/>
              <a:buNone/>
              <a:defRPr b="0" i="0" sz="6000" u="none" cap="none" strike="noStrike">
                <a:solidFill>
                  <a:schemeClr val="dk1"/>
                </a:solidFill>
                <a:latin typeface="Arial"/>
                <a:ea typeface="Arial"/>
                <a:cs typeface="Arial"/>
                <a:sym typeface="Arial"/>
              </a:defRPr>
            </a:lvl1pPr>
            <a:lvl2pPr indent="-520699" lvl="1" marL="3566159" marR="0" rtl="0" algn="l">
              <a:spcBef>
                <a:spcPts val="2680"/>
              </a:spcBef>
              <a:buClr>
                <a:schemeClr val="dk1"/>
              </a:buClr>
              <a:buSzPts val="13400"/>
              <a:buFont typeface="Arial"/>
              <a:buChar char="–"/>
              <a:defRPr b="0" i="0" sz="13400" u="none" cap="none" strike="noStrike">
                <a:solidFill>
                  <a:schemeClr val="dk1"/>
                </a:solidFill>
                <a:latin typeface="Times New Roman"/>
                <a:ea typeface="Times New Roman"/>
                <a:cs typeface="Times New Roman"/>
                <a:sym typeface="Times New Roman"/>
              </a:defRPr>
            </a:lvl2pPr>
            <a:lvl3pPr indent="-367029" lvl="2" marL="5486400" marR="0" rtl="0" algn="l">
              <a:spcBef>
                <a:spcPts val="2300"/>
              </a:spcBef>
              <a:buClr>
                <a:schemeClr val="dk1"/>
              </a:buClr>
              <a:buSzPts val="11500"/>
              <a:buFont typeface="Arial"/>
              <a:buChar char="•"/>
              <a:defRPr b="0" i="0" sz="11500" u="none" cap="none" strike="noStrike">
                <a:solidFill>
                  <a:schemeClr val="dk1"/>
                </a:solidFill>
                <a:latin typeface="Times New Roman"/>
                <a:ea typeface="Times New Roman"/>
                <a:cs typeface="Times New Roman"/>
                <a:sym typeface="Times New Roman"/>
              </a:defRPr>
            </a:lvl3pPr>
            <a:lvl4pPr indent="-487679" lvl="3" marL="76809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4pPr>
            <a:lvl5pPr indent="-487679" lvl="4" marL="987552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5pPr>
            <a:lvl6pPr indent="-487680" lvl="5" marL="1207008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6pPr>
            <a:lvl7pPr indent="-487678" lvl="6" marL="14264639"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7pPr>
            <a:lvl8pPr indent="-487680" lvl="7" marL="1645920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8pPr>
            <a:lvl9pPr indent="-487680" lvl="8" marL="18653760" marR="0" rtl="0" algn="l">
              <a:spcBef>
                <a:spcPts val="1920"/>
              </a:spcBef>
              <a:buClr>
                <a:schemeClr val="dk1"/>
              </a:buClr>
              <a:buSzPts val="9600"/>
              <a:buFont typeface="Arial"/>
              <a:buChar char="•"/>
              <a:defRPr b="0" i="0" sz="9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295400" y="12115800"/>
            <a:ext cx="40614601" cy="102108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21100"/>
              <a:buFont typeface="Arial"/>
              <a:buNone/>
              <a:defRPr b="0" i="0" sz="211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Shape 20"/>
          <p:cNvSpPr txBox="1"/>
          <p:nvPr>
            <p:ph type="ctrTitle"/>
          </p:nvPr>
        </p:nvSpPr>
        <p:spPr>
          <a:xfrm>
            <a:off x="604275" y="685800"/>
            <a:ext cx="42662400" cy="4800600"/>
          </a:xfrm>
          <a:prstGeom prst="rect">
            <a:avLst/>
          </a:prstGeom>
          <a:noFill/>
          <a:ln>
            <a:noFill/>
          </a:ln>
        </p:spPr>
        <p:txBody>
          <a:bodyPr anchorCtr="0" anchor="ctr" bIns="219450" lIns="438900" rIns="438900" wrap="square" tIns="219450">
            <a:noAutofit/>
          </a:bodyPr>
          <a:lstStyle/>
          <a:p>
            <a:pPr indent="-69850" lvl="0" marL="0" marR="0" rtl="0" algn="ctr">
              <a:spcBef>
                <a:spcPts val="0"/>
              </a:spcBef>
              <a:buClr>
                <a:schemeClr val="dk1"/>
              </a:buClr>
              <a:buSzPts val="1100"/>
              <a:buFont typeface="Arial"/>
              <a:buNone/>
            </a:pPr>
            <a:r>
              <a:rPr b="1" lang="en-US" sz="8000">
                <a:solidFill>
                  <a:srgbClr val="000000"/>
                </a:solidFill>
              </a:rPr>
              <a:t>Gamification</a:t>
            </a:r>
          </a:p>
          <a:p>
            <a:pPr indent="-69850" lvl="0" marL="0" marR="0" rtl="0" algn="ctr">
              <a:spcBef>
                <a:spcPts val="0"/>
              </a:spcBef>
              <a:buClr>
                <a:schemeClr val="dk1"/>
              </a:buClr>
              <a:buSzPts val="1100"/>
              <a:buFont typeface="Arial"/>
              <a:buNone/>
            </a:pPr>
            <a:r>
              <a:rPr lang="en-US" sz="5500"/>
              <a:t>Sponsor: WSU Intelligent Robot Learning Laboratory</a:t>
            </a:r>
          </a:p>
          <a:p>
            <a:pPr indent="-69850" lvl="0" marL="0" marR="0" rtl="0" algn="ctr">
              <a:spcBef>
                <a:spcPts val="0"/>
              </a:spcBef>
              <a:buClr>
                <a:schemeClr val="dk1"/>
              </a:buClr>
              <a:buSzPts val="1100"/>
              <a:buFont typeface="Arial"/>
              <a:buNone/>
            </a:pPr>
            <a:r>
              <a:rPr lang="en-US" sz="5500"/>
              <a:t>Mentor: Chris Cain</a:t>
            </a:r>
          </a:p>
          <a:p>
            <a:pPr indent="-609600" lvl="0" marL="0" marR="0" rtl="0" algn="ctr">
              <a:spcBef>
                <a:spcPts val="0"/>
              </a:spcBef>
              <a:buClr>
                <a:schemeClr val="dk1"/>
              </a:buClr>
              <a:buSzPts val="9600"/>
              <a:buFont typeface="Arial"/>
              <a:buNone/>
            </a:pPr>
            <a:r>
              <a:rPr b="1" lang="en-US" sz="5500"/>
              <a:t>Wai Fong, Wai Lok Cheng, Zachary Moore,</a:t>
            </a:r>
          </a:p>
          <a:p>
            <a:pPr indent="-609600" lvl="0" marL="0" marR="0" rtl="0" algn="ctr">
              <a:spcBef>
                <a:spcPts val="0"/>
              </a:spcBef>
              <a:buClr>
                <a:schemeClr val="dk1"/>
              </a:buClr>
              <a:buSzPts val="9600"/>
              <a:buFont typeface="Arial"/>
              <a:buNone/>
            </a:pPr>
            <a:r>
              <a:rPr b="1" lang="en-US" sz="5500"/>
              <a:t>Sung Su Park, Casey Riehle</a:t>
            </a:r>
          </a:p>
        </p:txBody>
      </p:sp>
      <p:sp>
        <p:nvSpPr>
          <p:cNvPr id="21" name="Shape 21"/>
          <p:cNvSpPr txBox="1"/>
          <p:nvPr>
            <p:ph idx="1" type="body"/>
          </p:nvPr>
        </p:nvSpPr>
        <p:spPr>
          <a:xfrm>
            <a:off x="29481175" y="30851750"/>
            <a:ext cx="13904100" cy="1219200"/>
          </a:xfrm>
          <a:prstGeom prst="rect">
            <a:avLst/>
          </a:prstGeom>
          <a:solidFill>
            <a:srgbClr val="5B0F00"/>
          </a:solidFill>
          <a:ln cap="flat" cmpd="sng" w="9525">
            <a:solidFill>
              <a:srgbClr val="5B0F00"/>
            </a:solidFill>
            <a:prstDash val="dot"/>
            <a:round/>
            <a:headEnd len="med" w="med" type="none"/>
            <a:tailEnd len="med" w="med" type="none"/>
          </a:ln>
        </p:spPr>
        <p:txBody>
          <a:bodyPr anchorCtr="0" anchor="ctr" bIns="45700" lIns="91425" rIns="91425" wrap="square" tIns="45700">
            <a:noAutofit/>
          </a:bodyPr>
          <a:lstStyle/>
          <a:p>
            <a:pPr indent="-1976120" lvl="0" marL="1645920" marR="0" rtl="0" algn="ctr">
              <a:spcBef>
                <a:spcPts val="0"/>
              </a:spcBef>
              <a:buClr>
                <a:schemeClr val="dk1"/>
              </a:buClr>
              <a:buSzPts val="5200"/>
              <a:buFont typeface="Arial"/>
              <a:buNone/>
            </a:pPr>
            <a:r>
              <a:rPr b="1" i="0" lang="en-US" sz="5200" u="none" cap="none" strike="noStrike">
                <a:solidFill>
                  <a:srgbClr val="FFFFFF"/>
                </a:solidFill>
              </a:rPr>
              <a:t>Team </a:t>
            </a:r>
            <a:r>
              <a:rPr b="1" lang="en-US" sz="5200">
                <a:solidFill>
                  <a:srgbClr val="FFFFFF"/>
                </a:solidFill>
              </a:rPr>
              <a:t>Gamification</a:t>
            </a:r>
          </a:p>
        </p:txBody>
      </p:sp>
      <p:sp>
        <p:nvSpPr>
          <p:cNvPr id="22" name="Shape 22"/>
          <p:cNvSpPr txBox="1"/>
          <p:nvPr/>
        </p:nvSpPr>
        <p:spPr>
          <a:xfrm>
            <a:off x="29532625" y="27651350"/>
            <a:ext cx="13801200" cy="3200400"/>
          </a:xfrm>
          <a:prstGeom prst="rect">
            <a:avLst/>
          </a:prstGeom>
          <a:noFill/>
          <a:ln cap="flat" cmpd="sng" w="114300">
            <a:solidFill>
              <a:srgbClr val="660000"/>
            </a:solidFill>
            <a:prstDash val="solid"/>
            <a:round/>
            <a:headEnd len="med" w="med" type="none"/>
            <a:tailEnd len="med" w="med" type="none"/>
          </a:ln>
        </p:spPr>
        <p:txBody>
          <a:bodyPr anchorCtr="0" anchor="ctr" bIns="45700" lIns="91425" rIns="91425" wrap="square" tIns="45700">
            <a:noAutofit/>
          </a:bodyPr>
          <a:lstStyle/>
          <a:p>
            <a:pPr indent="-330200" lvl="0" marL="0" marR="0" rtl="0">
              <a:lnSpc>
                <a:spcPct val="100000"/>
              </a:lnSpc>
              <a:spcBef>
                <a:spcPts val="0"/>
              </a:spcBef>
              <a:spcAft>
                <a:spcPts val="0"/>
              </a:spcAft>
              <a:buClr>
                <a:schemeClr val="dk1"/>
              </a:buClr>
              <a:buSzPts val="5200"/>
              <a:buFont typeface="Arial"/>
              <a:buNone/>
            </a:pPr>
            <a:r>
              <a:rPr lang="en-US" sz="3500"/>
              <a:t>We would like to thank the following people for their help and support:</a:t>
            </a:r>
          </a:p>
          <a:p>
            <a:pPr indent="-330200" lvl="0" marL="0" marR="0" rtl="0">
              <a:lnSpc>
                <a:spcPct val="100000"/>
              </a:lnSpc>
              <a:spcBef>
                <a:spcPts val="0"/>
              </a:spcBef>
              <a:spcAft>
                <a:spcPts val="0"/>
              </a:spcAft>
              <a:buClr>
                <a:schemeClr val="dk1"/>
              </a:buClr>
              <a:buSzPts val="5200"/>
              <a:buFont typeface="Arial"/>
              <a:buNone/>
            </a:pPr>
            <a:r>
              <a:t/>
            </a:r>
            <a:endParaRPr sz="3500"/>
          </a:p>
          <a:p>
            <a:pPr indent="-330200" lvl="0" marL="0" marR="0" rtl="0">
              <a:lnSpc>
                <a:spcPct val="100000"/>
              </a:lnSpc>
              <a:spcBef>
                <a:spcPts val="0"/>
              </a:spcBef>
              <a:spcAft>
                <a:spcPts val="0"/>
              </a:spcAft>
              <a:buClr>
                <a:schemeClr val="dk1"/>
              </a:buClr>
              <a:buSzPts val="5200"/>
              <a:buFont typeface="Arial"/>
              <a:buNone/>
            </a:pPr>
            <a:r>
              <a:rPr lang="en-US" sz="3500"/>
              <a:t>Chris Cain, Alex Joens, WSU Intelligent Robot Learning Laboratory, and Behrooz Shirazi</a:t>
            </a:r>
          </a:p>
        </p:txBody>
      </p:sp>
      <p:pic>
        <p:nvPicPr>
          <p:cNvPr descr="irll_logo" id="23" name="Shape 23"/>
          <p:cNvPicPr preferRelativeResize="0"/>
          <p:nvPr/>
        </p:nvPicPr>
        <p:blipFill rotWithShape="1">
          <a:blip r:embed="rId3">
            <a:alphaModFix/>
          </a:blip>
          <a:srcRect b="0" l="0" r="0" t="0"/>
          <a:stretch/>
        </p:blipFill>
        <p:spPr>
          <a:xfrm>
            <a:off x="33976176" y="1391176"/>
            <a:ext cx="8844526" cy="3389849"/>
          </a:xfrm>
          <a:prstGeom prst="rect">
            <a:avLst/>
          </a:prstGeom>
          <a:noFill/>
          <a:ln>
            <a:noFill/>
          </a:ln>
        </p:spPr>
      </p:pic>
      <p:sp>
        <p:nvSpPr>
          <p:cNvPr id="24" name="Shape 24"/>
          <p:cNvSpPr txBox="1"/>
          <p:nvPr/>
        </p:nvSpPr>
        <p:spPr>
          <a:xfrm>
            <a:off x="561375" y="6076075"/>
            <a:ext cx="138441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b="1" lang="en-US" sz="6000">
                <a:solidFill>
                  <a:schemeClr val="lt1"/>
                </a:solidFill>
              </a:rPr>
              <a:t>Overview &amp; Motivation</a:t>
            </a:r>
          </a:p>
        </p:txBody>
      </p:sp>
      <p:sp>
        <p:nvSpPr>
          <p:cNvPr id="25" name="Shape 25"/>
          <p:cNvSpPr txBox="1"/>
          <p:nvPr/>
        </p:nvSpPr>
        <p:spPr>
          <a:xfrm>
            <a:off x="561375" y="7295275"/>
            <a:ext cx="13844100" cy="38406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US" sz="3500"/>
              <a:t>Gamification is the idea of designing a game for students to play that will reward them for the efforts they’ve put into their classes. It will track how much effort a student has put into their classes. Our team’s goal is to design and create a game that is enjoyable to a majority of students such that they’ll be motivated to put more effort in their classes.</a:t>
            </a:r>
          </a:p>
          <a:p>
            <a:pPr indent="0" lvl="0" marL="0" rtl="0">
              <a:spcBef>
                <a:spcPts val="0"/>
              </a:spcBef>
              <a:buNone/>
            </a:pPr>
            <a:r>
              <a:t/>
            </a:r>
            <a:endParaRPr sz="3500"/>
          </a:p>
        </p:txBody>
      </p:sp>
      <p:sp>
        <p:nvSpPr>
          <p:cNvPr id="26" name="Shape 26"/>
          <p:cNvSpPr txBox="1"/>
          <p:nvPr/>
        </p:nvSpPr>
        <p:spPr>
          <a:xfrm>
            <a:off x="554350" y="11791175"/>
            <a:ext cx="138441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b="1" lang="en-US" sz="6000">
                <a:solidFill>
                  <a:schemeClr val="lt1"/>
                </a:solidFill>
              </a:rPr>
              <a:t>Goals</a:t>
            </a:r>
          </a:p>
        </p:txBody>
      </p:sp>
      <p:sp>
        <p:nvSpPr>
          <p:cNvPr id="27" name="Shape 27"/>
          <p:cNvSpPr txBox="1"/>
          <p:nvPr/>
        </p:nvSpPr>
        <p:spPr>
          <a:xfrm>
            <a:off x="656975" y="16983200"/>
            <a:ext cx="138441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b="1" lang="en-US" sz="6000">
                <a:solidFill>
                  <a:schemeClr val="lt1"/>
                </a:solidFill>
              </a:rPr>
              <a:t>Background</a:t>
            </a:r>
          </a:p>
        </p:txBody>
      </p:sp>
      <p:sp>
        <p:nvSpPr>
          <p:cNvPr id="28" name="Shape 28"/>
          <p:cNvSpPr txBox="1"/>
          <p:nvPr/>
        </p:nvSpPr>
        <p:spPr>
          <a:xfrm>
            <a:off x="554350" y="13010375"/>
            <a:ext cx="13844100" cy="32004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450850" lvl="0" marL="457200" rtl="0">
              <a:spcBef>
                <a:spcPts val="0"/>
              </a:spcBef>
              <a:spcAft>
                <a:spcPts val="0"/>
              </a:spcAft>
              <a:buSzPts val="3500"/>
              <a:buChar char="-"/>
            </a:pPr>
            <a:r>
              <a:rPr lang="en-US" sz="3500"/>
              <a:t>Motivate students on their academic</a:t>
            </a:r>
          </a:p>
          <a:p>
            <a:pPr indent="-450850" lvl="0" marL="457200" rtl="0">
              <a:spcBef>
                <a:spcPts val="0"/>
              </a:spcBef>
              <a:spcAft>
                <a:spcPts val="0"/>
              </a:spcAft>
              <a:buSzPts val="3500"/>
              <a:buChar char="-"/>
            </a:pPr>
            <a:r>
              <a:rPr lang="en-US" sz="3500"/>
              <a:t>Reward students in game based on their effort in class</a:t>
            </a:r>
          </a:p>
          <a:p>
            <a:pPr indent="-450850" lvl="0" marL="457200" rtl="0">
              <a:spcBef>
                <a:spcPts val="0"/>
              </a:spcBef>
              <a:spcAft>
                <a:spcPts val="0"/>
              </a:spcAft>
              <a:buSzPts val="3500"/>
              <a:buChar char="-"/>
            </a:pPr>
            <a:r>
              <a:rPr lang="en-US" sz="3500"/>
              <a:t>Gather and statistics on how well the game works as an educational motivator</a:t>
            </a:r>
          </a:p>
          <a:p>
            <a:pPr indent="-450850" lvl="0" marL="457200" rtl="0">
              <a:spcBef>
                <a:spcPts val="0"/>
              </a:spcBef>
              <a:buSzPts val="3500"/>
              <a:buChar char="-"/>
            </a:pPr>
            <a:r>
              <a:rPr lang="en-US" sz="3500"/>
              <a:t>Require minimal work from the educator</a:t>
            </a:r>
          </a:p>
        </p:txBody>
      </p:sp>
      <p:sp>
        <p:nvSpPr>
          <p:cNvPr id="29" name="Shape 29"/>
          <p:cNvSpPr txBox="1"/>
          <p:nvPr/>
        </p:nvSpPr>
        <p:spPr>
          <a:xfrm>
            <a:off x="656975" y="18202400"/>
            <a:ext cx="13844100" cy="38406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US" sz="3500"/>
              <a:t>While there have been many games created for the sake of learning, nearly all of them are learning games rather than motivators. The fundamental aspect of this game we are creating is to provide students with a reward for when they show effort in their classes. This is measured by their class attendance, homework submissions, and lab submissions.</a:t>
            </a:r>
          </a:p>
          <a:p>
            <a:pPr indent="0" lvl="0" marL="0">
              <a:spcBef>
                <a:spcPts val="0"/>
              </a:spcBef>
              <a:buNone/>
            </a:pPr>
            <a:r>
              <a:t/>
            </a:r>
            <a:endParaRPr sz="3500"/>
          </a:p>
          <a:p>
            <a:pPr indent="0" lvl="0" marL="0" rtl="0">
              <a:spcBef>
                <a:spcPts val="0"/>
              </a:spcBef>
              <a:buNone/>
            </a:pPr>
            <a:r>
              <a:t/>
            </a:r>
            <a:endParaRPr sz="3500"/>
          </a:p>
        </p:txBody>
      </p:sp>
      <p:sp>
        <p:nvSpPr>
          <p:cNvPr id="30" name="Shape 30"/>
          <p:cNvSpPr txBox="1"/>
          <p:nvPr/>
        </p:nvSpPr>
        <p:spPr>
          <a:xfrm>
            <a:off x="661275" y="22917850"/>
            <a:ext cx="138441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Solution</a:t>
            </a:r>
          </a:p>
        </p:txBody>
      </p:sp>
      <p:sp>
        <p:nvSpPr>
          <p:cNvPr id="31" name="Shape 31"/>
          <p:cNvSpPr txBox="1"/>
          <p:nvPr/>
        </p:nvSpPr>
        <p:spPr>
          <a:xfrm>
            <a:off x="661275" y="24098000"/>
            <a:ext cx="13844100" cy="79728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US" sz="3500"/>
              <a:t>To make all students enjoy the game, we made three mini games for different types of players: seeker, mastermind, and conqueror, with an incremental type game as the overarching genre. We used Unity3D as the development platform.</a:t>
            </a:r>
          </a:p>
          <a:p>
            <a:pPr indent="0" lvl="0" marL="0">
              <a:spcBef>
                <a:spcPts val="0"/>
              </a:spcBef>
              <a:buNone/>
            </a:pPr>
            <a:r>
              <a:t/>
            </a:r>
            <a:endParaRPr sz="3500"/>
          </a:p>
          <a:p>
            <a:pPr indent="-69850" lvl="0" marL="0">
              <a:spcBef>
                <a:spcPts val="0"/>
              </a:spcBef>
              <a:buClr>
                <a:schemeClr val="dk1"/>
              </a:buClr>
              <a:buSzPts val="1100"/>
              <a:buFont typeface="Arial"/>
              <a:buNone/>
            </a:pPr>
            <a:r>
              <a:rPr lang="en-US" sz="3500">
                <a:solidFill>
                  <a:schemeClr val="dk1"/>
                </a:solidFill>
              </a:rPr>
              <a:t>The Incremental game contain different mini-games, and each mini-game will represent its own genre element. Therefore each mini-game gathering specific genre statistics to help on the research to see how players tend to spend their time.</a:t>
            </a:r>
          </a:p>
          <a:p>
            <a:pPr indent="-69850" lvl="0" marL="0">
              <a:spcBef>
                <a:spcPts val="0"/>
              </a:spcBef>
              <a:buClr>
                <a:schemeClr val="dk1"/>
              </a:buClr>
              <a:buSzPts val="1100"/>
              <a:buFont typeface="Arial"/>
              <a:buNone/>
            </a:pPr>
            <a:r>
              <a:t/>
            </a:r>
            <a:endParaRPr sz="3500">
              <a:solidFill>
                <a:schemeClr val="dk1"/>
              </a:solidFill>
            </a:endParaRPr>
          </a:p>
          <a:p>
            <a:pPr indent="-69850" lvl="0" marL="0" rtl="0">
              <a:spcBef>
                <a:spcPts val="0"/>
              </a:spcBef>
              <a:buClr>
                <a:schemeClr val="dk1"/>
              </a:buClr>
              <a:buSzPts val="1100"/>
              <a:buFont typeface="Arial"/>
              <a:buNone/>
            </a:pPr>
            <a:r>
              <a:rPr lang="en-US" sz="3500">
                <a:solidFill>
                  <a:schemeClr val="dk1"/>
                </a:solidFill>
              </a:rPr>
              <a:t>The game saves and loads game data using the EECS server via websockets where the data is stored using MongoDB database program. The assignment scores, attendance, etc. are read from CSV files and apply the appropriate rewards in the database.</a:t>
            </a:r>
          </a:p>
        </p:txBody>
      </p:sp>
      <p:sp>
        <p:nvSpPr>
          <p:cNvPr id="32" name="Shape 32"/>
          <p:cNvSpPr txBox="1"/>
          <p:nvPr/>
        </p:nvSpPr>
        <p:spPr>
          <a:xfrm>
            <a:off x="29532625" y="20594700"/>
            <a:ext cx="13801200" cy="55458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US" sz="3500">
                <a:solidFill>
                  <a:schemeClr val="dk1"/>
                </a:solidFill>
              </a:rPr>
              <a:t>The seeker game is for those who are interested in story and exploration based games. This game was designed with a story quest along with dungeon exploration. The player will play a character in the storyline. The main gameplay is to go into dungeons to explore for treasures which can be sold for upgrades in either the seeker game or for incremental progress. There are traps hidden within the dungeon which hinders the player’s progress. The player will have to increase their stats to disarm the traps or to dodge them.</a:t>
            </a:r>
          </a:p>
        </p:txBody>
      </p:sp>
      <p:sp>
        <p:nvSpPr>
          <p:cNvPr id="33" name="Shape 33"/>
          <p:cNvSpPr txBox="1"/>
          <p:nvPr/>
        </p:nvSpPr>
        <p:spPr>
          <a:xfrm>
            <a:off x="29532625" y="19375500"/>
            <a:ext cx="138012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Game type: Seeker</a:t>
            </a:r>
          </a:p>
        </p:txBody>
      </p:sp>
      <p:sp>
        <p:nvSpPr>
          <p:cNvPr id="34" name="Shape 34"/>
          <p:cNvSpPr txBox="1"/>
          <p:nvPr/>
        </p:nvSpPr>
        <p:spPr>
          <a:xfrm>
            <a:off x="29498975" y="7295275"/>
            <a:ext cx="13801200" cy="55458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US" sz="3500">
                <a:solidFill>
                  <a:schemeClr val="dk1"/>
                </a:solidFill>
              </a:rPr>
              <a:t>The mastermind game is for people who like to exercise their brain through different difficulty puzzles to gain accomplishment from solving them.</a:t>
            </a:r>
          </a:p>
          <a:p>
            <a:pPr indent="-69850" lvl="0" marL="0" rtl="0">
              <a:spcBef>
                <a:spcPts val="0"/>
              </a:spcBef>
              <a:buClr>
                <a:schemeClr val="dk1"/>
              </a:buClr>
              <a:buSzPts val="1100"/>
              <a:buFont typeface="Arial"/>
              <a:buNone/>
            </a:pPr>
            <a:r>
              <a:rPr lang="en-US" sz="3500">
                <a:solidFill>
                  <a:schemeClr val="dk1"/>
                </a:solidFill>
              </a:rPr>
              <a:t>Our team choose Sudoku to represent mastermind type game,where it will have 3 difficulty puzzle waiting to be solve. As the student progress into harder puzzles, the time spending on thinking for the solution will also be increased. The benefit of student solving harder puzzle is to encourage them to exercise their brain on finding solution and gaining better reward on the overall incremental progression.</a:t>
            </a:r>
          </a:p>
        </p:txBody>
      </p:sp>
      <p:sp>
        <p:nvSpPr>
          <p:cNvPr id="35" name="Shape 35"/>
          <p:cNvSpPr txBox="1"/>
          <p:nvPr/>
        </p:nvSpPr>
        <p:spPr>
          <a:xfrm>
            <a:off x="29498987" y="6076075"/>
            <a:ext cx="138012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Game type: Mastermind</a:t>
            </a:r>
          </a:p>
        </p:txBody>
      </p:sp>
      <p:sp>
        <p:nvSpPr>
          <p:cNvPr id="36" name="Shape 36"/>
          <p:cNvSpPr txBox="1"/>
          <p:nvPr/>
        </p:nvSpPr>
        <p:spPr>
          <a:xfrm>
            <a:off x="29541275" y="13132713"/>
            <a:ext cx="138012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Game type: Conqueror</a:t>
            </a:r>
          </a:p>
        </p:txBody>
      </p:sp>
      <p:sp>
        <p:nvSpPr>
          <p:cNvPr id="37" name="Shape 37"/>
          <p:cNvSpPr txBox="1"/>
          <p:nvPr/>
        </p:nvSpPr>
        <p:spPr>
          <a:xfrm>
            <a:off x="29541275" y="14351913"/>
            <a:ext cx="13801200" cy="46326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US" sz="3500">
                <a:solidFill>
                  <a:schemeClr val="dk1"/>
                </a:solidFill>
              </a:rPr>
              <a:t>The conqueror game is for people who enjoy a challenge and seek enjoyment from difficulty. It is a top down shooter that pits you against strong enemies. As your opponents get stronger, so do the rewards for victory. New weapons can be acquired and skills can be unlocked. These bonuses are essential for overcoming the enemies found later in the game. All bosses have unique mechanics that may require multiple attempts to defeat. This can provide a feeling of satisfaction and accomplishment that players may enjoy.</a:t>
            </a:r>
          </a:p>
        </p:txBody>
      </p:sp>
      <p:sp>
        <p:nvSpPr>
          <p:cNvPr id="38" name="Shape 38"/>
          <p:cNvSpPr txBox="1"/>
          <p:nvPr/>
        </p:nvSpPr>
        <p:spPr>
          <a:xfrm>
            <a:off x="15094788" y="16983188"/>
            <a:ext cx="138441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 Incremental Game</a:t>
            </a:r>
          </a:p>
        </p:txBody>
      </p:sp>
      <p:sp>
        <p:nvSpPr>
          <p:cNvPr id="39" name="Shape 39"/>
          <p:cNvSpPr txBox="1"/>
          <p:nvPr/>
        </p:nvSpPr>
        <p:spPr>
          <a:xfrm>
            <a:off x="15094800" y="18202400"/>
            <a:ext cx="13844100" cy="13868400"/>
          </a:xfrm>
          <a:prstGeom prst="rect">
            <a:avLst/>
          </a:prstGeom>
          <a:no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US" sz="3500">
                <a:solidFill>
                  <a:schemeClr val="dk1"/>
                </a:solidFill>
              </a:rPr>
              <a:t>Incremental games have become a very widespread and popular genre over the past few years. They are very long lasting gameplay types and provides rewards in increments. This type of gameplay fits the needs for our overall game. It will be supported by our three other minigames to provide content for the player to do in order to level up and acquire rewards from the incremental.</a:t>
            </a:r>
          </a:p>
          <a:p>
            <a:pPr indent="-69850" lvl="0" marL="0">
              <a:spcBef>
                <a:spcPts val="0"/>
              </a:spcBef>
              <a:buClr>
                <a:schemeClr val="dk1"/>
              </a:buClr>
              <a:buSzPts val="1100"/>
              <a:buFont typeface="Arial"/>
              <a:buNone/>
            </a:pPr>
            <a:r>
              <a:t/>
            </a:r>
            <a:endParaRPr sz="3500">
              <a:solidFill>
                <a:schemeClr val="dk1"/>
              </a:solidFill>
            </a:endParaRPr>
          </a:p>
          <a:p>
            <a:pPr indent="-69850" lvl="0" marL="0" rtl="0">
              <a:spcBef>
                <a:spcPts val="0"/>
              </a:spcBef>
              <a:buClr>
                <a:schemeClr val="dk1"/>
              </a:buClr>
              <a:buSzPts val="1100"/>
              <a:buFont typeface="Arial"/>
              <a:buNone/>
            </a:pPr>
            <a:r>
              <a:rPr lang="en-US" sz="3500">
                <a:solidFill>
                  <a:schemeClr val="dk1"/>
                </a:solidFill>
              </a:rPr>
              <a:t>All three games are connected together with the incremental game. The player can earn coins from the minigames and use the coins to boost their level up. Leveling up  will unlock some new features in the minigames. By participating in class work, students have chances to get bonus code which can be used in the game to gain bonuses such as coins or items.</a:t>
            </a:r>
          </a:p>
          <a:p>
            <a:pPr indent="-69850" lvl="0" marL="0" rtl="0">
              <a:spcBef>
                <a:spcPts val="0"/>
              </a:spcBef>
              <a:buClr>
                <a:schemeClr val="dk1"/>
              </a:buClr>
              <a:buSzPts val="1100"/>
              <a:buFont typeface="Arial"/>
              <a:buNone/>
            </a:pPr>
            <a:r>
              <a:t/>
            </a:r>
            <a:endParaRPr sz="3500">
              <a:solidFill>
                <a:schemeClr val="dk1"/>
              </a:solidFill>
            </a:endParaRPr>
          </a:p>
          <a:p>
            <a:pPr indent="-69850" lvl="0" marL="0" rtl="0">
              <a:spcBef>
                <a:spcPts val="0"/>
              </a:spcBef>
              <a:buClr>
                <a:schemeClr val="dk1"/>
              </a:buClr>
              <a:buSzPts val="1100"/>
              <a:buFont typeface="Arial"/>
              <a:buNone/>
            </a:pPr>
            <a:r>
              <a:rPr lang="en-US" sz="3500">
                <a:solidFill>
                  <a:schemeClr val="dk1"/>
                </a:solidFill>
              </a:rPr>
              <a:t>Stamina is what is used to play the minigames. If the player does not have enough stamina they will not be able to play. The player may gain stamina through work submissions and class attendances.</a:t>
            </a:r>
          </a:p>
          <a:p>
            <a:pPr indent="-69850" lvl="0" marL="0" rtl="0">
              <a:spcBef>
                <a:spcPts val="0"/>
              </a:spcBef>
              <a:buClr>
                <a:schemeClr val="dk1"/>
              </a:buClr>
              <a:buSzPts val="1100"/>
              <a:buFont typeface="Arial"/>
              <a:buNone/>
            </a:pPr>
            <a:r>
              <a:t/>
            </a:r>
            <a:endParaRPr sz="3500">
              <a:solidFill>
                <a:schemeClr val="dk1"/>
              </a:solidFill>
            </a:endParaRPr>
          </a:p>
          <a:p>
            <a:pPr indent="-69850" lvl="0" marL="0" rtl="0">
              <a:spcBef>
                <a:spcPts val="0"/>
              </a:spcBef>
              <a:buClr>
                <a:schemeClr val="dk1"/>
              </a:buClr>
              <a:buSzPts val="1100"/>
              <a:buFont typeface="Arial"/>
              <a:buNone/>
            </a:pPr>
            <a:r>
              <a:rPr lang="en-US" sz="3500">
                <a:solidFill>
                  <a:schemeClr val="dk1"/>
                </a:solidFill>
              </a:rPr>
              <a:t>An active and passive mode is also included. The active mode is enabled for a set amount of time and provides a much faster experience gain. The passive mode provides player experience passively. It is very slow but runs continuously from the first launch of the game.</a:t>
            </a:r>
          </a:p>
        </p:txBody>
      </p:sp>
      <p:sp>
        <p:nvSpPr>
          <p:cNvPr id="40" name="Shape 40"/>
          <p:cNvSpPr txBox="1"/>
          <p:nvPr/>
        </p:nvSpPr>
        <p:spPr>
          <a:xfrm>
            <a:off x="29532650" y="26432150"/>
            <a:ext cx="138012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sz="6000">
                <a:solidFill>
                  <a:schemeClr val="lt1"/>
                </a:solidFill>
              </a:rPr>
              <a:t>Acknowledgments</a:t>
            </a:r>
          </a:p>
        </p:txBody>
      </p:sp>
      <p:pic>
        <p:nvPicPr>
          <p:cNvPr id="41" name="Shape 41"/>
          <p:cNvPicPr preferRelativeResize="0"/>
          <p:nvPr/>
        </p:nvPicPr>
        <p:blipFill>
          <a:blip r:embed="rId4">
            <a:alphaModFix/>
          </a:blip>
          <a:stretch>
            <a:fillRect/>
          </a:stretch>
        </p:blipFill>
        <p:spPr>
          <a:xfrm>
            <a:off x="14976700" y="7361500"/>
            <a:ext cx="13951078" cy="8849276"/>
          </a:xfrm>
          <a:prstGeom prst="rect">
            <a:avLst/>
          </a:prstGeom>
          <a:noFill/>
          <a:ln>
            <a:noFill/>
          </a:ln>
        </p:spPr>
      </p:pic>
      <p:sp>
        <p:nvSpPr>
          <p:cNvPr id="42" name="Shape 42"/>
          <p:cNvSpPr txBox="1"/>
          <p:nvPr/>
        </p:nvSpPr>
        <p:spPr>
          <a:xfrm>
            <a:off x="15028013" y="6076063"/>
            <a:ext cx="13844100" cy="1219200"/>
          </a:xfrm>
          <a:prstGeom prst="rect">
            <a:avLst/>
          </a:prstGeom>
          <a:solidFill>
            <a:srgbClr val="660000"/>
          </a:solidFill>
          <a:ln cap="flat" cmpd="sng" w="114300">
            <a:solidFill>
              <a:srgbClr val="660000"/>
            </a:solidFill>
            <a:prstDash val="solid"/>
            <a:round/>
            <a:headEnd len="med" w="med" type="none"/>
            <a:tailEnd len="med" w="med" type="none"/>
          </a:ln>
        </p:spPr>
        <p:txBody>
          <a:bodyPr anchorCtr="0" anchor="t" bIns="91425" lIns="91425" rIns="91425" wrap="square" tIns="91425">
            <a:noAutofit/>
          </a:bodyPr>
          <a:lstStyle/>
          <a:p>
            <a:pPr indent="0" lvl="0" marL="0" rtl="0" algn="ctr">
              <a:spcBef>
                <a:spcPts val="0"/>
              </a:spcBef>
              <a:buNone/>
            </a:pPr>
            <a:r>
              <a:rPr b="1" lang="en-US" sz="6000">
                <a:solidFill>
                  <a:schemeClr val="lt1"/>
                </a:solidFill>
              </a:rPr>
              <a:t>Gameplay Screenshots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rDesPosterTemplat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