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9" r:id="rId3"/>
  </p:sldMasterIdLst>
  <p:notesMasterIdLst>
    <p:notesMasterId r:id="rId4"/>
  </p:notesMasterIdLst>
  <p:sldIdLst>
    <p:sldId id="256" r:id="rId5"/>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 name="Shape 16"/>
        <p:cNvGrpSpPr/>
        <p:nvPr/>
      </p:nvGrpSpPr>
      <p:grpSpPr>
        <a:xfrm>
          <a:off x="0" y="0"/>
          <a:ext cx="0" cy="0"/>
          <a:chOff x="0" y="0"/>
          <a:chExt cx="0" cy="0"/>
        </a:xfrm>
      </p:grpSpPr>
      <p:sp>
        <p:nvSpPr>
          <p:cNvPr id="17" name="Shape 1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8" name="Shape 1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oster template">
    <p:spTree>
      <p:nvGrpSpPr>
        <p:cNvPr id="7" name="Shape 7"/>
        <p:cNvGrpSpPr/>
        <p:nvPr/>
      </p:nvGrpSpPr>
      <p:grpSpPr>
        <a:xfrm>
          <a:off x="0" y="0"/>
          <a:ext cx="0" cy="0"/>
          <a:chOff x="0" y="0"/>
          <a:chExt cx="0" cy="0"/>
        </a:xfrm>
      </p:grpSpPr>
      <p:sp>
        <p:nvSpPr>
          <p:cNvPr id="8" name="Shape 8"/>
          <p:cNvSpPr txBox="1"/>
          <p:nvPr>
            <p:ph type="ctrTitle"/>
          </p:nvPr>
        </p:nvSpPr>
        <p:spPr>
          <a:xfrm>
            <a:off x="0" y="685800"/>
            <a:ext cx="43891199" cy="48006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21100"/>
              <a:buFont typeface="Arial"/>
              <a:buNone/>
              <a:defRPr b="0" i="0" sz="211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pic>
        <p:nvPicPr>
          <p:cNvPr descr="wsu_logo_transp_eecs.tif" id="9" name="Shape 9"/>
          <p:cNvPicPr preferRelativeResize="0"/>
          <p:nvPr/>
        </p:nvPicPr>
        <p:blipFill rotWithShape="1">
          <a:blip r:embed="rId2">
            <a:alphaModFix/>
          </a:blip>
          <a:srcRect b="0" l="0" r="0" t="0"/>
          <a:stretch/>
        </p:blipFill>
        <p:spPr>
          <a:xfrm>
            <a:off x="0" y="1219200"/>
            <a:ext cx="8844533" cy="3840480"/>
          </a:xfrm>
          <a:prstGeom prst="rect">
            <a:avLst/>
          </a:prstGeom>
          <a:noFill/>
          <a:ln>
            <a:noFill/>
          </a:ln>
        </p:spPr>
      </p:pic>
      <p:sp>
        <p:nvSpPr>
          <p:cNvPr id="10" name="Shape 10"/>
          <p:cNvSpPr txBox="1"/>
          <p:nvPr>
            <p:ph idx="1" type="body"/>
          </p:nvPr>
        </p:nvSpPr>
        <p:spPr>
          <a:xfrm>
            <a:off x="29413200" y="30861000"/>
            <a:ext cx="13844017" cy="1219200"/>
          </a:xfrm>
          <a:prstGeom prst="rect">
            <a:avLst/>
          </a:prstGeom>
          <a:noFill/>
          <a:ln>
            <a:noFill/>
          </a:ln>
        </p:spPr>
        <p:txBody>
          <a:bodyPr anchorCtr="0" anchor="ctr" bIns="91425" lIns="91425" rIns="91425" wrap="square" tIns="91425"/>
          <a:lstStyle>
            <a:lvl1pPr indent="-1036320" lvl="0" marL="1645920" marR="0" rtl="0" algn="l">
              <a:spcBef>
                <a:spcPts val="1920"/>
              </a:spcBef>
              <a:buClr>
                <a:schemeClr val="dk1"/>
              </a:buClr>
              <a:buSzPts val="9600"/>
              <a:buFont typeface="Arial"/>
              <a:buChar char="•"/>
              <a:defRPr b="0" i="0" sz="9600" u="none" cap="none" strike="noStrike">
                <a:solidFill>
                  <a:schemeClr val="dk1"/>
                </a:solidFill>
                <a:latin typeface="Arial"/>
                <a:ea typeface="Arial"/>
                <a:cs typeface="Arial"/>
                <a:sym typeface="Arial"/>
              </a:defRPr>
            </a:lvl1pPr>
            <a:lvl2pPr indent="-1371599" lvl="1" marL="3566159" marR="0" rtl="0" algn="l">
              <a:spcBef>
                <a:spcPts val="2680"/>
              </a:spcBef>
              <a:buClr>
                <a:schemeClr val="dk1"/>
              </a:buClr>
              <a:buSzPts val="13400"/>
              <a:buFont typeface="Arial"/>
              <a:buNone/>
              <a:defRPr b="0" i="0" sz="13400" u="none" cap="none" strike="noStrike">
                <a:solidFill>
                  <a:schemeClr val="dk1"/>
                </a:solidFill>
                <a:latin typeface="Times New Roman"/>
                <a:ea typeface="Times New Roman"/>
                <a:cs typeface="Times New Roman"/>
                <a:sym typeface="Times New Roman"/>
              </a:defRPr>
            </a:lvl2pPr>
            <a:lvl3pPr indent="-1097279" lvl="2" marL="5486400" marR="0" rtl="0" algn="l">
              <a:spcBef>
                <a:spcPts val="2300"/>
              </a:spcBef>
              <a:buClr>
                <a:schemeClr val="dk1"/>
              </a:buClr>
              <a:buSzPts val="11500"/>
              <a:buFont typeface="Arial"/>
              <a:buNone/>
              <a:defRPr b="0" i="0" sz="11500" u="none" cap="none" strike="noStrike">
                <a:solidFill>
                  <a:schemeClr val="dk1"/>
                </a:solidFill>
                <a:latin typeface="Times New Roman"/>
                <a:ea typeface="Times New Roman"/>
                <a:cs typeface="Times New Roman"/>
                <a:sym typeface="Times New Roman"/>
              </a:defRPr>
            </a:lvl3pPr>
            <a:lvl4pPr indent="-1097279" lvl="3" marL="7680960" marR="0" rtl="0" algn="l">
              <a:spcBef>
                <a:spcPts val="1920"/>
              </a:spcBef>
              <a:buClr>
                <a:schemeClr val="dk1"/>
              </a:buClr>
              <a:buSzPts val="9600"/>
              <a:buFont typeface="Arial"/>
              <a:buNone/>
              <a:defRPr b="0" i="0" sz="9600" u="none" cap="none" strike="noStrike">
                <a:solidFill>
                  <a:schemeClr val="dk1"/>
                </a:solidFill>
                <a:latin typeface="Times New Roman"/>
                <a:ea typeface="Times New Roman"/>
                <a:cs typeface="Times New Roman"/>
                <a:sym typeface="Times New Roman"/>
              </a:defRPr>
            </a:lvl4pPr>
            <a:lvl5pPr indent="-1097279" lvl="4" marL="9875520" marR="0" rtl="0" algn="l">
              <a:spcBef>
                <a:spcPts val="1920"/>
              </a:spcBef>
              <a:buClr>
                <a:schemeClr val="dk1"/>
              </a:buClr>
              <a:buSzPts val="9600"/>
              <a:buFont typeface="Arial"/>
              <a:buNone/>
              <a:defRPr b="0" i="0" sz="9600" u="none" cap="none" strike="noStrike">
                <a:solidFill>
                  <a:schemeClr val="dk1"/>
                </a:solidFill>
                <a:latin typeface="Times New Roman"/>
                <a:ea typeface="Times New Roman"/>
                <a:cs typeface="Times New Roman"/>
                <a:sym typeface="Times New Roman"/>
              </a:defRPr>
            </a:lvl5pPr>
            <a:lvl6pPr indent="-487680" lvl="5" marL="1207008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6pPr>
            <a:lvl7pPr indent="-487678" lvl="6" marL="14264639"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7pPr>
            <a:lvl8pPr indent="-487680" lvl="7" marL="1645920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8pPr>
            <a:lvl9pPr indent="-487680" lvl="8" marL="1865376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9pPr>
          </a:lstStyle>
          <a:p/>
        </p:txBody>
      </p:sp>
      <p:sp>
        <p:nvSpPr>
          <p:cNvPr id="11" name="Shape 11"/>
          <p:cNvSpPr txBox="1"/>
          <p:nvPr>
            <p:ph idx="2" type="body"/>
          </p:nvPr>
        </p:nvSpPr>
        <p:spPr>
          <a:xfrm>
            <a:off x="29413200" y="5471160"/>
            <a:ext cx="13844017" cy="16550640"/>
          </a:xfrm>
          <a:prstGeom prst="rect">
            <a:avLst/>
          </a:prstGeom>
          <a:noFill/>
          <a:ln>
            <a:noFill/>
          </a:ln>
        </p:spPr>
        <p:txBody>
          <a:bodyPr anchorCtr="0" anchor="t" bIns="91425" lIns="91425" rIns="91425" wrap="square" tIns="91425"/>
          <a:lstStyle>
            <a:lvl1pPr indent="-1645920" lvl="0" marL="1645920" marR="0" rtl="0" algn="ctr">
              <a:spcBef>
                <a:spcPts val="1200"/>
              </a:spcBef>
              <a:buClr>
                <a:schemeClr val="dk1"/>
              </a:buClr>
              <a:buSzPts val="6000"/>
              <a:buFont typeface="Arial"/>
              <a:buNone/>
              <a:defRPr b="0" i="0" sz="6000" u="none" cap="none" strike="noStrike">
                <a:solidFill>
                  <a:schemeClr val="dk1"/>
                </a:solidFill>
                <a:latin typeface="Arial"/>
                <a:ea typeface="Arial"/>
                <a:cs typeface="Arial"/>
                <a:sym typeface="Arial"/>
              </a:defRPr>
            </a:lvl1pPr>
            <a:lvl2pPr indent="-520699" lvl="1" marL="3566159" marR="0" rtl="0" algn="l">
              <a:spcBef>
                <a:spcPts val="2680"/>
              </a:spcBef>
              <a:buClr>
                <a:schemeClr val="dk1"/>
              </a:buClr>
              <a:buSzPts val="13400"/>
              <a:buFont typeface="Arial"/>
              <a:buChar char="–"/>
              <a:defRPr b="0" i="0" sz="13400" u="none" cap="none" strike="noStrike">
                <a:solidFill>
                  <a:schemeClr val="dk1"/>
                </a:solidFill>
                <a:latin typeface="Times New Roman"/>
                <a:ea typeface="Times New Roman"/>
                <a:cs typeface="Times New Roman"/>
                <a:sym typeface="Times New Roman"/>
              </a:defRPr>
            </a:lvl2pPr>
            <a:lvl3pPr indent="-367029" lvl="2" marL="5486400" marR="0" rtl="0" algn="l">
              <a:spcBef>
                <a:spcPts val="2300"/>
              </a:spcBef>
              <a:buClr>
                <a:schemeClr val="dk1"/>
              </a:buClr>
              <a:buSzPts val="11500"/>
              <a:buFont typeface="Arial"/>
              <a:buChar char="•"/>
              <a:defRPr b="0" i="0" sz="11500" u="none" cap="none" strike="noStrike">
                <a:solidFill>
                  <a:schemeClr val="dk1"/>
                </a:solidFill>
                <a:latin typeface="Times New Roman"/>
                <a:ea typeface="Times New Roman"/>
                <a:cs typeface="Times New Roman"/>
                <a:sym typeface="Times New Roman"/>
              </a:defRPr>
            </a:lvl3pPr>
            <a:lvl4pPr indent="-487679" lvl="3" marL="768096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4pPr>
            <a:lvl5pPr indent="-487679" lvl="4" marL="987552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5pPr>
            <a:lvl6pPr indent="-487680" lvl="5" marL="1207008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6pPr>
            <a:lvl7pPr indent="-487678" lvl="6" marL="14264639"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7pPr>
            <a:lvl8pPr indent="-487680" lvl="7" marL="1645920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8pPr>
            <a:lvl9pPr indent="-487680" lvl="8" marL="1865376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9pPr>
          </a:lstStyle>
          <a:p/>
        </p:txBody>
      </p:sp>
      <p:sp>
        <p:nvSpPr>
          <p:cNvPr id="12" name="Shape 12"/>
          <p:cNvSpPr txBox="1"/>
          <p:nvPr>
            <p:ph idx="3" type="body"/>
          </p:nvPr>
        </p:nvSpPr>
        <p:spPr>
          <a:xfrm>
            <a:off x="29413200" y="27432000"/>
            <a:ext cx="13844017" cy="3200400"/>
          </a:xfrm>
          <a:prstGeom prst="rect">
            <a:avLst/>
          </a:prstGeom>
          <a:noFill/>
          <a:ln>
            <a:noFill/>
          </a:ln>
        </p:spPr>
        <p:txBody>
          <a:bodyPr anchorCtr="0" anchor="ctr" bIns="91425" lIns="91425" rIns="91425" wrap="square" tIns="91425"/>
          <a:lstStyle>
            <a:lvl1pPr indent="-1036320" lvl="0" marL="1645920" marR="0" rtl="0" algn="l">
              <a:spcBef>
                <a:spcPts val="1920"/>
              </a:spcBef>
              <a:buClr>
                <a:schemeClr val="dk1"/>
              </a:buClr>
              <a:buSzPts val="9600"/>
              <a:buFont typeface="Arial"/>
              <a:buChar char="•"/>
              <a:defRPr b="0" i="0" sz="9600" u="none" cap="none" strike="noStrike">
                <a:solidFill>
                  <a:schemeClr val="dk1"/>
                </a:solidFill>
                <a:latin typeface="Arial"/>
                <a:ea typeface="Arial"/>
                <a:cs typeface="Arial"/>
                <a:sym typeface="Arial"/>
              </a:defRPr>
            </a:lvl1pPr>
            <a:lvl2pPr indent="-1371599" lvl="1" marL="3566159" marR="0" rtl="0" algn="l">
              <a:spcBef>
                <a:spcPts val="2680"/>
              </a:spcBef>
              <a:buClr>
                <a:schemeClr val="dk1"/>
              </a:buClr>
              <a:buSzPts val="13400"/>
              <a:buFont typeface="Arial"/>
              <a:buNone/>
              <a:defRPr b="0" i="0" sz="13400" u="none" cap="none" strike="noStrike">
                <a:solidFill>
                  <a:schemeClr val="dk1"/>
                </a:solidFill>
                <a:latin typeface="Times New Roman"/>
                <a:ea typeface="Times New Roman"/>
                <a:cs typeface="Times New Roman"/>
                <a:sym typeface="Times New Roman"/>
              </a:defRPr>
            </a:lvl2pPr>
            <a:lvl3pPr indent="-1097279" lvl="2" marL="5486400" marR="0" rtl="0" algn="l">
              <a:spcBef>
                <a:spcPts val="2300"/>
              </a:spcBef>
              <a:buClr>
                <a:schemeClr val="dk1"/>
              </a:buClr>
              <a:buSzPts val="11500"/>
              <a:buFont typeface="Arial"/>
              <a:buNone/>
              <a:defRPr b="0" i="0" sz="11500" u="none" cap="none" strike="noStrike">
                <a:solidFill>
                  <a:schemeClr val="dk1"/>
                </a:solidFill>
                <a:latin typeface="Times New Roman"/>
                <a:ea typeface="Times New Roman"/>
                <a:cs typeface="Times New Roman"/>
                <a:sym typeface="Times New Roman"/>
              </a:defRPr>
            </a:lvl3pPr>
            <a:lvl4pPr indent="-1097279" lvl="3" marL="7680960" marR="0" rtl="0" algn="l">
              <a:spcBef>
                <a:spcPts val="1920"/>
              </a:spcBef>
              <a:buClr>
                <a:schemeClr val="dk1"/>
              </a:buClr>
              <a:buSzPts val="9600"/>
              <a:buFont typeface="Arial"/>
              <a:buNone/>
              <a:defRPr b="0" i="0" sz="9600" u="none" cap="none" strike="noStrike">
                <a:solidFill>
                  <a:schemeClr val="dk1"/>
                </a:solidFill>
                <a:latin typeface="Times New Roman"/>
                <a:ea typeface="Times New Roman"/>
                <a:cs typeface="Times New Roman"/>
                <a:sym typeface="Times New Roman"/>
              </a:defRPr>
            </a:lvl4pPr>
            <a:lvl5pPr indent="-1097279" lvl="4" marL="9875520" marR="0" rtl="0" algn="l">
              <a:spcBef>
                <a:spcPts val="1920"/>
              </a:spcBef>
              <a:buClr>
                <a:schemeClr val="dk1"/>
              </a:buClr>
              <a:buSzPts val="9600"/>
              <a:buFont typeface="Arial"/>
              <a:buNone/>
              <a:defRPr b="0" i="0" sz="9600" u="none" cap="none" strike="noStrike">
                <a:solidFill>
                  <a:schemeClr val="dk1"/>
                </a:solidFill>
                <a:latin typeface="Times New Roman"/>
                <a:ea typeface="Times New Roman"/>
                <a:cs typeface="Times New Roman"/>
                <a:sym typeface="Times New Roman"/>
              </a:defRPr>
            </a:lvl5pPr>
            <a:lvl6pPr indent="-487680" lvl="5" marL="1207008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6pPr>
            <a:lvl7pPr indent="-487678" lvl="6" marL="14264639"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7pPr>
            <a:lvl8pPr indent="-487680" lvl="7" marL="1645920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8pPr>
            <a:lvl9pPr indent="-487680" lvl="8" marL="1865376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9pPr>
          </a:lstStyle>
          <a:p/>
        </p:txBody>
      </p:sp>
      <p:sp>
        <p:nvSpPr>
          <p:cNvPr id="13" name="Shape 13"/>
          <p:cNvSpPr txBox="1"/>
          <p:nvPr>
            <p:ph idx="4" type="body"/>
          </p:nvPr>
        </p:nvSpPr>
        <p:spPr>
          <a:xfrm>
            <a:off x="29413200" y="22326600"/>
            <a:ext cx="13844017" cy="4873752"/>
          </a:xfrm>
          <a:prstGeom prst="rect">
            <a:avLst/>
          </a:prstGeom>
          <a:noFill/>
          <a:ln>
            <a:noFill/>
          </a:ln>
        </p:spPr>
        <p:txBody>
          <a:bodyPr anchorCtr="0" anchor="ctr" bIns="91425" lIns="91425" rIns="91425" wrap="square" tIns="91425"/>
          <a:lstStyle>
            <a:lvl1pPr indent="-1036320" lvl="0" marL="1645920" marR="0" rtl="0" algn="l">
              <a:spcBef>
                <a:spcPts val="1920"/>
              </a:spcBef>
              <a:buClr>
                <a:schemeClr val="dk1"/>
              </a:buClr>
              <a:buSzPts val="9600"/>
              <a:buFont typeface="Arial"/>
              <a:buChar char="•"/>
              <a:defRPr b="0" i="0" sz="9600" u="none" cap="none" strike="noStrike">
                <a:solidFill>
                  <a:schemeClr val="dk1"/>
                </a:solidFill>
                <a:latin typeface="Arial"/>
                <a:ea typeface="Arial"/>
                <a:cs typeface="Arial"/>
                <a:sym typeface="Arial"/>
              </a:defRPr>
            </a:lvl1pPr>
            <a:lvl2pPr indent="-1371599" lvl="1" marL="3566159" marR="0" rtl="0" algn="l">
              <a:spcBef>
                <a:spcPts val="2680"/>
              </a:spcBef>
              <a:buClr>
                <a:schemeClr val="dk1"/>
              </a:buClr>
              <a:buSzPts val="13400"/>
              <a:buFont typeface="Arial"/>
              <a:buNone/>
              <a:defRPr b="0" i="0" sz="13400" u="none" cap="none" strike="noStrike">
                <a:solidFill>
                  <a:schemeClr val="dk1"/>
                </a:solidFill>
                <a:latin typeface="Times New Roman"/>
                <a:ea typeface="Times New Roman"/>
                <a:cs typeface="Times New Roman"/>
                <a:sym typeface="Times New Roman"/>
              </a:defRPr>
            </a:lvl2pPr>
            <a:lvl3pPr indent="-1097279" lvl="2" marL="5486400" marR="0" rtl="0" algn="l">
              <a:spcBef>
                <a:spcPts val="2300"/>
              </a:spcBef>
              <a:buClr>
                <a:schemeClr val="dk1"/>
              </a:buClr>
              <a:buSzPts val="11500"/>
              <a:buFont typeface="Arial"/>
              <a:buNone/>
              <a:defRPr b="0" i="0" sz="11500" u="none" cap="none" strike="noStrike">
                <a:solidFill>
                  <a:schemeClr val="dk1"/>
                </a:solidFill>
                <a:latin typeface="Times New Roman"/>
                <a:ea typeface="Times New Roman"/>
                <a:cs typeface="Times New Roman"/>
                <a:sym typeface="Times New Roman"/>
              </a:defRPr>
            </a:lvl3pPr>
            <a:lvl4pPr indent="-1097279" lvl="3" marL="7680960" marR="0" rtl="0" algn="l">
              <a:spcBef>
                <a:spcPts val="1920"/>
              </a:spcBef>
              <a:buClr>
                <a:schemeClr val="dk1"/>
              </a:buClr>
              <a:buSzPts val="9600"/>
              <a:buFont typeface="Arial"/>
              <a:buNone/>
              <a:defRPr b="0" i="0" sz="9600" u="none" cap="none" strike="noStrike">
                <a:solidFill>
                  <a:schemeClr val="dk1"/>
                </a:solidFill>
                <a:latin typeface="Times New Roman"/>
                <a:ea typeface="Times New Roman"/>
                <a:cs typeface="Times New Roman"/>
                <a:sym typeface="Times New Roman"/>
              </a:defRPr>
            </a:lvl4pPr>
            <a:lvl5pPr indent="-1097279" lvl="4" marL="9875520" marR="0" rtl="0" algn="l">
              <a:spcBef>
                <a:spcPts val="1920"/>
              </a:spcBef>
              <a:buClr>
                <a:schemeClr val="dk1"/>
              </a:buClr>
              <a:buSzPts val="9600"/>
              <a:buFont typeface="Arial"/>
              <a:buNone/>
              <a:defRPr b="0" i="0" sz="9600" u="none" cap="none" strike="noStrike">
                <a:solidFill>
                  <a:schemeClr val="dk1"/>
                </a:solidFill>
                <a:latin typeface="Times New Roman"/>
                <a:ea typeface="Times New Roman"/>
                <a:cs typeface="Times New Roman"/>
                <a:sym typeface="Times New Roman"/>
              </a:defRPr>
            </a:lvl5pPr>
            <a:lvl6pPr indent="-487680" lvl="5" marL="1207008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6pPr>
            <a:lvl7pPr indent="-487678" lvl="6" marL="14264639"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7pPr>
            <a:lvl8pPr indent="-487680" lvl="7" marL="1645920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8pPr>
            <a:lvl9pPr indent="-487680" lvl="8" marL="1865376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9pPr>
          </a:lstStyle>
          <a:p/>
        </p:txBody>
      </p:sp>
      <p:sp>
        <p:nvSpPr>
          <p:cNvPr id="14" name="Shape 14"/>
          <p:cNvSpPr txBox="1"/>
          <p:nvPr>
            <p:ph idx="5" type="body"/>
          </p:nvPr>
        </p:nvSpPr>
        <p:spPr>
          <a:xfrm>
            <a:off x="15049500" y="5486400"/>
            <a:ext cx="13844017" cy="26773633"/>
          </a:xfrm>
          <a:prstGeom prst="rect">
            <a:avLst/>
          </a:prstGeom>
          <a:noFill/>
          <a:ln>
            <a:noFill/>
          </a:ln>
        </p:spPr>
        <p:txBody>
          <a:bodyPr anchorCtr="0" anchor="t" bIns="91425" lIns="91425" rIns="91425" wrap="square" tIns="91425"/>
          <a:lstStyle>
            <a:lvl1pPr indent="-1645920" lvl="0" marL="1645920" marR="0" rtl="0" algn="ctr">
              <a:spcBef>
                <a:spcPts val="1200"/>
              </a:spcBef>
              <a:buClr>
                <a:schemeClr val="dk1"/>
              </a:buClr>
              <a:buSzPts val="6000"/>
              <a:buFont typeface="Arial"/>
              <a:buNone/>
              <a:defRPr b="0" i="0" sz="6000" u="none" cap="none" strike="noStrike">
                <a:solidFill>
                  <a:schemeClr val="dk1"/>
                </a:solidFill>
                <a:latin typeface="Arial"/>
                <a:ea typeface="Arial"/>
                <a:cs typeface="Arial"/>
                <a:sym typeface="Arial"/>
              </a:defRPr>
            </a:lvl1pPr>
            <a:lvl2pPr indent="-520699" lvl="1" marL="3566159" marR="0" rtl="0" algn="l">
              <a:spcBef>
                <a:spcPts val="2680"/>
              </a:spcBef>
              <a:buClr>
                <a:schemeClr val="dk1"/>
              </a:buClr>
              <a:buSzPts val="13400"/>
              <a:buFont typeface="Arial"/>
              <a:buChar char="–"/>
              <a:defRPr b="0" i="0" sz="13400" u="none" cap="none" strike="noStrike">
                <a:solidFill>
                  <a:schemeClr val="dk1"/>
                </a:solidFill>
                <a:latin typeface="Times New Roman"/>
                <a:ea typeface="Times New Roman"/>
                <a:cs typeface="Times New Roman"/>
                <a:sym typeface="Times New Roman"/>
              </a:defRPr>
            </a:lvl2pPr>
            <a:lvl3pPr indent="-367029" lvl="2" marL="5486400" marR="0" rtl="0" algn="l">
              <a:spcBef>
                <a:spcPts val="2300"/>
              </a:spcBef>
              <a:buClr>
                <a:schemeClr val="dk1"/>
              </a:buClr>
              <a:buSzPts val="11500"/>
              <a:buFont typeface="Arial"/>
              <a:buChar char="•"/>
              <a:defRPr b="0" i="0" sz="11500" u="none" cap="none" strike="noStrike">
                <a:solidFill>
                  <a:schemeClr val="dk1"/>
                </a:solidFill>
                <a:latin typeface="Times New Roman"/>
                <a:ea typeface="Times New Roman"/>
                <a:cs typeface="Times New Roman"/>
                <a:sym typeface="Times New Roman"/>
              </a:defRPr>
            </a:lvl3pPr>
            <a:lvl4pPr indent="-487679" lvl="3" marL="768096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4pPr>
            <a:lvl5pPr indent="-487679" lvl="4" marL="987552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5pPr>
            <a:lvl6pPr indent="-487680" lvl="5" marL="1207008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6pPr>
            <a:lvl7pPr indent="-487678" lvl="6" marL="14264639"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7pPr>
            <a:lvl8pPr indent="-487680" lvl="7" marL="1645920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8pPr>
            <a:lvl9pPr indent="-487680" lvl="8" marL="1865376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9pPr>
          </a:lstStyle>
          <a:p/>
        </p:txBody>
      </p:sp>
      <p:sp>
        <p:nvSpPr>
          <p:cNvPr id="15" name="Shape 15"/>
          <p:cNvSpPr txBox="1"/>
          <p:nvPr>
            <p:ph idx="6" type="body"/>
          </p:nvPr>
        </p:nvSpPr>
        <p:spPr>
          <a:xfrm>
            <a:off x="685800" y="5486400"/>
            <a:ext cx="13844017" cy="26773633"/>
          </a:xfrm>
          <a:prstGeom prst="rect">
            <a:avLst/>
          </a:prstGeom>
          <a:noFill/>
          <a:ln>
            <a:noFill/>
          </a:ln>
        </p:spPr>
        <p:txBody>
          <a:bodyPr anchorCtr="0" anchor="t" bIns="91425" lIns="91425" rIns="91425" wrap="square" tIns="91425"/>
          <a:lstStyle>
            <a:lvl1pPr indent="-1645920" lvl="0" marL="1645920" marR="0" rtl="0" algn="ctr">
              <a:spcBef>
                <a:spcPts val="1200"/>
              </a:spcBef>
              <a:buClr>
                <a:schemeClr val="dk1"/>
              </a:buClr>
              <a:buSzPts val="6000"/>
              <a:buFont typeface="Arial"/>
              <a:buNone/>
              <a:defRPr b="0" i="0" sz="6000" u="none" cap="none" strike="noStrike">
                <a:solidFill>
                  <a:schemeClr val="dk1"/>
                </a:solidFill>
                <a:latin typeface="Arial"/>
                <a:ea typeface="Arial"/>
                <a:cs typeface="Arial"/>
                <a:sym typeface="Arial"/>
              </a:defRPr>
            </a:lvl1pPr>
            <a:lvl2pPr indent="-520699" lvl="1" marL="3566159" marR="0" rtl="0" algn="l">
              <a:spcBef>
                <a:spcPts val="2680"/>
              </a:spcBef>
              <a:buClr>
                <a:schemeClr val="dk1"/>
              </a:buClr>
              <a:buSzPts val="13400"/>
              <a:buFont typeface="Arial"/>
              <a:buChar char="–"/>
              <a:defRPr b="0" i="0" sz="13400" u="none" cap="none" strike="noStrike">
                <a:solidFill>
                  <a:schemeClr val="dk1"/>
                </a:solidFill>
                <a:latin typeface="Times New Roman"/>
                <a:ea typeface="Times New Roman"/>
                <a:cs typeface="Times New Roman"/>
                <a:sym typeface="Times New Roman"/>
              </a:defRPr>
            </a:lvl2pPr>
            <a:lvl3pPr indent="-367029" lvl="2" marL="5486400" marR="0" rtl="0" algn="l">
              <a:spcBef>
                <a:spcPts val="2300"/>
              </a:spcBef>
              <a:buClr>
                <a:schemeClr val="dk1"/>
              </a:buClr>
              <a:buSzPts val="11500"/>
              <a:buFont typeface="Arial"/>
              <a:buChar char="•"/>
              <a:defRPr b="0" i="0" sz="11500" u="none" cap="none" strike="noStrike">
                <a:solidFill>
                  <a:schemeClr val="dk1"/>
                </a:solidFill>
                <a:latin typeface="Times New Roman"/>
                <a:ea typeface="Times New Roman"/>
                <a:cs typeface="Times New Roman"/>
                <a:sym typeface="Times New Roman"/>
              </a:defRPr>
            </a:lvl3pPr>
            <a:lvl4pPr indent="-487679" lvl="3" marL="768096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4pPr>
            <a:lvl5pPr indent="-487679" lvl="4" marL="987552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5pPr>
            <a:lvl6pPr indent="-487680" lvl="5" marL="1207008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6pPr>
            <a:lvl7pPr indent="-487678" lvl="6" marL="14264639"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7pPr>
            <a:lvl8pPr indent="-487680" lvl="7" marL="1645920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8pPr>
            <a:lvl9pPr indent="-487680" lvl="8" marL="1865376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1295400" y="12115800"/>
            <a:ext cx="40614601" cy="102108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21100"/>
              <a:buFont typeface="Arial"/>
              <a:buNone/>
              <a:defRPr b="0" i="0" sz="211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 name="Shape 19"/>
        <p:cNvGrpSpPr/>
        <p:nvPr/>
      </p:nvGrpSpPr>
      <p:grpSpPr>
        <a:xfrm>
          <a:off x="0" y="0"/>
          <a:ext cx="0" cy="0"/>
          <a:chOff x="0" y="0"/>
          <a:chExt cx="0" cy="0"/>
        </a:xfrm>
      </p:grpSpPr>
      <p:sp>
        <p:nvSpPr>
          <p:cNvPr id="20" name="Shape 20"/>
          <p:cNvSpPr txBox="1"/>
          <p:nvPr>
            <p:ph type="ctrTitle"/>
          </p:nvPr>
        </p:nvSpPr>
        <p:spPr>
          <a:xfrm>
            <a:off x="604275" y="685800"/>
            <a:ext cx="42662400" cy="4800600"/>
          </a:xfrm>
          <a:prstGeom prst="rect">
            <a:avLst/>
          </a:prstGeom>
          <a:noFill/>
          <a:ln>
            <a:noFill/>
          </a:ln>
        </p:spPr>
        <p:txBody>
          <a:bodyPr anchorCtr="0" anchor="ctr" bIns="219450" lIns="438900" rIns="438900" wrap="square" tIns="219450">
            <a:noAutofit/>
          </a:bodyPr>
          <a:lstStyle/>
          <a:p>
            <a:pPr indent="-69850" lvl="0" marL="0" marR="0" rtl="0" algn="ctr">
              <a:spcBef>
                <a:spcPts val="0"/>
              </a:spcBef>
              <a:buClr>
                <a:schemeClr val="dk1"/>
              </a:buClr>
              <a:buSzPts val="1100"/>
              <a:buFont typeface="Arial"/>
              <a:buNone/>
            </a:pPr>
            <a:r>
              <a:rPr b="1" lang="en-US" sz="9000">
                <a:solidFill>
                  <a:srgbClr val="000000"/>
                </a:solidFill>
              </a:rPr>
              <a:t>Gamification</a:t>
            </a:r>
          </a:p>
          <a:p>
            <a:pPr indent="-69850" lvl="0" marL="0" marR="0" rtl="0" algn="ctr">
              <a:spcBef>
                <a:spcPts val="0"/>
              </a:spcBef>
              <a:buClr>
                <a:schemeClr val="dk1"/>
              </a:buClr>
              <a:buSzPts val="1100"/>
              <a:buFont typeface="Arial"/>
              <a:buNone/>
            </a:pPr>
            <a:r>
              <a:rPr lang="en-US" sz="5500"/>
              <a:t>Sponsor: WSU Intelligent Robot Learning Laboratory</a:t>
            </a:r>
          </a:p>
          <a:p>
            <a:pPr indent="-69850" lvl="0" marL="0" marR="0" rtl="0" algn="ctr">
              <a:spcBef>
                <a:spcPts val="0"/>
              </a:spcBef>
              <a:buClr>
                <a:schemeClr val="dk1"/>
              </a:buClr>
              <a:buSzPts val="1100"/>
              <a:buFont typeface="Arial"/>
              <a:buNone/>
            </a:pPr>
            <a:r>
              <a:rPr lang="en-US" sz="5500"/>
              <a:t>Mentor: Chris Cain</a:t>
            </a:r>
          </a:p>
          <a:p>
            <a:pPr indent="-609600" lvl="0" marL="0" marR="0" rtl="0" algn="ctr">
              <a:spcBef>
                <a:spcPts val="0"/>
              </a:spcBef>
              <a:buClr>
                <a:schemeClr val="dk1"/>
              </a:buClr>
              <a:buSzPts val="9600"/>
              <a:buFont typeface="Arial"/>
              <a:buNone/>
            </a:pPr>
            <a:r>
              <a:rPr b="1" lang="en-US" sz="5500"/>
              <a:t>Wai Fong, Wai Lok Cheng, Zachary Moore,</a:t>
            </a:r>
          </a:p>
          <a:p>
            <a:pPr indent="-609600" lvl="0" marL="0" marR="0" rtl="0" algn="ctr">
              <a:spcBef>
                <a:spcPts val="0"/>
              </a:spcBef>
              <a:buClr>
                <a:schemeClr val="dk1"/>
              </a:buClr>
              <a:buSzPts val="9600"/>
              <a:buFont typeface="Arial"/>
              <a:buNone/>
            </a:pPr>
            <a:r>
              <a:rPr b="1" lang="en-US" sz="5500"/>
              <a:t>Sung Su Park, Casey Riehle</a:t>
            </a:r>
          </a:p>
        </p:txBody>
      </p:sp>
      <p:sp>
        <p:nvSpPr>
          <p:cNvPr id="21" name="Shape 21"/>
          <p:cNvSpPr txBox="1"/>
          <p:nvPr>
            <p:ph idx="1" type="body"/>
          </p:nvPr>
        </p:nvSpPr>
        <p:spPr>
          <a:xfrm>
            <a:off x="29183100" y="30809825"/>
            <a:ext cx="13951200" cy="1219200"/>
          </a:xfrm>
          <a:prstGeom prst="rect">
            <a:avLst/>
          </a:prstGeom>
          <a:solidFill>
            <a:srgbClr val="5B0F00"/>
          </a:solidFill>
          <a:ln cap="flat" cmpd="sng" w="9525">
            <a:solidFill>
              <a:srgbClr val="5B0F00"/>
            </a:solidFill>
            <a:prstDash val="dot"/>
            <a:round/>
            <a:headEnd len="med" w="med" type="none"/>
            <a:tailEnd len="med" w="med" type="none"/>
          </a:ln>
        </p:spPr>
        <p:txBody>
          <a:bodyPr anchorCtr="0" anchor="ctr" bIns="45700" lIns="91425" rIns="91425" wrap="square" tIns="45700">
            <a:noAutofit/>
          </a:bodyPr>
          <a:lstStyle/>
          <a:p>
            <a:pPr indent="-1976120" lvl="0" marL="1645920" marR="0" rtl="0" algn="ctr">
              <a:spcBef>
                <a:spcPts val="0"/>
              </a:spcBef>
              <a:buClr>
                <a:schemeClr val="dk1"/>
              </a:buClr>
              <a:buSzPts val="5200"/>
              <a:buFont typeface="Arial"/>
              <a:buNone/>
            </a:pPr>
            <a:r>
              <a:rPr b="1" i="0" lang="en-US" sz="6000" u="none" cap="none" strike="noStrike">
                <a:solidFill>
                  <a:srgbClr val="FFFFFF"/>
                </a:solidFill>
              </a:rPr>
              <a:t>Team </a:t>
            </a:r>
            <a:r>
              <a:rPr b="1" lang="en-US" sz="6000">
                <a:solidFill>
                  <a:srgbClr val="FFFFFF"/>
                </a:solidFill>
              </a:rPr>
              <a:t>Gamification</a:t>
            </a:r>
          </a:p>
        </p:txBody>
      </p:sp>
      <p:sp>
        <p:nvSpPr>
          <p:cNvPr id="22" name="Shape 22"/>
          <p:cNvSpPr txBox="1"/>
          <p:nvPr/>
        </p:nvSpPr>
        <p:spPr>
          <a:xfrm>
            <a:off x="29238200" y="27609425"/>
            <a:ext cx="13801200" cy="3200400"/>
          </a:xfrm>
          <a:prstGeom prst="rect">
            <a:avLst/>
          </a:prstGeom>
          <a:noFill/>
          <a:ln cap="flat" cmpd="sng" w="114300">
            <a:solidFill>
              <a:srgbClr val="660000"/>
            </a:solidFill>
            <a:prstDash val="solid"/>
            <a:round/>
            <a:headEnd len="med" w="med" type="none"/>
            <a:tailEnd len="med" w="med" type="none"/>
          </a:ln>
        </p:spPr>
        <p:txBody>
          <a:bodyPr anchorCtr="0" anchor="ctr" bIns="45700" lIns="91425" rIns="91425" wrap="square" tIns="45700">
            <a:noAutofit/>
          </a:bodyPr>
          <a:lstStyle/>
          <a:p>
            <a:pPr indent="-330200" lvl="0" marL="0" marR="0" rtl="0">
              <a:lnSpc>
                <a:spcPct val="100000"/>
              </a:lnSpc>
              <a:spcBef>
                <a:spcPts val="0"/>
              </a:spcBef>
              <a:spcAft>
                <a:spcPts val="0"/>
              </a:spcAft>
              <a:buClr>
                <a:schemeClr val="dk1"/>
              </a:buClr>
              <a:buSzPts val="5200"/>
              <a:buFont typeface="Arial"/>
              <a:buNone/>
            </a:pPr>
            <a:r>
              <a:rPr lang="en-US" sz="3500"/>
              <a:t>We would like to thank the following people for their help and support:</a:t>
            </a:r>
          </a:p>
          <a:p>
            <a:pPr indent="-330200" lvl="0" marL="0" marR="0" rtl="0">
              <a:lnSpc>
                <a:spcPct val="100000"/>
              </a:lnSpc>
              <a:spcBef>
                <a:spcPts val="0"/>
              </a:spcBef>
              <a:spcAft>
                <a:spcPts val="0"/>
              </a:spcAft>
              <a:buClr>
                <a:schemeClr val="dk1"/>
              </a:buClr>
              <a:buSzPts val="5200"/>
              <a:buFont typeface="Arial"/>
              <a:buNone/>
            </a:pPr>
            <a:r>
              <a:t/>
            </a:r>
            <a:endParaRPr sz="3500"/>
          </a:p>
          <a:p>
            <a:pPr indent="-330200" lvl="0" marL="0" marR="0" rtl="0">
              <a:lnSpc>
                <a:spcPct val="100000"/>
              </a:lnSpc>
              <a:spcBef>
                <a:spcPts val="0"/>
              </a:spcBef>
              <a:spcAft>
                <a:spcPts val="0"/>
              </a:spcAft>
              <a:buClr>
                <a:schemeClr val="dk1"/>
              </a:buClr>
              <a:buSzPts val="5200"/>
              <a:buFont typeface="Arial"/>
              <a:buNone/>
            </a:pPr>
            <a:r>
              <a:rPr lang="en-US" sz="3500"/>
              <a:t>Chris Cain, Alex Joens, WSU Intelligent Robot Learning Laboratory, and Behrooz Shirazi</a:t>
            </a:r>
          </a:p>
        </p:txBody>
      </p:sp>
      <p:pic>
        <p:nvPicPr>
          <p:cNvPr descr="irll_logo" id="23" name="Shape 23"/>
          <p:cNvPicPr preferRelativeResize="0"/>
          <p:nvPr/>
        </p:nvPicPr>
        <p:blipFill rotWithShape="1">
          <a:blip r:embed="rId3">
            <a:alphaModFix/>
          </a:blip>
          <a:srcRect b="0" l="0" r="0" t="0"/>
          <a:stretch/>
        </p:blipFill>
        <p:spPr>
          <a:xfrm>
            <a:off x="33976176" y="1391176"/>
            <a:ext cx="8844526" cy="3389849"/>
          </a:xfrm>
          <a:prstGeom prst="rect">
            <a:avLst/>
          </a:prstGeom>
          <a:noFill/>
          <a:ln>
            <a:noFill/>
          </a:ln>
        </p:spPr>
      </p:pic>
      <p:sp>
        <p:nvSpPr>
          <p:cNvPr id="24" name="Shape 24"/>
          <p:cNvSpPr txBox="1"/>
          <p:nvPr/>
        </p:nvSpPr>
        <p:spPr>
          <a:xfrm>
            <a:off x="873600" y="6076075"/>
            <a:ext cx="13844100" cy="1219200"/>
          </a:xfrm>
          <a:prstGeom prst="rect">
            <a:avLst/>
          </a:prstGeom>
          <a:solidFill>
            <a:srgbClr val="660000"/>
          </a:solidFill>
          <a:ln cap="flat" cmpd="sng" w="114300">
            <a:solidFill>
              <a:srgbClr val="66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b="1" lang="en-US" sz="6000">
                <a:solidFill>
                  <a:schemeClr val="lt1"/>
                </a:solidFill>
              </a:rPr>
              <a:t>Overview &amp; Motivation</a:t>
            </a:r>
          </a:p>
        </p:txBody>
      </p:sp>
      <p:sp>
        <p:nvSpPr>
          <p:cNvPr id="25" name="Shape 25"/>
          <p:cNvSpPr txBox="1"/>
          <p:nvPr/>
        </p:nvSpPr>
        <p:spPr>
          <a:xfrm>
            <a:off x="873600" y="7295275"/>
            <a:ext cx="13844100" cy="3650400"/>
          </a:xfrm>
          <a:prstGeom prst="rect">
            <a:avLst/>
          </a:prstGeom>
          <a:noFill/>
          <a:ln cap="flat" cmpd="sng" w="114300">
            <a:solidFill>
              <a:srgbClr val="660000"/>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rPr lang="en-US" sz="3500"/>
              <a:t>Gamification is gaming elements in a non-game setting, such as the classroom. We designed a game for students to play that will track class-based effort and reward them accordingly. Our team’s goal was to design and create a game that is enjoyable to a majority of students such that they’ll be motivated to put more effort in their classes.</a:t>
            </a:r>
          </a:p>
        </p:txBody>
      </p:sp>
      <p:sp>
        <p:nvSpPr>
          <p:cNvPr id="26" name="Shape 26"/>
          <p:cNvSpPr txBox="1"/>
          <p:nvPr/>
        </p:nvSpPr>
        <p:spPr>
          <a:xfrm>
            <a:off x="873625" y="11286150"/>
            <a:ext cx="13844100" cy="1219200"/>
          </a:xfrm>
          <a:prstGeom prst="rect">
            <a:avLst/>
          </a:prstGeom>
          <a:solidFill>
            <a:srgbClr val="660000"/>
          </a:solidFill>
          <a:ln cap="flat" cmpd="sng" w="114300">
            <a:solidFill>
              <a:srgbClr val="66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b="1" lang="en-US" sz="6000">
                <a:solidFill>
                  <a:schemeClr val="lt1"/>
                </a:solidFill>
              </a:rPr>
              <a:t>Goals</a:t>
            </a:r>
          </a:p>
        </p:txBody>
      </p:sp>
      <p:sp>
        <p:nvSpPr>
          <p:cNvPr id="27" name="Shape 27"/>
          <p:cNvSpPr txBox="1"/>
          <p:nvPr/>
        </p:nvSpPr>
        <p:spPr>
          <a:xfrm>
            <a:off x="873600" y="17756350"/>
            <a:ext cx="13844100" cy="1219200"/>
          </a:xfrm>
          <a:prstGeom prst="rect">
            <a:avLst/>
          </a:prstGeom>
          <a:solidFill>
            <a:srgbClr val="660000"/>
          </a:solidFill>
          <a:ln cap="flat" cmpd="sng" w="114300">
            <a:solidFill>
              <a:srgbClr val="66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b="1" lang="en-US" sz="6000">
                <a:solidFill>
                  <a:schemeClr val="lt1"/>
                </a:solidFill>
              </a:rPr>
              <a:t>Background</a:t>
            </a:r>
          </a:p>
        </p:txBody>
      </p:sp>
      <p:sp>
        <p:nvSpPr>
          <p:cNvPr id="28" name="Shape 28"/>
          <p:cNvSpPr txBox="1"/>
          <p:nvPr/>
        </p:nvSpPr>
        <p:spPr>
          <a:xfrm>
            <a:off x="873625" y="12505363"/>
            <a:ext cx="13844100" cy="4800600"/>
          </a:xfrm>
          <a:prstGeom prst="rect">
            <a:avLst/>
          </a:prstGeom>
          <a:noFill/>
          <a:ln cap="flat" cmpd="sng" w="114300">
            <a:solidFill>
              <a:srgbClr val="660000"/>
            </a:solidFill>
            <a:prstDash val="solid"/>
            <a:round/>
            <a:headEnd len="med" w="med" type="none"/>
            <a:tailEnd len="med" w="med" type="none"/>
          </a:ln>
        </p:spPr>
        <p:txBody>
          <a:bodyPr anchorCtr="0" anchor="t" bIns="91425" lIns="91425" rIns="91425" wrap="square" tIns="91425">
            <a:noAutofit/>
          </a:bodyPr>
          <a:lstStyle/>
          <a:p>
            <a:pPr indent="-450850" lvl="0" marL="457200" rtl="0">
              <a:spcBef>
                <a:spcPts val="0"/>
              </a:spcBef>
              <a:spcAft>
                <a:spcPts val="0"/>
              </a:spcAft>
              <a:buSzPts val="3500"/>
              <a:buChar char="-"/>
            </a:pPr>
            <a:r>
              <a:rPr lang="en-US" sz="3500"/>
              <a:t>Motivate students in their academics</a:t>
            </a:r>
          </a:p>
          <a:p>
            <a:pPr indent="-450850" lvl="0" marL="457200" rtl="0">
              <a:spcBef>
                <a:spcPts val="0"/>
              </a:spcBef>
              <a:spcAft>
                <a:spcPts val="0"/>
              </a:spcAft>
              <a:buSzPts val="3500"/>
              <a:buChar char="-"/>
            </a:pPr>
            <a:r>
              <a:rPr lang="en-US" sz="3500"/>
              <a:t>Reward students in game based on their effort in class</a:t>
            </a:r>
          </a:p>
          <a:p>
            <a:pPr indent="-450850" lvl="0" marL="457200" rtl="0">
              <a:spcBef>
                <a:spcPts val="0"/>
              </a:spcBef>
              <a:spcAft>
                <a:spcPts val="0"/>
              </a:spcAft>
              <a:buSzPts val="3500"/>
              <a:buChar char="-"/>
            </a:pPr>
            <a:r>
              <a:rPr lang="en-US" sz="3500"/>
              <a:t>Require minimal work from the educator</a:t>
            </a:r>
          </a:p>
          <a:p>
            <a:pPr indent="-450850" lvl="0" marL="457200" rtl="0">
              <a:spcBef>
                <a:spcPts val="0"/>
              </a:spcBef>
              <a:buSzPts val="3500"/>
              <a:buChar char="-"/>
            </a:pPr>
            <a:r>
              <a:rPr lang="en-US" sz="3500"/>
              <a:t>Design a game and gather statistics from which we can test the hypothesis: A student playing a content-independent game outside of class with ties back to class will experience increases in self reported motivation and engagement in class and an increase in grades.</a:t>
            </a:r>
          </a:p>
        </p:txBody>
      </p:sp>
      <p:sp>
        <p:nvSpPr>
          <p:cNvPr id="29" name="Shape 29"/>
          <p:cNvSpPr txBox="1"/>
          <p:nvPr/>
        </p:nvSpPr>
        <p:spPr>
          <a:xfrm>
            <a:off x="873600" y="18975551"/>
            <a:ext cx="13844100" cy="3200400"/>
          </a:xfrm>
          <a:prstGeom prst="rect">
            <a:avLst/>
          </a:prstGeom>
          <a:noFill/>
          <a:ln cap="flat" cmpd="sng" w="114300">
            <a:solidFill>
              <a:srgbClr val="660000"/>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rPr lang="en-US" sz="3500"/>
              <a:t>While there have been many games created for the sake of learning, nearly all of them are learning games rather than motivators. The fundamental aspect of this game is to provide students with a reward for when they show effort in their classes. This is measured by their class attendance, homework submissions, and lab submissions.</a:t>
            </a:r>
          </a:p>
        </p:txBody>
      </p:sp>
      <p:sp>
        <p:nvSpPr>
          <p:cNvPr id="30" name="Shape 30"/>
          <p:cNvSpPr txBox="1"/>
          <p:nvPr/>
        </p:nvSpPr>
        <p:spPr>
          <a:xfrm>
            <a:off x="873600" y="22516063"/>
            <a:ext cx="13844100" cy="1331100"/>
          </a:xfrm>
          <a:prstGeom prst="rect">
            <a:avLst/>
          </a:prstGeom>
          <a:solidFill>
            <a:srgbClr val="660000"/>
          </a:solidFill>
          <a:ln cap="flat" cmpd="sng" w="114300">
            <a:solidFill>
              <a:srgbClr val="66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US" sz="6000">
                <a:solidFill>
                  <a:schemeClr val="lt1"/>
                </a:solidFill>
              </a:rPr>
              <a:t>Solution</a:t>
            </a:r>
          </a:p>
        </p:txBody>
      </p:sp>
      <p:sp>
        <p:nvSpPr>
          <p:cNvPr id="31" name="Shape 31"/>
          <p:cNvSpPr txBox="1"/>
          <p:nvPr/>
        </p:nvSpPr>
        <p:spPr>
          <a:xfrm>
            <a:off x="873600" y="23804524"/>
            <a:ext cx="13844100" cy="8266200"/>
          </a:xfrm>
          <a:prstGeom prst="rect">
            <a:avLst/>
          </a:prstGeom>
          <a:noFill/>
          <a:ln cap="flat" cmpd="sng" w="114300">
            <a:solidFill>
              <a:srgbClr val="660000"/>
            </a:solidFill>
            <a:prstDash val="solid"/>
            <a:round/>
            <a:headEnd len="med" w="med" type="none"/>
            <a:tailEnd len="med" w="med" type="none"/>
          </a:ln>
        </p:spPr>
        <p:txBody>
          <a:bodyPr anchorCtr="0" anchor="t" bIns="91425" lIns="91425" rIns="91425" wrap="square" tIns="91425">
            <a:noAutofit/>
          </a:bodyPr>
          <a:lstStyle/>
          <a:p>
            <a:pPr indent="0" lvl="0" marL="0">
              <a:spcBef>
                <a:spcPts val="0"/>
              </a:spcBef>
              <a:buNone/>
            </a:pPr>
            <a:r>
              <a:rPr lang="en-US" sz="3500"/>
              <a:t>To provide gameplay for a variety of students, we developed three minigames for different player preferences and an overarching game to tie them together. Unity3D was used as the development platform and Tiled as a tool for game map creations.</a:t>
            </a:r>
          </a:p>
          <a:p>
            <a:pPr indent="0" lvl="0" marL="0">
              <a:spcBef>
                <a:spcPts val="0"/>
              </a:spcBef>
              <a:buNone/>
            </a:pPr>
            <a:r>
              <a:t/>
            </a:r>
            <a:endParaRPr sz="3500"/>
          </a:p>
          <a:p>
            <a:pPr indent="-69850" lvl="0" marL="0">
              <a:spcBef>
                <a:spcPts val="0"/>
              </a:spcBef>
              <a:buClr>
                <a:schemeClr val="dk1"/>
              </a:buClr>
              <a:buSzPts val="1100"/>
              <a:buFont typeface="Arial"/>
              <a:buNone/>
            </a:pPr>
            <a:r>
              <a:rPr lang="en-US" sz="3500">
                <a:solidFill>
                  <a:schemeClr val="dk1"/>
                </a:solidFill>
              </a:rPr>
              <a:t>The Incremental game contains different mini-games, and each mini-game will represent its own genre element. Therefore each mini-game gathers specific genre statistics to help on the research to see how students tend to spend their time.</a:t>
            </a:r>
          </a:p>
          <a:p>
            <a:pPr indent="-69850" lvl="0" marL="0">
              <a:spcBef>
                <a:spcPts val="0"/>
              </a:spcBef>
              <a:buClr>
                <a:schemeClr val="dk1"/>
              </a:buClr>
              <a:buSzPts val="1100"/>
              <a:buFont typeface="Arial"/>
              <a:buNone/>
            </a:pPr>
            <a:r>
              <a:t/>
            </a:r>
            <a:endParaRPr sz="3500">
              <a:solidFill>
                <a:schemeClr val="dk1"/>
              </a:solidFill>
            </a:endParaRPr>
          </a:p>
          <a:p>
            <a:pPr indent="-69850" lvl="0" marL="0" rtl="0">
              <a:spcBef>
                <a:spcPts val="0"/>
              </a:spcBef>
              <a:buClr>
                <a:schemeClr val="dk1"/>
              </a:buClr>
              <a:buSzPts val="1100"/>
              <a:buFont typeface="Arial"/>
              <a:buNone/>
            </a:pPr>
            <a:r>
              <a:rPr lang="en-US" sz="3500">
                <a:solidFill>
                  <a:schemeClr val="dk1"/>
                </a:solidFill>
              </a:rPr>
              <a:t>The game saves and loads data using the EECS server via websockets where the data is stored using the MongoDB database program. Assignment submissions, attendance, etc. are read from CSV files, supplied from the TA/instructor, and apply the appropriate rewards for the incremental in the database.</a:t>
            </a:r>
          </a:p>
        </p:txBody>
      </p:sp>
      <p:sp>
        <p:nvSpPr>
          <p:cNvPr id="32" name="Shape 32"/>
          <p:cNvSpPr txBox="1"/>
          <p:nvPr/>
        </p:nvSpPr>
        <p:spPr>
          <a:xfrm>
            <a:off x="29204550" y="7319575"/>
            <a:ext cx="13801200" cy="4800600"/>
          </a:xfrm>
          <a:prstGeom prst="rect">
            <a:avLst/>
          </a:prstGeom>
          <a:noFill/>
          <a:ln cap="flat" cmpd="sng" w="114300">
            <a:solidFill>
              <a:srgbClr val="660000"/>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rPr lang="en-US" sz="3500">
                <a:solidFill>
                  <a:schemeClr val="dk1"/>
                </a:solidFill>
              </a:rPr>
              <a:t>The seeker game is for those who are interested in story and exploration-based games. This game was designed as a third person story game along with dungeon exploration. The main gameplay is to go into dungeons to explore for treasures which can be sold for upgrades in either the seeker game or for incremental progress. There are traps hidden within the dungeon which hinders the player’s progress. The player will have to increase their stats to disarm the traps or to dodge them.</a:t>
            </a:r>
          </a:p>
        </p:txBody>
      </p:sp>
      <p:sp>
        <p:nvSpPr>
          <p:cNvPr id="33" name="Shape 33"/>
          <p:cNvSpPr txBox="1"/>
          <p:nvPr/>
        </p:nvSpPr>
        <p:spPr>
          <a:xfrm>
            <a:off x="29204550" y="6076063"/>
            <a:ext cx="13801200" cy="1219200"/>
          </a:xfrm>
          <a:prstGeom prst="rect">
            <a:avLst/>
          </a:prstGeom>
          <a:solidFill>
            <a:srgbClr val="660000"/>
          </a:solidFill>
          <a:ln cap="flat" cmpd="sng" w="114300">
            <a:solidFill>
              <a:srgbClr val="66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US" sz="6000">
                <a:solidFill>
                  <a:schemeClr val="lt1"/>
                </a:solidFill>
              </a:rPr>
              <a:t>Game type: Seeker</a:t>
            </a:r>
          </a:p>
        </p:txBody>
      </p:sp>
      <p:sp>
        <p:nvSpPr>
          <p:cNvPr id="34" name="Shape 34"/>
          <p:cNvSpPr txBox="1"/>
          <p:nvPr/>
        </p:nvSpPr>
        <p:spPr>
          <a:xfrm>
            <a:off x="29204550" y="13751250"/>
            <a:ext cx="13801200" cy="5263800"/>
          </a:xfrm>
          <a:prstGeom prst="rect">
            <a:avLst/>
          </a:prstGeom>
          <a:noFill/>
          <a:ln cap="flat" cmpd="sng" w="114300">
            <a:solidFill>
              <a:srgbClr val="660000"/>
            </a:solidFill>
            <a:prstDash val="solid"/>
            <a:round/>
            <a:headEnd len="med" w="med" type="none"/>
            <a:tailEnd len="med" w="med" type="none"/>
          </a:ln>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US" sz="3500">
                <a:solidFill>
                  <a:schemeClr val="dk1"/>
                </a:solidFill>
              </a:rPr>
              <a:t>The mastermind game is for people who like to exercise their brain through different difficulty puzzles to gain accomplishment from solving them.</a:t>
            </a:r>
          </a:p>
          <a:p>
            <a:pPr indent="-69850" lvl="0" marL="0" rtl="0">
              <a:spcBef>
                <a:spcPts val="0"/>
              </a:spcBef>
              <a:buClr>
                <a:schemeClr val="dk1"/>
              </a:buClr>
              <a:buSzPts val="1100"/>
              <a:buFont typeface="Arial"/>
              <a:buNone/>
            </a:pPr>
            <a:r>
              <a:rPr lang="en-US" sz="3500">
                <a:solidFill>
                  <a:schemeClr val="dk1"/>
                </a:solidFill>
              </a:rPr>
              <a:t>Our team chose Sudoku to represent mastermind. There are many puzzles split into 3 difficulty. As the player progress into harder puzzles, the time spending on thinking for the solution will also be increased. The benefit of solving harder puzzles is to challenge them and gain better incremental game rewards. The less mistakes the player makes, the more rewards they will obtain.</a:t>
            </a:r>
          </a:p>
        </p:txBody>
      </p:sp>
      <p:sp>
        <p:nvSpPr>
          <p:cNvPr id="35" name="Shape 35"/>
          <p:cNvSpPr txBox="1"/>
          <p:nvPr/>
        </p:nvSpPr>
        <p:spPr>
          <a:xfrm>
            <a:off x="29204562" y="12532050"/>
            <a:ext cx="13801200" cy="1219200"/>
          </a:xfrm>
          <a:prstGeom prst="rect">
            <a:avLst/>
          </a:prstGeom>
          <a:solidFill>
            <a:srgbClr val="660000"/>
          </a:solidFill>
          <a:ln cap="flat" cmpd="sng" w="114300">
            <a:solidFill>
              <a:srgbClr val="66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US" sz="6000">
                <a:solidFill>
                  <a:schemeClr val="lt1"/>
                </a:solidFill>
              </a:rPr>
              <a:t>Game type: Mastermind</a:t>
            </a:r>
          </a:p>
        </p:txBody>
      </p:sp>
      <p:sp>
        <p:nvSpPr>
          <p:cNvPr id="36" name="Shape 36"/>
          <p:cNvSpPr txBox="1"/>
          <p:nvPr/>
        </p:nvSpPr>
        <p:spPr>
          <a:xfrm>
            <a:off x="29204550" y="19495325"/>
            <a:ext cx="13801200" cy="1219200"/>
          </a:xfrm>
          <a:prstGeom prst="rect">
            <a:avLst/>
          </a:prstGeom>
          <a:solidFill>
            <a:srgbClr val="660000"/>
          </a:solidFill>
          <a:ln cap="flat" cmpd="sng" w="114300">
            <a:solidFill>
              <a:srgbClr val="66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US" sz="6000">
                <a:solidFill>
                  <a:schemeClr val="lt1"/>
                </a:solidFill>
              </a:rPr>
              <a:t>Game type: Conqueror</a:t>
            </a:r>
          </a:p>
        </p:txBody>
      </p:sp>
      <p:sp>
        <p:nvSpPr>
          <p:cNvPr id="37" name="Shape 37"/>
          <p:cNvSpPr txBox="1"/>
          <p:nvPr/>
        </p:nvSpPr>
        <p:spPr>
          <a:xfrm>
            <a:off x="29204550" y="20714551"/>
            <a:ext cx="13801200" cy="5263800"/>
          </a:xfrm>
          <a:prstGeom prst="rect">
            <a:avLst/>
          </a:prstGeom>
          <a:noFill/>
          <a:ln cap="flat" cmpd="sng" w="114300">
            <a:solidFill>
              <a:srgbClr val="660000"/>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rPr lang="en-US" sz="3500">
                <a:solidFill>
                  <a:schemeClr val="dk1"/>
                </a:solidFill>
              </a:rPr>
              <a:t>The conqueror game is for people who enjoy a challenge and seek enjoyment from difficulty. It is a top down shooter that pits the </a:t>
            </a:r>
            <a:r>
              <a:rPr lang="en-US" sz="3500">
                <a:solidFill>
                  <a:schemeClr val="dk1"/>
                </a:solidFill>
              </a:rPr>
              <a:t>player</a:t>
            </a:r>
            <a:r>
              <a:rPr lang="en-US" sz="3500">
                <a:solidFill>
                  <a:schemeClr val="dk1"/>
                </a:solidFill>
              </a:rPr>
              <a:t> against strong enemies. As your opponents get stronger, so do the rewards for victory. New weapons can be acquired and skills can be unlocked. These bonuses are essential for overcoming the enemies found later in the game. All bosses have unique mechanics that may require multiple attempts to defeat. This can provide a feeling of satisfaction and accomplishment that conqueror style players may enjoy.</a:t>
            </a:r>
          </a:p>
        </p:txBody>
      </p:sp>
      <p:sp>
        <p:nvSpPr>
          <p:cNvPr id="38" name="Shape 38"/>
          <p:cNvSpPr txBox="1"/>
          <p:nvPr/>
        </p:nvSpPr>
        <p:spPr>
          <a:xfrm>
            <a:off x="15094788" y="16537138"/>
            <a:ext cx="13844100" cy="1219200"/>
          </a:xfrm>
          <a:prstGeom prst="rect">
            <a:avLst/>
          </a:prstGeom>
          <a:solidFill>
            <a:srgbClr val="660000"/>
          </a:solidFill>
          <a:ln cap="flat" cmpd="sng" w="114300">
            <a:solidFill>
              <a:srgbClr val="66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US" sz="6000">
                <a:solidFill>
                  <a:schemeClr val="lt1"/>
                </a:solidFill>
              </a:rPr>
              <a:t> Incremental Game</a:t>
            </a:r>
          </a:p>
        </p:txBody>
      </p:sp>
      <p:sp>
        <p:nvSpPr>
          <p:cNvPr id="39" name="Shape 39"/>
          <p:cNvSpPr txBox="1"/>
          <p:nvPr/>
        </p:nvSpPr>
        <p:spPr>
          <a:xfrm>
            <a:off x="15094800" y="17756350"/>
            <a:ext cx="13844100" cy="14314500"/>
          </a:xfrm>
          <a:prstGeom prst="rect">
            <a:avLst/>
          </a:prstGeom>
          <a:noFill/>
          <a:ln cap="flat" cmpd="sng" w="114300">
            <a:solidFill>
              <a:srgbClr val="660000"/>
            </a:solidFill>
            <a:prstDash val="solid"/>
            <a:round/>
            <a:headEnd len="med" w="med" type="none"/>
            <a:tailEnd len="med" w="med" type="none"/>
          </a:ln>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US" sz="3500">
                <a:solidFill>
                  <a:schemeClr val="dk1"/>
                </a:solidFill>
              </a:rPr>
              <a:t>Incremental games have become a very widespread and popular genre over the past few years. They’re a genre of games which provide long lasting gameplay and rewards in increments. This provides gameplay for at least a semester and accessible for students with little or no game experience due to its simplicity. It’s supported by our three minigames to provide content for the student to do in order to level up and acquire rewards from the incremental.</a:t>
            </a:r>
          </a:p>
          <a:p>
            <a:pPr indent="-69850" lvl="0" marL="0">
              <a:spcBef>
                <a:spcPts val="0"/>
              </a:spcBef>
              <a:buClr>
                <a:schemeClr val="dk1"/>
              </a:buClr>
              <a:buSzPts val="1100"/>
              <a:buFont typeface="Arial"/>
              <a:buNone/>
            </a:pPr>
            <a:r>
              <a:t/>
            </a:r>
            <a:endParaRPr sz="3500">
              <a:solidFill>
                <a:schemeClr val="dk1"/>
              </a:solidFill>
            </a:endParaRPr>
          </a:p>
          <a:p>
            <a:pPr indent="-69850" lvl="0" marL="0" rtl="0">
              <a:spcBef>
                <a:spcPts val="0"/>
              </a:spcBef>
              <a:buClr>
                <a:schemeClr val="dk1"/>
              </a:buClr>
              <a:buSzPts val="1100"/>
              <a:buFont typeface="Arial"/>
              <a:buNone/>
            </a:pPr>
            <a:r>
              <a:rPr lang="en-US" sz="3500">
                <a:solidFill>
                  <a:schemeClr val="dk1"/>
                </a:solidFill>
              </a:rPr>
              <a:t>Progress in each minigame provides progress in the incremental game through coins they earn. All three games are connected together with the incremental game. The student can earn coins from the minigames and use the coins to boost their level up. Leveling up unlocks new features in the minigames. By participating in class work, students have chances to get bonus codes which can be used in the game to gain bonuses such as coins or items.</a:t>
            </a:r>
          </a:p>
          <a:p>
            <a:pPr indent="-69850" lvl="0" marL="0" rtl="0">
              <a:spcBef>
                <a:spcPts val="0"/>
              </a:spcBef>
              <a:buClr>
                <a:schemeClr val="dk1"/>
              </a:buClr>
              <a:buSzPts val="1100"/>
              <a:buFont typeface="Arial"/>
              <a:buNone/>
            </a:pPr>
            <a:r>
              <a:t/>
            </a:r>
            <a:endParaRPr sz="3500">
              <a:solidFill>
                <a:schemeClr val="dk1"/>
              </a:solidFill>
            </a:endParaRPr>
          </a:p>
          <a:p>
            <a:pPr indent="-69850" lvl="0" marL="0" rtl="0">
              <a:spcBef>
                <a:spcPts val="0"/>
              </a:spcBef>
              <a:buClr>
                <a:schemeClr val="dk1"/>
              </a:buClr>
              <a:buSzPts val="1100"/>
              <a:buFont typeface="Arial"/>
              <a:buNone/>
            </a:pPr>
            <a:r>
              <a:rPr lang="en-US" sz="3500">
                <a:solidFill>
                  <a:schemeClr val="dk1"/>
                </a:solidFill>
              </a:rPr>
              <a:t>Stamina is used as a restriction on game time to promote time management. If the student does not have enough stamina, they are unable to play the minigames. Students acquire stamina through work submissions and class attendance.</a:t>
            </a:r>
          </a:p>
          <a:p>
            <a:pPr indent="-69850" lvl="0" marL="0" rtl="0">
              <a:spcBef>
                <a:spcPts val="0"/>
              </a:spcBef>
              <a:buClr>
                <a:schemeClr val="dk1"/>
              </a:buClr>
              <a:buSzPts val="1100"/>
              <a:buFont typeface="Arial"/>
              <a:buNone/>
            </a:pPr>
            <a:r>
              <a:t/>
            </a:r>
            <a:endParaRPr sz="3500">
              <a:solidFill>
                <a:schemeClr val="dk1"/>
              </a:solidFill>
            </a:endParaRPr>
          </a:p>
          <a:p>
            <a:pPr indent="-69850" lvl="0" marL="0" rtl="0">
              <a:spcBef>
                <a:spcPts val="0"/>
              </a:spcBef>
              <a:buClr>
                <a:schemeClr val="dk1"/>
              </a:buClr>
              <a:buSzPts val="1100"/>
              <a:buFont typeface="Arial"/>
              <a:buNone/>
            </a:pPr>
            <a:r>
              <a:rPr lang="en-US" sz="3500">
                <a:solidFill>
                  <a:schemeClr val="dk1"/>
                </a:solidFill>
              </a:rPr>
              <a:t>The rate of experience gained is dictated through active and passive modes. In active mode, faster progress is enabled for a set amount of time. Active time is earned through the same means as stamina. Passive mode provides player experience passively even when the game is not running.</a:t>
            </a:r>
          </a:p>
        </p:txBody>
      </p:sp>
      <p:sp>
        <p:nvSpPr>
          <p:cNvPr id="40" name="Shape 40"/>
          <p:cNvSpPr txBox="1"/>
          <p:nvPr/>
        </p:nvSpPr>
        <p:spPr>
          <a:xfrm>
            <a:off x="29238225" y="26390225"/>
            <a:ext cx="13801200" cy="1219200"/>
          </a:xfrm>
          <a:prstGeom prst="rect">
            <a:avLst/>
          </a:prstGeom>
          <a:solidFill>
            <a:srgbClr val="660000"/>
          </a:solidFill>
          <a:ln cap="flat" cmpd="sng" w="114300">
            <a:solidFill>
              <a:srgbClr val="66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US" sz="6000">
                <a:solidFill>
                  <a:schemeClr val="lt1"/>
                </a:solidFill>
              </a:rPr>
              <a:t>Acknowledgments</a:t>
            </a:r>
          </a:p>
        </p:txBody>
      </p:sp>
      <p:pic>
        <p:nvPicPr>
          <p:cNvPr id="41" name="Shape 41"/>
          <p:cNvPicPr preferRelativeResize="0"/>
          <p:nvPr/>
        </p:nvPicPr>
        <p:blipFill>
          <a:blip r:embed="rId4">
            <a:alphaModFix/>
          </a:blip>
          <a:stretch>
            <a:fillRect/>
          </a:stretch>
        </p:blipFill>
        <p:spPr>
          <a:xfrm>
            <a:off x="14976700" y="7361500"/>
            <a:ext cx="13951078" cy="8849276"/>
          </a:xfrm>
          <a:prstGeom prst="rect">
            <a:avLst/>
          </a:prstGeom>
          <a:noFill/>
          <a:ln>
            <a:noFill/>
          </a:ln>
        </p:spPr>
      </p:pic>
      <p:sp>
        <p:nvSpPr>
          <p:cNvPr id="42" name="Shape 42"/>
          <p:cNvSpPr txBox="1"/>
          <p:nvPr/>
        </p:nvSpPr>
        <p:spPr>
          <a:xfrm>
            <a:off x="15028013" y="6076063"/>
            <a:ext cx="13844100" cy="1219200"/>
          </a:xfrm>
          <a:prstGeom prst="rect">
            <a:avLst/>
          </a:prstGeom>
          <a:solidFill>
            <a:srgbClr val="660000"/>
          </a:solidFill>
          <a:ln cap="flat" cmpd="sng" w="114300">
            <a:solidFill>
              <a:srgbClr val="66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b="1" lang="en-US" sz="6000">
                <a:solidFill>
                  <a:schemeClr val="lt1"/>
                </a:solidFill>
              </a:rPr>
              <a:t>Gameplay Screenshots</a:t>
            </a:r>
          </a:p>
        </p:txBody>
      </p:sp>
    </p:spTree>
  </p:cSld>
  <p:clrMapOvr>
    <a:masterClrMapping/>
  </p:clrMapOvr>
</p:sld>
</file>

<file path=ppt/theme/theme1.xml><?xml version="1.0" encoding="utf-8"?>
<a:theme xmlns:a="http://schemas.openxmlformats.org/drawingml/2006/main" xmlns:r="http://schemas.openxmlformats.org/officeDocument/2006/relationships" name="SrDesPosterTemplat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