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F65AA-3236-41BB-B60B-66475F9CD4C4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952EC-D71C-4374-8553-AD83376EA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784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F65AA-3236-41BB-B60B-66475F9CD4C4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952EC-D71C-4374-8553-AD83376EA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99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F65AA-3236-41BB-B60B-66475F9CD4C4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952EC-D71C-4374-8553-AD83376EA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886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F65AA-3236-41BB-B60B-66475F9CD4C4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952EC-D71C-4374-8553-AD83376EA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726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F65AA-3236-41BB-B60B-66475F9CD4C4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952EC-D71C-4374-8553-AD83376EA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612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F65AA-3236-41BB-B60B-66475F9CD4C4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952EC-D71C-4374-8553-AD83376EA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809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F65AA-3236-41BB-B60B-66475F9CD4C4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952EC-D71C-4374-8553-AD83376EA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546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F65AA-3236-41BB-B60B-66475F9CD4C4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952EC-D71C-4374-8553-AD83376EA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759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F65AA-3236-41BB-B60B-66475F9CD4C4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952EC-D71C-4374-8553-AD83376EA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487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F65AA-3236-41BB-B60B-66475F9CD4C4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952EC-D71C-4374-8553-AD83376EA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795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F65AA-3236-41BB-B60B-66475F9CD4C4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952EC-D71C-4374-8553-AD83376EA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778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5F65AA-3236-41BB-B60B-66475F9CD4C4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D952EC-D71C-4374-8553-AD83376EA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46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819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Chronic Kidney Disease Prediction on Imbalanced Data by</a:t>
            </a:r>
            <a:br>
              <a:rPr lang="en-US" dirty="0" smtClean="0"/>
            </a:br>
            <a:r>
              <a:rPr lang="en-US" dirty="0" smtClean="0"/>
              <a:t>Multilayer Perceptron: Chronic Kidney Disease Prediction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318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4800"/>
            <a:ext cx="7772400" cy="1470025"/>
          </a:xfrm>
        </p:spPr>
        <p:txBody>
          <a:bodyPr/>
          <a:lstStyle/>
          <a:p>
            <a:r>
              <a:rPr lang="en-US" dirty="0" smtClean="0"/>
              <a:t>Data Description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2057400"/>
            <a:ext cx="7924800" cy="3962400"/>
          </a:xfrm>
        </p:spPr>
        <p:txBody>
          <a:bodyPr/>
          <a:lstStyle/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400 tuples.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24 attributes.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62.5% CKD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27.5% N-CKD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8707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304801"/>
            <a:ext cx="7772400" cy="838200"/>
          </a:xfrm>
        </p:spPr>
        <p:txBody>
          <a:bodyPr>
            <a:normAutofit/>
          </a:bodyPr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914400" y="1524000"/>
                <a:ext cx="7391400" cy="4495800"/>
              </a:xfrm>
            </p:spPr>
            <p:txBody>
              <a:bodyPr/>
              <a:lstStyle/>
              <a:p>
                <a:pPr marL="457200" indent="-457200" algn="l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</a:rPr>
                      <m:t>𝑃𝑟𝑒𝑐𝑖𝑠𝑖𝑜𝑛</m:t>
                    </m:r>
                    <m:r>
                      <a:rPr lang="en-US" i="1" smtClean="0">
                        <a:solidFill>
                          <a:schemeClr val="tx1"/>
                        </a:solidFill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chemeClr val="tx1"/>
                            </a:solidFill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tx1"/>
                            </a:solidFill>
                          </a:rPr>
                          <m:t>𝑇𝑃</m:t>
                        </m:r>
                      </m:num>
                      <m:den>
                        <m:r>
                          <a:rPr lang="en-US" i="1">
                            <a:solidFill>
                              <a:schemeClr val="tx1"/>
                            </a:solidFill>
                          </a:rPr>
                          <m:t>𝑇𝑃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</a:rPr>
                          <m:t>+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</a:rPr>
                          <m:t>𝐹𝑃</m:t>
                        </m:r>
                      </m:den>
                    </m:f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457200" indent="-457200" algn="l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</a:rPr>
                      <m:t>𝑅𝑒𝑐𝑎𝑙𝑙</m:t>
                    </m:r>
                    <m:r>
                      <a:rPr lang="en-US" i="1">
                        <a:solidFill>
                          <a:schemeClr val="tx1"/>
                        </a:solidFill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chemeClr val="tx1"/>
                            </a:solidFill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tx1"/>
                            </a:solidFill>
                          </a:rPr>
                          <m:t>𝑇𝑃</m:t>
                        </m:r>
                      </m:num>
                      <m:den>
                        <m:r>
                          <a:rPr lang="en-US" i="1">
                            <a:solidFill>
                              <a:schemeClr val="tx1"/>
                            </a:solidFill>
                          </a:rPr>
                          <m:t>𝑇𝑃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</a:rPr>
                          <m:t>+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</a:rPr>
                          <m:t>𝐹𝑁</m:t>
                        </m:r>
                      </m:den>
                    </m:f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457200" indent="-457200" algn="l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</a:rPr>
                      <m:t>𝐹</m:t>
                    </m:r>
                    <m:r>
                      <a:rPr lang="en-US" i="1">
                        <a:solidFill>
                          <a:schemeClr val="tx1"/>
                        </a:solidFill>
                      </a:rPr>
                      <m:t>−</m:t>
                    </m:r>
                    <m:r>
                      <a:rPr lang="en-US" i="1">
                        <a:solidFill>
                          <a:schemeClr val="tx1"/>
                        </a:solidFill>
                      </a:rPr>
                      <m:t>𝑚𝑒𝑎𝑠𝑢𝑟𝑒</m:t>
                    </m:r>
                    <m:r>
                      <a:rPr lang="en-US" i="1">
                        <a:solidFill>
                          <a:schemeClr val="tx1"/>
                        </a:solidFill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chemeClr val="tx1"/>
                            </a:solidFill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tx1"/>
                            </a:solidFill>
                          </a:rPr>
                          <m:t>2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</a:rPr>
                          <m:t>𝑇𝑃</m:t>
                        </m:r>
                      </m:num>
                      <m:den>
                        <m:r>
                          <a:rPr lang="en-US" i="1">
                            <a:solidFill>
                              <a:schemeClr val="tx1"/>
                            </a:solidFill>
                          </a:rPr>
                          <m:t>2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</a:rPr>
                          <m:t>𝑇𝑃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</a:rPr>
                          <m:t>+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</a:rPr>
                          <m:t>𝐹𝑁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</a:rPr>
                          <m:t>+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</a:rPr>
                          <m:t>𝐹𝑃</m:t>
                        </m:r>
                      </m:den>
                    </m:f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/>
                </a:r>
                <a:br>
                  <a:rPr lang="en-US" dirty="0" smtClean="0">
                    <a:solidFill>
                      <a:schemeClr val="tx1"/>
                    </a:solidFill>
                  </a:rPr>
                </a:br>
                <a:endParaRPr lang="en-US" dirty="0">
                  <a:solidFill>
                    <a:schemeClr val="tx1"/>
                  </a:solidFill>
                </a:endParaRPr>
              </a:p>
              <a:p>
                <a:pPr marL="457200" indent="-457200" algn="l">
                  <a:buFont typeface="Arial" pitchFamily="34" charset="0"/>
                  <a:buChar char="•"/>
                </a:pPr>
                <a:r>
                  <a:rPr lang="en-US" i="1" dirty="0" smtClean="0">
                    <a:solidFill>
                      <a:schemeClr val="tx1"/>
                    </a:solidFill>
                  </a:rPr>
                  <a:t>RMSE</a:t>
                </a:r>
                <a:endParaRPr lang="en-US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914400" y="1524000"/>
                <a:ext cx="7391400" cy="4495800"/>
              </a:xfrm>
              <a:blipFill rotWithShape="1">
                <a:blip r:embed="rId2"/>
                <a:stretch>
                  <a:fillRect l="-18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0667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52400"/>
            <a:ext cx="7772400" cy="476250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1371600"/>
            <a:ext cx="7543800" cy="4648200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sz="3600" dirty="0" smtClean="0">
                <a:solidFill>
                  <a:schemeClr val="tx1"/>
                </a:solidFill>
              </a:rPr>
              <a:t>THANK YOU</a:t>
            </a:r>
            <a:endParaRPr lang="en-US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0230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81000"/>
            <a:ext cx="7772400" cy="841375"/>
          </a:xfrm>
        </p:spPr>
        <p:txBody>
          <a:bodyPr>
            <a:normAutofit/>
          </a:bodyPr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1524000"/>
            <a:ext cx="7543800" cy="4648200"/>
          </a:xfrm>
        </p:spPr>
        <p:txBody>
          <a:bodyPr>
            <a:normAutofit lnSpcReduction="10000"/>
          </a:bodyPr>
          <a:lstStyle/>
          <a:p>
            <a:pPr marL="457200" indent="-457200" algn="l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Imbalanced data is an important problem for </a:t>
            </a:r>
            <a:r>
              <a:rPr lang="en-US" dirty="0" smtClean="0">
                <a:solidFill>
                  <a:schemeClr val="tx1"/>
                </a:solidFill>
              </a:rPr>
              <a:t>medical </a:t>
            </a:r>
            <a:r>
              <a:rPr lang="en-US" dirty="0">
                <a:solidFill>
                  <a:schemeClr val="tx1"/>
                </a:solidFill>
              </a:rPr>
              <a:t>data </a:t>
            </a:r>
            <a:r>
              <a:rPr lang="en-US" dirty="0" smtClean="0">
                <a:solidFill>
                  <a:schemeClr val="tx1"/>
                </a:solidFill>
              </a:rPr>
              <a:t>analysis.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Medical Dataset – Often unbalanced.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Aim </a:t>
            </a:r>
            <a:r>
              <a:rPr lang="en-US" dirty="0">
                <a:solidFill>
                  <a:schemeClr val="tx1"/>
                </a:solidFill>
              </a:rPr>
              <a:t>to optimize the overall accuracy without considering the relative distribution of each </a:t>
            </a:r>
            <a:r>
              <a:rPr lang="en-US" dirty="0" smtClean="0">
                <a:solidFill>
                  <a:schemeClr val="tx1"/>
                </a:solidFill>
              </a:rPr>
              <a:t>class.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Neural networks are widely used in a number of applications including data mining and decision </a:t>
            </a:r>
            <a:r>
              <a:rPr lang="en-US" dirty="0" smtClean="0">
                <a:solidFill>
                  <a:schemeClr val="tx1"/>
                </a:solidFill>
              </a:rPr>
              <a:t>systems.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1036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81001"/>
            <a:ext cx="7772400" cy="838200"/>
          </a:xfrm>
        </p:spPr>
        <p:txBody>
          <a:bodyPr/>
          <a:lstStyle/>
          <a:p>
            <a:r>
              <a:rPr lang="en-US" dirty="0" smtClean="0"/>
              <a:t>Introduction 	</a:t>
            </a:r>
            <a:r>
              <a:rPr lang="en-US" dirty="0" err="1" smtClean="0"/>
              <a:t>ctd</a:t>
            </a:r>
            <a:r>
              <a:rPr lang="en-US" dirty="0" smtClean="0"/>
              <a:t>..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1447800"/>
            <a:ext cx="7696200" cy="4495800"/>
          </a:xfrm>
        </p:spPr>
        <p:txBody>
          <a:bodyPr/>
          <a:lstStyle/>
          <a:p>
            <a:pPr marL="457200" indent="-457200" algn="l">
              <a:buFont typeface="Arial" pitchFamily="34" charset="0"/>
              <a:buChar char="•"/>
            </a:pPr>
            <a:endParaRPr lang="en-US" dirty="0" smtClean="0">
              <a:solidFill>
                <a:schemeClr val="tx1"/>
              </a:solidFill>
            </a:endParaRPr>
          </a:p>
          <a:p>
            <a:pPr marL="457200" indent="-457200" algn="l">
              <a:buFont typeface="Arial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A </a:t>
            </a:r>
            <a:r>
              <a:rPr lang="en-US" dirty="0">
                <a:solidFill>
                  <a:schemeClr val="tx1"/>
                </a:solidFill>
              </a:rPr>
              <a:t>well balanced dataset is very important for developing a good prediction model in classification research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The cost in </a:t>
            </a:r>
            <a:r>
              <a:rPr lang="en-US" dirty="0" err="1" smtClean="0">
                <a:solidFill>
                  <a:schemeClr val="tx1"/>
                </a:solidFill>
              </a:rPr>
              <a:t>mispredicting</a:t>
            </a:r>
            <a:r>
              <a:rPr lang="en-US" dirty="0" smtClean="0">
                <a:solidFill>
                  <a:schemeClr val="tx1"/>
                </a:solidFill>
              </a:rPr>
              <a:t> is higher.</a:t>
            </a:r>
          </a:p>
          <a:p>
            <a:pPr algn="l"/>
            <a:endParaRPr lang="en-US" dirty="0" smtClean="0">
              <a:solidFill>
                <a:schemeClr val="tx1"/>
              </a:solidFill>
            </a:endParaRPr>
          </a:p>
          <a:p>
            <a:pPr algn="l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1749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81000"/>
            <a:ext cx="7772400" cy="765175"/>
          </a:xfrm>
        </p:spPr>
        <p:txBody>
          <a:bodyPr/>
          <a:lstStyle/>
          <a:p>
            <a:r>
              <a:rPr lang="en-US" dirty="0" smtClean="0"/>
              <a:t>Sampling Methods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1524000"/>
            <a:ext cx="7315200" cy="4572000"/>
          </a:xfrm>
        </p:spPr>
        <p:txBody>
          <a:bodyPr/>
          <a:lstStyle/>
          <a:p>
            <a:pPr marL="571500" lvl="0" indent="-571500" algn="l">
              <a:buFont typeface="+mj-lt"/>
              <a:buAutoNum type="romanUcPeriod"/>
            </a:pPr>
            <a:endParaRPr lang="en-US" dirty="0" smtClean="0">
              <a:solidFill>
                <a:schemeClr val="tx1"/>
              </a:solidFill>
            </a:endParaRPr>
          </a:p>
          <a:p>
            <a:pPr marL="571500" lvl="0" indent="-571500" algn="l">
              <a:buFont typeface="+mj-lt"/>
              <a:buAutoNum type="romanUcPeriod"/>
            </a:pPr>
            <a:r>
              <a:rPr lang="en-US" dirty="0" smtClean="0">
                <a:solidFill>
                  <a:schemeClr val="tx1"/>
                </a:solidFill>
              </a:rPr>
              <a:t>Under Sampling.</a:t>
            </a:r>
            <a:br>
              <a:rPr lang="en-US" dirty="0" smtClean="0">
                <a:solidFill>
                  <a:schemeClr val="tx1"/>
                </a:solidFill>
              </a:rPr>
            </a:br>
            <a:endParaRPr lang="en-US" sz="1800" dirty="0" smtClean="0">
              <a:solidFill>
                <a:schemeClr val="tx1"/>
              </a:solidFill>
            </a:endParaRPr>
          </a:p>
          <a:p>
            <a:pPr marL="571500" lvl="0" indent="-571500" algn="l">
              <a:buFont typeface="+mj-lt"/>
              <a:buAutoNum type="romanUcPeriod"/>
            </a:pPr>
            <a:r>
              <a:rPr lang="en-US" dirty="0" smtClean="0">
                <a:solidFill>
                  <a:schemeClr val="tx1"/>
                </a:solidFill>
              </a:rPr>
              <a:t>Over </a:t>
            </a:r>
            <a:r>
              <a:rPr lang="en-US" dirty="0">
                <a:solidFill>
                  <a:schemeClr val="tx1"/>
                </a:solidFill>
              </a:rPr>
              <a:t>Sampling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br>
              <a:rPr lang="en-US" dirty="0" smtClean="0">
                <a:solidFill>
                  <a:schemeClr val="tx1"/>
                </a:solidFill>
              </a:rPr>
            </a:br>
            <a:endParaRPr lang="en-US" sz="1800" dirty="0">
              <a:solidFill>
                <a:schemeClr val="tx1"/>
              </a:solidFill>
            </a:endParaRPr>
          </a:p>
          <a:p>
            <a:pPr marL="1428750" lvl="2" indent="-514350" algn="l">
              <a:buFont typeface="+mj-lt"/>
              <a:buAutoNum type="romanUcPeriod"/>
            </a:pPr>
            <a:r>
              <a:rPr lang="en-US" dirty="0" smtClean="0">
                <a:solidFill>
                  <a:schemeClr val="tx1"/>
                </a:solidFill>
              </a:rPr>
              <a:t>Resample.</a:t>
            </a:r>
            <a:endParaRPr lang="en-US" sz="1600" dirty="0" smtClean="0">
              <a:solidFill>
                <a:schemeClr val="tx1"/>
              </a:solidFill>
            </a:endParaRPr>
          </a:p>
          <a:p>
            <a:pPr marL="1428750" lvl="2" indent="-514350" algn="l">
              <a:buFont typeface="+mj-lt"/>
              <a:buAutoNum type="romanUcPeriod"/>
            </a:pPr>
            <a:r>
              <a:rPr lang="en-US" dirty="0" smtClean="0">
                <a:solidFill>
                  <a:schemeClr val="tx1"/>
                </a:solidFill>
              </a:rPr>
              <a:t>Smote</a:t>
            </a:r>
            <a:r>
              <a:rPr lang="en-US" dirty="0">
                <a:solidFill>
                  <a:schemeClr val="tx1"/>
                </a:solidFill>
              </a:rPr>
              <a:t>.</a:t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5793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4800"/>
            <a:ext cx="7772400" cy="1470025"/>
          </a:xfrm>
        </p:spPr>
        <p:txBody>
          <a:bodyPr/>
          <a:lstStyle/>
          <a:p>
            <a:r>
              <a:rPr lang="en-US" dirty="0" smtClean="0"/>
              <a:t>I. Under Sampling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marL="457200" indent="-457200" algn="l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Under sampling method removes examples from the majority class to make the data set </a:t>
            </a:r>
            <a:r>
              <a:rPr lang="en-US" dirty="0" smtClean="0">
                <a:solidFill>
                  <a:schemeClr val="tx1"/>
                </a:solidFill>
              </a:rPr>
              <a:t>balanced.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The drawback of under sampling method is that it can discard potentially useful information that could be important for classifiers.</a:t>
            </a:r>
          </a:p>
        </p:txBody>
      </p:sp>
    </p:spTree>
    <p:extLst>
      <p:ext uri="{BB962C8B-B14F-4D97-AF65-F5344CB8AC3E}">
        <p14:creationId xmlns:p14="http://schemas.microsoft.com/office/powerpoint/2010/main" val="3717087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28600"/>
            <a:ext cx="7772400" cy="838200"/>
          </a:xfrm>
        </p:spPr>
        <p:txBody>
          <a:bodyPr/>
          <a:lstStyle/>
          <a:p>
            <a:r>
              <a:rPr lang="en-US" dirty="0" smtClean="0"/>
              <a:t>II. Over Sampling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1447800"/>
            <a:ext cx="7543800" cy="4724400"/>
          </a:xfrm>
        </p:spPr>
        <p:txBody>
          <a:bodyPr>
            <a:normAutofit lnSpcReduction="10000"/>
          </a:bodyPr>
          <a:lstStyle/>
          <a:p>
            <a:pPr marL="457200" indent="-457200" algn="l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Over sampling is a sampling approach which balances the data set by replicating the examples of minority </a:t>
            </a:r>
            <a:r>
              <a:rPr lang="en-US" dirty="0" smtClean="0">
                <a:solidFill>
                  <a:schemeClr val="tx1"/>
                </a:solidFill>
              </a:rPr>
              <a:t>class.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The advantage of this method is that there is no loss of data in under sampling technique. </a:t>
            </a:r>
            <a:endParaRPr lang="en-US" dirty="0" smtClean="0">
              <a:solidFill>
                <a:schemeClr val="tx1"/>
              </a:solidFill>
            </a:endParaRP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The disadvantage of this technique is it may lead to over fitting and can introduce an additional computational </a:t>
            </a:r>
            <a:r>
              <a:rPr lang="en-US" dirty="0" smtClean="0">
                <a:solidFill>
                  <a:schemeClr val="tx1"/>
                </a:solidFill>
              </a:rPr>
              <a:t>cost.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5649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flipV="1">
            <a:off x="381000" y="19929"/>
            <a:ext cx="7772400" cy="225425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914400"/>
            <a:ext cx="8001000" cy="5486400"/>
          </a:xfrm>
        </p:spPr>
        <p:txBody>
          <a:bodyPr>
            <a:normAutofit/>
          </a:bodyPr>
          <a:lstStyle/>
          <a:p>
            <a:pPr marL="571500" indent="-571500" algn="l">
              <a:buFont typeface="+mj-lt"/>
              <a:buAutoNum type="romanUcPeriod"/>
            </a:pPr>
            <a:r>
              <a:rPr lang="en-US" sz="2800" dirty="0" smtClean="0">
                <a:solidFill>
                  <a:schemeClr val="tx1"/>
                </a:solidFill>
              </a:rPr>
              <a:t>Resample</a:t>
            </a:r>
            <a:br>
              <a:rPr lang="en-US" sz="2800" dirty="0" smtClean="0">
                <a:solidFill>
                  <a:schemeClr val="tx1"/>
                </a:solidFill>
              </a:rPr>
            </a:br>
            <a:r>
              <a:rPr lang="en-US" sz="2800" dirty="0">
                <a:solidFill>
                  <a:schemeClr val="tx1"/>
                </a:solidFill>
              </a:rPr>
              <a:t>This algorithm produces a random subsample of a dataset, sampling with replacement.</a:t>
            </a:r>
          </a:p>
          <a:p>
            <a:pPr marL="571500" indent="-571500" algn="l">
              <a:buFont typeface="+mj-lt"/>
              <a:buAutoNum type="romanUcPeriod"/>
            </a:pPr>
            <a:r>
              <a:rPr lang="en-US" sz="2800" dirty="0" smtClean="0">
                <a:solidFill>
                  <a:schemeClr val="tx1"/>
                </a:solidFill>
              </a:rPr>
              <a:t>Smote</a:t>
            </a:r>
            <a:br>
              <a:rPr lang="en-US" sz="2800" dirty="0" smtClean="0">
                <a:solidFill>
                  <a:schemeClr val="tx1"/>
                </a:solidFill>
              </a:rPr>
            </a:br>
            <a:r>
              <a:rPr lang="en-US" sz="2800" dirty="0" smtClean="0">
                <a:solidFill>
                  <a:schemeClr val="tx1"/>
                </a:solidFill>
              </a:rPr>
              <a:t>This </a:t>
            </a:r>
            <a:r>
              <a:rPr lang="en-US" sz="2800" dirty="0">
                <a:solidFill>
                  <a:schemeClr val="tx1"/>
                </a:solidFill>
              </a:rPr>
              <a:t>algorithm creates artificial data based on the feature space similarities between existing minority </a:t>
            </a:r>
            <a:r>
              <a:rPr lang="en-US" sz="2800" dirty="0" smtClean="0">
                <a:solidFill>
                  <a:schemeClr val="tx1"/>
                </a:solidFill>
              </a:rPr>
              <a:t>examples</a:t>
            </a:r>
          </a:p>
          <a:p>
            <a:pPr marL="571500" indent="-571500" algn="l">
              <a:buFont typeface="+mj-lt"/>
              <a:buAutoNum type="romanUcPeriod"/>
            </a:pPr>
            <a:endParaRPr lang="en-US" sz="28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3547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57200"/>
            <a:ext cx="7772400" cy="765175"/>
          </a:xfrm>
        </p:spPr>
        <p:txBody>
          <a:bodyPr/>
          <a:lstStyle/>
          <a:p>
            <a:r>
              <a:rPr lang="en-US" dirty="0" smtClean="0"/>
              <a:t>Multi-Layer Perceptron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1828800"/>
            <a:ext cx="7391400" cy="4267200"/>
          </a:xfrm>
        </p:spPr>
        <p:txBody>
          <a:bodyPr/>
          <a:lstStyle/>
          <a:p>
            <a:pPr marL="457200" indent="-457200" algn="l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Neural networks are represented as a set of nodes called neurons and connections between </a:t>
            </a:r>
            <a:r>
              <a:rPr lang="en-US" dirty="0" smtClean="0">
                <a:solidFill>
                  <a:schemeClr val="tx1"/>
                </a:solidFill>
              </a:rPr>
              <a:t>them.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 </a:t>
            </a:r>
            <a:r>
              <a:rPr lang="en-US" b="1" dirty="0">
                <a:solidFill>
                  <a:schemeClr val="tx1"/>
                </a:solidFill>
              </a:rPr>
              <a:t>multilayer perceptron</a:t>
            </a:r>
            <a:r>
              <a:rPr lang="en-US" dirty="0">
                <a:solidFill>
                  <a:schemeClr val="tx1"/>
                </a:solidFill>
              </a:rPr>
              <a:t> (MLP) is a class of </a:t>
            </a:r>
            <a:r>
              <a:rPr lang="en-US" dirty="0" smtClean="0">
                <a:solidFill>
                  <a:schemeClr val="tx1"/>
                </a:solidFill>
              </a:rPr>
              <a:t>feed-forward</a:t>
            </a:r>
            <a:r>
              <a:rPr lang="en-US" dirty="0">
                <a:solidFill>
                  <a:schemeClr val="tx1"/>
                </a:solidFill>
              </a:rPr>
              <a:t> artificial neural network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MLP utilizes a </a:t>
            </a:r>
            <a:r>
              <a:rPr lang="en-US" dirty="0" smtClean="0">
                <a:solidFill>
                  <a:schemeClr val="tx1"/>
                </a:solidFill>
              </a:rPr>
              <a:t>supervised learning technique </a:t>
            </a:r>
            <a:r>
              <a:rPr lang="en-US" dirty="0">
                <a:solidFill>
                  <a:schemeClr val="tx1"/>
                </a:solidFill>
              </a:rPr>
              <a:t>called </a:t>
            </a:r>
            <a:r>
              <a:rPr lang="en-US" dirty="0" smtClean="0">
                <a:solidFill>
                  <a:schemeClr val="tx1"/>
                </a:solidFill>
              </a:rPr>
              <a:t>back-propagation</a:t>
            </a:r>
            <a:r>
              <a:rPr lang="en-US" dirty="0">
                <a:solidFill>
                  <a:schemeClr val="tx1"/>
                </a:solidFill>
              </a:rPr>
              <a:t> for </a:t>
            </a:r>
            <a:r>
              <a:rPr lang="en-US" dirty="0" smtClean="0">
                <a:solidFill>
                  <a:schemeClr val="tx1"/>
                </a:solidFill>
              </a:rPr>
              <a:t>training.</a:t>
            </a:r>
          </a:p>
        </p:txBody>
      </p:sp>
    </p:spTree>
    <p:extLst>
      <p:ext uri="{BB962C8B-B14F-4D97-AF65-F5344CB8AC3E}">
        <p14:creationId xmlns:p14="http://schemas.microsoft.com/office/powerpoint/2010/main" val="2570167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533400"/>
            <a:ext cx="77724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3200" dirty="0"/>
              <a:t>It can distinguish data that is not linearly </a:t>
            </a:r>
            <a:r>
              <a:rPr lang="en-US" sz="3200" dirty="0" smtClean="0"/>
              <a:t>separable.</a:t>
            </a:r>
            <a:endParaRPr lang="en-US" sz="3200" dirty="0"/>
          </a:p>
          <a:p>
            <a:pPr marL="457200" indent="-457200">
              <a:buFont typeface="Arial" pitchFamily="34" charset="0"/>
              <a:buChar char="•"/>
            </a:pPr>
            <a:r>
              <a:rPr lang="en-US" sz="3200" dirty="0"/>
              <a:t>Data is propagated through successive layers, with the final result available at the output </a:t>
            </a:r>
            <a:r>
              <a:rPr lang="en-US" sz="3200" dirty="0" smtClean="0"/>
              <a:t>layer.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3015460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264</Words>
  <Application>Microsoft Office PowerPoint</Application>
  <PresentationFormat>On-screen Show (4:3)</PresentationFormat>
  <Paragraphs>46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Chronic Kidney Disease Prediction on Imbalanced Data by Multilayer Perceptron: Chronic Kidney Disease Prediction</vt:lpstr>
      <vt:lpstr>Introduction</vt:lpstr>
      <vt:lpstr>Introduction  ctd..</vt:lpstr>
      <vt:lpstr>Sampling Methods</vt:lpstr>
      <vt:lpstr>I. Under Sampling</vt:lpstr>
      <vt:lpstr>II. Over Sampling</vt:lpstr>
      <vt:lpstr>PowerPoint Presentation</vt:lpstr>
      <vt:lpstr>Multi-Layer Perceptron</vt:lpstr>
      <vt:lpstr>PowerPoint Presentation</vt:lpstr>
      <vt:lpstr>Data Description</vt:lpstr>
      <vt:lpstr>Results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Chronic Kidney Disease Prediction on Imbalanced Data by Multilayer Perceptron: Chronic Kidney Disease Prediction</dc:title>
  <dc:creator>Pavan.p</dc:creator>
  <cp:lastModifiedBy>Pavan.p</cp:lastModifiedBy>
  <cp:revision>8</cp:revision>
  <dcterms:created xsi:type="dcterms:W3CDTF">2017-11-10T02:22:03Z</dcterms:created>
  <dcterms:modified xsi:type="dcterms:W3CDTF">2017-11-10T02:49:58Z</dcterms:modified>
</cp:coreProperties>
</file>