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sldIdLst>
    <p:sldId id="256" r:id="rId5"/>
    <p:sldId id="265" r:id="rId6"/>
    <p:sldId id="266" r:id="rId7"/>
    <p:sldId id="257" r:id="rId8"/>
    <p:sldId id="262" r:id="rId9"/>
    <p:sldId id="263" r:id="rId10"/>
    <p:sldId id="267" r:id="rId11"/>
    <p:sldId id="268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TALL" initials="I" lastIdx="1" clrIdx="0">
    <p:extLst>
      <p:ext uri="{19B8F6BF-5375-455C-9EA6-DF929625EA0E}">
        <p15:presenceInfo xmlns:p15="http://schemas.microsoft.com/office/powerpoint/2012/main" userId="INST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8" autoAdjust="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9T13:45:52.465" idx="1">
    <p:pos x="10" y="10"/>
    <p:text>把高維度降到低維度，也可以把它想成是壓縮數據。降維是機器學習中的一個重要課題，有時候數據太大會造成運算時間過久，佔用內存，所以把數據做降維後有助於我們儲存及分析。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7AEED-60DF-4C99-AC14-C4B834B9CB53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BA77-4D8C-4E13-B3BC-B32DD4E8A52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761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68DF38-AE08-4C2F-A97D-5CF78BF7F4DA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1B655-3CB4-48B1-99A2-D7D01F90D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1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657BD-A816-4450-8F38-1E75518B0B58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AC9E6-BE0A-4D69-B9FF-5DF3765F402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43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55B54-B205-41C4-B40B-39E96A2F1EED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606B0-EE73-4641-BE9D-CF7EBC5847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146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AE3B1-FB1C-4F37-8C27-9B6C5DAFB2C6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131C2-C679-486A-B92D-FBA1829047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021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ADA8C3-917B-4A86-A453-48FA23B315D6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8761-2CAB-449D-B683-22773BF3430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64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4C41E-4BAF-4953-B135-EC3D692A3375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1C724-0246-44DD-969D-CBE7DD83B6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136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F017B-447E-4917-9873-BF03AE5F5281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555E5-4E5E-40E4-9870-5B8635E1414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10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FED8B-EEFE-49AE-A837-FF67D6188E9E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F8AA-30AF-480B-8BC4-5DEEE84E7D5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982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08656E-F965-4C62-9B87-3550D7E0B859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393A8-9D5D-47DF-B8E5-F4F8BA340ED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60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F9BB1-77FD-469D-AD34-E8C0C04C6942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0A46B-0AF1-4E7B-8FAE-703A594BAF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78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676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A8B66107-F9EF-45BE-BBE7-0A6C5577B09F}" type="datetimeFigureOut">
              <a:rPr lang="zh-TW" altLang="en-US"/>
              <a:pPr/>
              <a:t>2021/2/18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+mn-ea"/>
              </a:defRPr>
            </a:lvl1pPr>
          </a:lstStyle>
          <a:p>
            <a:fld id="{D252F7FE-9DE6-483D-A06D-6C3E5C825639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" y="67608"/>
            <a:ext cx="1784001" cy="4587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3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維度</a:t>
            </a:r>
            <a:r>
              <a:rPr lang="zh-TW" altLang="en-US" dirty="0" smtClean="0"/>
              <a:t>縮減</a:t>
            </a:r>
            <a:r>
              <a:rPr lang="en-US" altLang="zh-TW" dirty="0" smtClean="0"/>
              <a:t>/</a:t>
            </a:r>
            <a:r>
              <a:rPr lang="en-US" altLang="zh-TW" dirty="0" smtClean="0"/>
              <a:t>k-Means</a:t>
            </a:r>
            <a:endParaRPr lang="zh-TW" alt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r">
              <a:buFontTx/>
              <a:buNone/>
            </a:pPr>
            <a:r>
              <a:rPr lang="en-US" altLang="zh-TW" dirty="0" smtClean="0">
                <a:solidFill>
                  <a:srgbClr val="898989"/>
                </a:solidFill>
                <a:latin typeface="Bookman Old Style" panose="02050604050505020204" pitchFamily="18" charset="0"/>
              </a:rPr>
              <a:t>AC10 </a:t>
            </a:r>
            <a:r>
              <a:rPr lang="en-US" altLang="zh-TW" dirty="0" err="1" smtClean="0">
                <a:solidFill>
                  <a:srgbClr val="898989"/>
                </a:solidFill>
                <a:latin typeface="Bookman Old Style" panose="02050604050505020204" pitchFamily="18" charset="0"/>
              </a:rPr>
              <a:t>Mirian</a:t>
            </a:r>
            <a:r>
              <a:rPr lang="en-US" altLang="zh-TW" dirty="0" smtClean="0">
                <a:solidFill>
                  <a:srgbClr val="898989"/>
                </a:solidFill>
                <a:latin typeface="Bookman Old Style" panose="02050604050505020204" pitchFamily="18" charset="0"/>
              </a:rPr>
              <a:t> #6807</a:t>
            </a:r>
            <a:endParaRPr lang="zh-TW" altLang="en-US" dirty="0">
              <a:solidFill>
                <a:srgbClr val="898989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TW" altLang="en-US" dirty="0" smtClean="0"/>
              <a:t>為什麼需要維</a:t>
            </a:r>
            <a:r>
              <a:rPr lang="zh-TW" altLang="en-US" dirty="0"/>
              <a:t>度</a:t>
            </a:r>
            <a:r>
              <a:rPr lang="zh-TW" altLang="en-US" dirty="0" smtClean="0"/>
              <a:t>縮減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zh-TW" altLang="en-US" dirty="0"/>
              <a:t>維數災難</a:t>
            </a:r>
            <a:r>
              <a:rPr lang="en-US" altLang="zh-TW" dirty="0"/>
              <a:t>(curse of dimensionality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：高維資料組有非常稀疏的風險，容易產生過擬</a:t>
            </a:r>
            <a:endParaRPr lang="en-US" altLang="zh-TW" dirty="0" smtClean="0"/>
          </a:p>
          <a:p>
            <a:r>
              <a:rPr lang="zh-TW" altLang="en-US" dirty="0" smtClean="0"/>
              <a:t>提升訓練的速度：也許能判斷</a:t>
            </a:r>
            <a:r>
              <a:rPr lang="en-US" altLang="zh-TW" dirty="0" smtClean="0"/>
              <a:t>/</a:t>
            </a:r>
            <a:r>
              <a:rPr lang="zh-TW" altLang="en-US" dirty="0" smtClean="0"/>
              <a:t>移除雜訊和多餘的特徵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dirty="0" smtClean="0"/>
              <a:t>方便將資料視覺化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 smtClean="0">
                <a:solidFill>
                  <a:srgbClr val="7030A0"/>
                </a:solidFill>
              </a:rPr>
              <a:t>降維的缺點：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損失資訊、影響演算法的效果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降維也許要大量的計算資源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機器學習</a:t>
            </a:r>
            <a:r>
              <a:rPr lang="en-US" altLang="zh-TW" dirty="0" smtClean="0">
                <a:solidFill>
                  <a:srgbClr val="7030A0"/>
                </a:solidFill>
              </a:rPr>
              <a:t>pipeline</a:t>
            </a:r>
            <a:r>
              <a:rPr lang="zh-TW" altLang="en-US" dirty="0" smtClean="0">
                <a:solidFill>
                  <a:srgbClr val="7030A0"/>
                </a:solidFill>
              </a:rPr>
              <a:t>要引入一些複雜性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7030A0"/>
                </a:solidFill>
              </a:rPr>
              <a:t>轉換過的特徵通常難以解讀</a:t>
            </a:r>
            <a:endParaRPr lang="en-US" altLang="zh-TW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5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主要的降維法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投射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流形學習</a:t>
            </a:r>
            <a:r>
              <a:rPr lang="en-US" altLang="zh-TW" dirty="0" smtClean="0"/>
              <a:t>(manifold hypothesis)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84982"/>
            <a:ext cx="2736304" cy="21803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19" y="1750576"/>
            <a:ext cx="3209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Principal Component </a:t>
            </a:r>
            <a:r>
              <a:rPr lang="en-US" altLang="zh-TW" dirty="0" smtClean="0"/>
              <a:t>Analysis(PCA/</a:t>
            </a:r>
            <a:r>
              <a:rPr lang="zh-TW" altLang="en-US" dirty="0" smtClean="0"/>
              <a:t>主成份分析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3"/>
            <a:ext cx="7776864" cy="3127608"/>
          </a:xfrm>
        </p:spPr>
      </p:pic>
      <p:sp>
        <p:nvSpPr>
          <p:cNvPr id="15" name="內容版面配置區 14"/>
          <p:cNvSpPr>
            <a:spLocks noGrp="1"/>
          </p:cNvSpPr>
          <p:nvPr>
            <p:ph sz="half" idx="2"/>
          </p:nvPr>
        </p:nvSpPr>
        <p:spPr>
          <a:xfrm>
            <a:off x="539552" y="1600201"/>
            <a:ext cx="8147248" cy="19728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保留變異度：選出正確超平面，將訓練組投射到低維超平面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原始資料集和軸上的投影之間的均方距離最小的軸，就是能夠保留最大變異度的軸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0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 smtClean="0"/>
              <a:t>PCA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3773016"/>
          </a:xfrm>
        </p:spPr>
        <p:txBody>
          <a:bodyPr/>
          <a:lstStyle/>
          <a:p>
            <a:r>
              <a:rPr lang="zh-TW" altLang="en-US" sz="2800" dirty="0"/>
              <a:t>奇異值分解</a:t>
            </a:r>
            <a:r>
              <a:rPr lang="en-US" altLang="zh-TW" sz="2800" dirty="0"/>
              <a:t>(Singular Value </a:t>
            </a:r>
            <a:r>
              <a:rPr lang="en-US" altLang="zh-TW" sz="2800" dirty="0" err="1"/>
              <a:t>Decomposition,SVD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/>
              <a:t>已解釋變異</a:t>
            </a:r>
            <a:r>
              <a:rPr lang="zh-TW" altLang="en-US" sz="2800" dirty="0" smtClean="0"/>
              <a:t>比</a:t>
            </a:r>
            <a:endParaRPr lang="en-US" altLang="zh-TW" sz="2800" dirty="0" smtClean="0"/>
          </a:p>
          <a:p>
            <a:r>
              <a:rPr lang="zh-TW" altLang="en-US" sz="2800" dirty="0"/>
              <a:t>逆轉換</a:t>
            </a:r>
          </a:p>
        </p:txBody>
      </p:sp>
    </p:spTree>
    <p:extLst>
      <p:ext uri="{BB962C8B-B14F-4D97-AF65-F5344CB8AC3E}">
        <p14:creationId xmlns:p14="http://schemas.microsoft.com/office/powerpoint/2010/main" val="312924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分群法</a:t>
            </a:r>
            <a:r>
              <a:rPr lang="en-US" altLang="zh-TW" dirty="0" smtClean="0"/>
              <a:t>(clustering)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顧客細分：利用已存在顧客分群來套用推薦內容</a:t>
            </a:r>
            <a:endParaRPr lang="en-US" altLang="zh-TW" sz="2400" dirty="0" smtClean="0"/>
          </a:p>
          <a:p>
            <a:r>
              <a:rPr lang="zh-TW" altLang="en-US" sz="2400" dirty="0" smtClean="0"/>
              <a:t>資料分析：先執行分群，再分析各群體</a:t>
            </a:r>
            <a:endParaRPr lang="en-US" altLang="zh-TW" sz="2400" dirty="0" smtClean="0"/>
          </a:p>
          <a:p>
            <a:r>
              <a:rPr lang="zh-TW" altLang="en-US" sz="2400" dirty="0" smtClean="0"/>
              <a:t>降維：群體有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個，向量就有</a:t>
            </a:r>
            <a:r>
              <a:rPr lang="en-US" altLang="zh-TW" sz="2400" dirty="0" smtClean="0"/>
              <a:t>k</a:t>
            </a:r>
            <a:r>
              <a:rPr lang="zh-TW" altLang="en-US" sz="2400" dirty="0" smtClean="0"/>
              <a:t>維</a:t>
            </a:r>
            <a:endParaRPr lang="en-US" altLang="zh-TW" sz="2400" dirty="0" smtClean="0"/>
          </a:p>
          <a:p>
            <a:r>
              <a:rPr lang="zh-TW" altLang="en-US" sz="2400" dirty="0" smtClean="0"/>
              <a:t>異常檢測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離群檢測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：與各群體的親緣性都很低，有可能是異常資料</a:t>
            </a:r>
            <a:endParaRPr lang="en-US" altLang="zh-TW" sz="2400" dirty="0" smtClean="0"/>
          </a:p>
          <a:p>
            <a:r>
              <a:rPr lang="zh-TW" altLang="en-US" sz="2400" dirty="0" smtClean="0"/>
              <a:t>半監督學習：先分群再指派標籤，將增加可用的標籤數量</a:t>
            </a:r>
            <a:endParaRPr lang="en-US" altLang="zh-TW" sz="2400" dirty="0" smtClean="0"/>
          </a:p>
          <a:p>
            <a:r>
              <a:rPr lang="zh-TW" altLang="en-US" sz="2400" dirty="0" smtClean="0"/>
              <a:t>搜尋引擎：例如圖片搜尋，先將資料庫中的照片分群；再將用戶提供的照片使用分群演算法，就可以直接回傳該群的所有照片</a:t>
            </a:r>
            <a:endParaRPr lang="en-US" altLang="zh-TW" sz="2400" dirty="0" smtClean="0"/>
          </a:p>
          <a:p>
            <a:r>
              <a:rPr lang="zh-TW" altLang="en-US" sz="2400" dirty="0" smtClean="0"/>
              <a:t>分割圖像：根據像素的顏色對它們進行分類，再將各像素的顏色換成它所屬族群的平均顏色，可以明顯減少圖像的顏色數量。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59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en-US" altLang="zh-TW" dirty="0" smtClean="0"/>
              <a:t>k-Means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521" y="2420888"/>
            <a:ext cx="2066925" cy="742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5148064" cy="3789040"/>
          </a:xfrm>
          <a:prstGeom prst="rect">
            <a:avLst/>
          </a:prstGeom>
        </p:spPr>
      </p:pic>
      <p:sp>
        <p:nvSpPr>
          <p:cNvPr id="5" name="內容版面配置區 14"/>
          <p:cNvSpPr txBox="1">
            <a:spLocks/>
          </p:cNvSpPr>
          <p:nvPr/>
        </p:nvSpPr>
        <p:spPr>
          <a:xfrm>
            <a:off x="1403648" y="1844824"/>
            <a:ext cx="2827518" cy="151216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kern="0" dirty="0" smtClean="0"/>
              <a:t>決定質心</a:t>
            </a:r>
            <a:r>
              <a:rPr lang="en-US" altLang="zh-TW" kern="0" dirty="0" smtClean="0"/>
              <a:t>(k)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kern="0" dirty="0" smtClean="0"/>
              <a:t>分</a:t>
            </a:r>
            <a:r>
              <a:rPr lang="zh-TW" altLang="en-US" kern="0" dirty="0" smtClean="0"/>
              <a:t>群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954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pic>
        <p:nvPicPr>
          <p:cNvPr id="1026" name="Picture 2" descr="「機器學習特徵工程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266388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精通機器學習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4238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AE1D15574D34A96D03389BC94640B" ma:contentTypeVersion="0" ma:contentTypeDescription="建立新的文件。" ma:contentTypeScope="" ma:versionID="501cd20965d70f592901fe858f0b51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A1A7F4-0429-477C-98A5-F5E3F79DA1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8103824-B62D-47B4-AFB0-5500DA723A62}">
  <ds:schemaRefs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809CA1-98A2-4FB5-A916-24814D549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336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Bookman Old Style</vt:lpstr>
      <vt:lpstr>Calibri</vt:lpstr>
      <vt:lpstr>Wingdings</vt:lpstr>
      <vt:lpstr>1_自訂設計</vt:lpstr>
      <vt:lpstr>維度縮減/k-Means</vt:lpstr>
      <vt:lpstr>為什麼需要維度縮減</vt:lpstr>
      <vt:lpstr>主要的降維法</vt:lpstr>
      <vt:lpstr>Principal Component Analysis(PCA/主成份分析)</vt:lpstr>
      <vt:lpstr>操作PCA</vt:lpstr>
      <vt:lpstr>分群法(clustering)</vt:lpstr>
      <vt:lpstr>操作k-Means</vt:lpstr>
      <vt:lpstr>參考文獻</vt:lpstr>
    </vt:vector>
  </TitlesOfParts>
  <Company>Powerchip Semiconductor Manufacturing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經營系統部 - 歐陽華貞</dc:creator>
  <cp:lastModifiedBy>INSTALL</cp:lastModifiedBy>
  <cp:revision>98</cp:revision>
  <dcterms:created xsi:type="dcterms:W3CDTF">2018-07-27T03:16:51Z</dcterms:created>
  <dcterms:modified xsi:type="dcterms:W3CDTF">2021-02-18T08:56:09Z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0x010100911AE1D15574D34A96D03389BC94640B</vt:lpwstr>
  </property>
  <property fmtid="{D5CDD505-2E9C-101B-9397-08002B2CF9AE}" pid="3" name="SPSDescription">
    <vt:lpwstr/>
  </property>
  <property fmtid="{D5CDD505-2E9C-101B-9397-08002B2CF9AE}" pid="4" name="Owner">
    <vt:lpwstr/>
  </property>
  <property fmtid="{D5CDD505-2E9C-101B-9397-08002B2CF9AE}" pid="5" name="Status">
    <vt:lpwstr/>
  </property>
  <property fmtid="{D5CDD505-2E9C-101B-9397-08002B2CF9AE}" pid="6" name="IsMyDocuments">
    <vt:bool>true</vt:bool>
  </property>
</Properties>
</file>