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29"/>
  </p:notesMasterIdLst>
  <p:sldIdLst>
    <p:sldId id="257" r:id="rId5"/>
    <p:sldId id="365" r:id="rId6"/>
    <p:sldId id="366" r:id="rId7"/>
    <p:sldId id="367" r:id="rId8"/>
    <p:sldId id="369" r:id="rId9"/>
    <p:sldId id="370" r:id="rId10"/>
    <p:sldId id="368" r:id="rId11"/>
    <p:sldId id="372" r:id="rId12"/>
    <p:sldId id="371" r:id="rId13"/>
    <p:sldId id="374" r:id="rId14"/>
    <p:sldId id="373" r:id="rId15"/>
    <p:sldId id="375" r:id="rId16"/>
    <p:sldId id="376" r:id="rId17"/>
    <p:sldId id="377" r:id="rId18"/>
    <p:sldId id="378" r:id="rId19"/>
    <p:sldId id="379" r:id="rId20"/>
    <p:sldId id="385" r:id="rId21"/>
    <p:sldId id="380" r:id="rId22"/>
    <p:sldId id="384" r:id="rId23"/>
    <p:sldId id="381" r:id="rId24"/>
    <p:sldId id="382" r:id="rId25"/>
    <p:sldId id="383" r:id="rId26"/>
    <p:sldId id="362" r:id="rId27"/>
    <p:sldId id="341" r:id="rId28"/>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標楷體" pitchFamily="65" charset="-120"/>
        <a:cs typeface="+mn-cs"/>
      </a:defRPr>
    </a:lvl1pPr>
    <a:lvl2pPr marL="457200" algn="l" rtl="0" fontAlgn="base">
      <a:spcBef>
        <a:spcPct val="0"/>
      </a:spcBef>
      <a:spcAft>
        <a:spcPct val="0"/>
      </a:spcAft>
      <a:defRPr kumimoji="1" kern="1200">
        <a:solidFill>
          <a:schemeClr val="tx1"/>
        </a:solidFill>
        <a:latin typeface="Arial" charset="0"/>
        <a:ea typeface="標楷體" pitchFamily="65" charset="-120"/>
        <a:cs typeface="+mn-cs"/>
      </a:defRPr>
    </a:lvl2pPr>
    <a:lvl3pPr marL="914400" algn="l" rtl="0" fontAlgn="base">
      <a:spcBef>
        <a:spcPct val="0"/>
      </a:spcBef>
      <a:spcAft>
        <a:spcPct val="0"/>
      </a:spcAft>
      <a:defRPr kumimoji="1" kern="1200">
        <a:solidFill>
          <a:schemeClr val="tx1"/>
        </a:solidFill>
        <a:latin typeface="Arial" charset="0"/>
        <a:ea typeface="標楷體" pitchFamily="65" charset="-120"/>
        <a:cs typeface="+mn-cs"/>
      </a:defRPr>
    </a:lvl3pPr>
    <a:lvl4pPr marL="1371600" algn="l" rtl="0" fontAlgn="base">
      <a:spcBef>
        <a:spcPct val="0"/>
      </a:spcBef>
      <a:spcAft>
        <a:spcPct val="0"/>
      </a:spcAft>
      <a:defRPr kumimoji="1" kern="1200">
        <a:solidFill>
          <a:schemeClr val="tx1"/>
        </a:solidFill>
        <a:latin typeface="Arial" charset="0"/>
        <a:ea typeface="標楷體" pitchFamily="65" charset="-120"/>
        <a:cs typeface="+mn-cs"/>
      </a:defRPr>
    </a:lvl4pPr>
    <a:lvl5pPr marL="1828800" algn="l" rtl="0" fontAlgn="base">
      <a:spcBef>
        <a:spcPct val="0"/>
      </a:spcBef>
      <a:spcAft>
        <a:spcPct val="0"/>
      </a:spcAft>
      <a:defRPr kumimoji="1" kern="1200">
        <a:solidFill>
          <a:schemeClr val="tx1"/>
        </a:solidFill>
        <a:latin typeface="Arial" charset="0"/>
        <a:ea typeface="標楷體" pitchFamily="65" charset="-120"/>
        <a:cs typeface="+mn-cs"/>
      </a:defRPr>
    </a:lvl5pPr>
    <a:lvl6pPr marL="2286000" algn="l" defTabSz="914400" rtl="0" eaLnBrk="1" latinLnBrk="0" hangingPunct="1">
      <a:defRPr kumimoji="1" kern="1200">
        <a:solidFill>
          <a:schemeClr val="tx1"/>
        </a:solidFill>
        <a:latin typeface="Arial" charset="0"/>
        <a:ea typeface="標楷體" pitchFamily="65" charset="-120"/>
        <a:cs typeface="+mn-cs"/>
      </a:defRPr>
    </a:lvl6pPr>
    <a:lvl7pPr marL="2743200" algn="l" defTabSz="914400" rtl="0" eaLnBrk="1" latinLnBrk="0" hangingPunct="1">
      <a:defRPr kumimoji="1" kern="1200">
        <a:solidFill>
          <a:schemeClr val="tx1"/>
        </a:solidFill>
        <a:latin typeface="Arial" charset="0"/>
        <a:ea typeface="標楷體" pitchFamily="65" charset="-120"/>
        <a:cs typeface="+mn-cs"/>
      </a:defRPr>
    </a:lvl7pPr>
    <a:lvl8pPr marL="3200400" algn="l" defTabSz="914400" rtl="0" eaLnBrk="1" latinLnBrk="0" hangingPunct="1">
      <a:defRPr kumimoji="1" kern="1200">
        <a:solidFill>
          <a:schemeClr val="tx1"/>
        </a:solidFill>
        <a:latin typeface="Arial" charset="0"/>
        <a:ea typeface="標楷體" pitchFamily="65" charset="-120"/>
        <a:cs typeface="+mn-cs"/>
      </a:defRPr>
    </a:lvl8pPr>
    <a:lvl9pPr marL="3657600" algn="l" defTabSz="914400" rtl="0" eaLnBrk="1" latinLnBrk="0" hangingPunct="1">
      <a:defRPr kumimoji="1" kern="1200">
        <a:solidFill>
          <a:schemeClr val="tx1"/>
        </a:solidFill>
        <a:latin typeface="Arial" charset="0"/>
        <a:ea typeface="標楷體" pitchFamily="65"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341" autoAdjust="0"/>
  </p:normalViewPr>
  <p:slideViewPr>
    <p:cSldViewPr>
      <p:cViewPr>
        <p:scale>
          <a:sx n="110" d="100"/>
          <a:sy n="110" d="100"/>
        </p:scale>
        <p:origin x="-1452" y="-1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4"/>
    </mc:Choice>
    <mc:Fallback>
      <c:style val="4"/>
    </mc:Fallback>
  </mc:AlternateContent>
  <c:chart>
    <c:title>
      <c:layout/>
      <c:overlay val="0"/>
    </c:title>
    <c:autoTitleDeleted val="0"/>
    <c:plotArea>
      <c:layout/>
      <c:pieChart>
        <c:varyColors val="1"/>
        <c:ser>
          <c:idx val="0"/>
          <c:order val="0"/>
          <c:tx>
            <c:strRef>
              <c:f>工作表1!$B$1</c:f>
              <c:strCache>
                <c:ptCount val="1"/>
                <c:pt idx="0">
                  <c:v>pk</c:v>
                </c:pt>
              </c:strCache>
            </c:strRef>
          </c:tx>
          <c:dPt>
            <c:idx val="0"/>
            <c:bubble3D val="0"/>
            <c:spPr>
              <a:solidFill>
                <a:srgbClr val="0000FF"/>
              </a:solidFill>
            </c:spPr>
          </c:dPt>
          <c:dPt>
            <c:idx val="1"/>
            <c:bubble3D val="0"/>
            <c:spPr>
              <a:solidFill>
                <a:schemeClr val="accent5">
                  <a:lumMod val="90000"/>
                </a:schemeClr>
              </a:solidFill>
            </c:spPr>
          </c:dPt>
          <c:dPt>
            <c:idx val="2"/>
            <c:bubble3D val="0"/>
            <c:spPr>
              <a:solidFill>
                <a:srgbClr val="7030A0"/>
              </a:solidFill>
            </c:spPr>
          </c:dPt>
          <c:dPt>
            <c:idx val="3"/>
            <c:bubble3D val="0"/>
            <c:spPr>
              <a:solidFill>
                <a:srgbClr val="009900"/>
              </a:solidFill>
            </c:spPr>
          </c:dPt>
          <c:dPt>
            <c:idx val="4"/>
            <c:bubble3D val="0"/>
            <c:spPr>
              <a:solidFill>
                <a:srgbClr val="FF0000"/>
              </a:solidFill>
            </c:spPr>
          </c:dPt>
          <c:cat>
            <c:strRef>
              <c:f>工作表1!$A$2:$A$6</c:f>
              <c:strCache>
                <c:ptCount val="5"/>
                <c:pt idx="0">
                  <c:v>chrom0</c:v>
                </c:pt>
                <c:pt idx="1">
                  <c:v>crhom1</c:v>
                </c:pt>
                <c:pt idx="2">
                  <c:v>crhom2</c:v>
                </c:pt>
                <c:pt idx="3">
                  <c:v>chrom3</c:v>
                </c:pt>
                <c:pt idx="4">
                  <c:v>crhrom4</c:v>
                </c:pt>
              </c:strCache>
            </c:strRef>
          </c:cat>
          <c:val>
            <c:numRef>
              <c:f>工作表1!$B$2:$B$6</c:f>
              <c:numCache>
                <c:formatCode>General</c:formatCode>
                <c:ptCount val="5"/>
                <c:pt idx="0">
                  <c:v>0.8</c:v>
                </c:pt>
                <c:pt idx="1">
                  <c:v>1.2</c:v>
                </c:pt>
                <c:pt idx="2">
                  <c:v>2.6</c:v>
                </c:pt>
                <c:pt idx="3">
                  <c:v>1</c:v>
                </c:pt>
                <c:pt idx="4">
                  <c:v>4.8</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a:lstStyle/>
        <a:p>
          <a:pPr>
            <a:defRPr sz="900"/>
          </a:pPr>
          <a:endParaRPr lang="zh-TW"/>
        </a:p>
      </c:txPr>
    </c:legend>
    <c:plotVisOnly val="1"/>
    <c:dispBlanksAs val="gap"/>
    <c:showDLblsOverMax val="0"/>
  </c:chart>
  <c:txPr>
    <a:bodyPr/>
    <a:lstStyle/>
    <a:p>
      <a:pPr>
        <a:defRPr sz="1800"/>
      </a:pPr>
      <a:endParaRPr lang="zh-TW"/>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67E9F6-3806-410E-ABEE-DC7A83946DC0}" type="datetimeFigureOut">
              <a:rPr lang="zh-TW" altLang="en-US" smtClean="0"/>
              <a:t>2021/2/19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C05B89-9AFC-4A29-9EBD-1A7A98B20F48}" type="slidenum">
              <a:rPr lang="zh-TW" altLang="en-US" smtClean="0"/>
              <a:t>‹#›</a:t>
            </a:fld>
            <a:endParaRPr lang="zh-TW" altLang="en-US"/>
          </a:p>
        </p:txBody>
      </p:sp>
    </p:spTree>
    <p:extLst>
      <p:ext uri="{BB962C8B-B14F-4D97-AF65-F5344CB8AC3E}">
        <p14:creationId xmlns:p14="http://schemas.microsoft.com/office/powerpoint/2010/main" val="120624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ieeexplore.ieee.org/document/40007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這裡主要參考 </a:t>
            </a:r>
            <a:r>
              <a:rPr lang="en-US" altLang="zh-TW" sz="1200" b="0" i="0" u="none" strike="noStrike" kern="1200" dirty="0" smtClean="0">
                <a:solidFill>
                  <a:schemeClr val="tx1"/>
                </a:solidFill>
                <a:effectLst/>
                <a:latin typeface="+mn-lt"/>
                <a:ea typeface="+mn-ea"/>
                <a:cs typeface="+mn-cs"/>
                <a:hlinkClick r:id="rId3"/>
              </a:rPr>
              <a:t>Gen-</a:t>
            </a:r>
            <a:r>
              <a:rPr lang="en-US" altLang="zh-TW" sz="1200" b="0" i="0" u="none" strike="noStrike" kern="1200" dirty="0" err="1" smtClean="0">
                <a:solidFill>
                  <a:schemeClr val="tx1"/>
                </a:solidFill>
                <a:effectLst/>
                <a:latin typeface="+mn-lt"/>
                <a:ea typeface="+mn-ea"/>
                <a:cs typeface="+mn-cs"/>
                <a:hlinkClick r:id="rId3"/>
              </a:rPr>
              <a:t>Tsujimura</a:t>
            </a:r>
            <a:r>
              <a:rPr lang="en-US" altLang="zh-TW" sz="1200" b="0" i="0" u="none" strike="noStrike" kern="1200" dirty="0" smtClean="0">
                <a:solidFill>
                  <a:schemeClr val="tx1"/>
                </a:solidFill>
                <a:effectLst/>
                <a:latin typeface="+mn-lt"/>
                <a:ea typeface="+mn-ea"/>
                <a:cs typeface="+mn-cs"/>
                <a:hlinkClick r:id="rId3"/>
              </a:rPr>
              <a:t>-Kubota’s Method (1994, 1997)</a:t>
            </a:r>
            <a:r>
              <a:rPr lang="zh-TW" altLang="en-US" sz="1200" b="0" i="0" kern="1200" dirty="0" smtClean="0">
                <a:solidFill>
                  <a:schemeClr val="tx1"/>
                </a:solidFill>
                <a:effectLst/>
                <a:latin typeface="+mn-lt"/>
                <a:ea typeface="+mn-ea"/>
                <a:cs typeface="+mn-cs"/>
              </a:rPr>
              <a:t>所提出的 </a:t>
            </a:r>
            <a:r>
              <a:rPr lang="en-US" altLang="zh-TW" sz="1200" b="0" i="0" kern="1200" dirty="0" smtClean="0">
                <a:solidFill>
                  <a:schemeClr val="tx1"/>
                </a:solidFill>
                <a:effectLst/>
                <a:latin typeface="+mn-lt"/>
                <a:ea typeface="+mn-ea"/>
                <a:cs typeface="+mn-cs"/>
              </a:rPr>
              <a:t>Job shop </a:t>
            </a:r>
            <a:r>
              <a:rPr lang="zh-TW" altLang="en-US" sz="1200" b="0" i="0" kern="1200" dirty="0" smtClean="0">
                <a:solidFill>
                  <a:schemeClr val="tx1"/>
                </a:solidFill>
                <a:effectLst/>
                <a:latin typeface="+mn-lt"/>
                <a:ea typeface="+mn-ea"/>
                <a:cs typeface="+mn-cs"/>
              </a:rPr>
              <a:t>排程問題的染色體編碼方式。</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染色體表示為一組工件的作業加工順序，一個基因代表一個工件的加工作業，根據工件在染色體出現的次數，來得知各個工件目前的加工作業，再來對應各工件的加工機台及加工時間，藉此來進行排程。</a:t>
            </a:r>
            <a:br>
              <a:rPr lang="zh-TW" altLang="en-US" sz="1200" dirty="0" smtClean="0"/>
            </a:br>
            <a:endParaRPr lang="zh-TW" altLang="en-US" sz="1200" dirty="0" smtClean="0"/>
          </a:p>
        </p:txBody>
      </p:sp>
      <p:sp>
        <p:nvSpPr>
          <p:cNvPr id="4" name="投影片編號版面配置區 3"/>
          <p:cNvSpPr>
            <a:spLocks noGrp="1"/>
          </p:cNvSpPr>
          <p:nvPr>
            <p:ph type="sldNum" sz="quarter" idx="10"/>
          </p:nvPr>
        </p:nvSpPr>
        <p:spPr/>
        <p:txBody>
          <a:bodyPr/>
          <a:lstStyle/>
          <a:p>
            <a:fld id="{20C05B89-9AFC-4A29-9EBD-1A7A98B20F48}" type="slidenum">
              <a:rPr lang="zh-TW" altLang="en-US" smtClean="0"/>
              <a:t>6</a:t>
            </a:fld>
            <a:endParaRPr lang="zh-TW" altLang="en-US"/>
          </a:p>
        </p:txBody>
      </p:sp>
    </p:spTree>
    <p:extLst>
      <p:ext uri="{BB962C8B-B14F-4D97-AF65-F5344CB8AC3E}">
        <p14:creationId xmlns:p14="http://schemas.microsoft.com/office/powerpoint/2010/main" val="178376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20C05B89-9AFC-4A29-9EBD-1A7A98B20F48}" type="slidenum">
              <a:rPr lang="zh-TW" altLang="en-US" smtClean="0"/>
              <a:t>17</a:t>
            </a:fld>
            <a:endParaRPr lang="zh-TW" altLang="en-US"/>
          </a:p>
        </p:txBody>
      </p:sp>
    </p:spTree>
    <p:extLst>
      <p:ext uri="{BB962C8B-B14F-4D97-AF65-F5344CB8AC3E}">
        <p14:creationId xmlns:p14="http://schemas.microsoft.com/office/powerpoint/2010/main" val="1235392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總流程時間</a:t>
            </a:r>
            <a:r>
              <a:rPr lang="en-US" altLang="zh-TW" dirty="0" smtClean="0"/>
              <a:t>(</a:t>
            </a:r>
            <a:r>
              <a:rPr lang="en-US" altLang="zh-TW" dirty="0" err="1" smtClean="0"/>
              <a:t>Makespan</a:t>
            </a:r>
            <a:r>
              <a:rPr lang="en-US" altLang="zh-TW" dirty="0" smtClean="0"/>
              <a:t>)</a:t>
            </a:r>
            <a:r>
              <a:rPr lang="zh-TW" altLang="en-US" dirty="0" smtClean="0"/>
              <a:t>則指完成一批工件所花的總時間</a:t>
            </a:r>
            <a:r>
              <a:rPr lang="en-US" altLang="zh-TW" dirty="0" smtClean="0"/>
              <a:t>(</a:t>
            </a:r>
            <a:r>
              <a:rPr lang="zh-TW" altLang="en-US" dirty="0" smtClean="0"/>
              <a:t>亦 即最後一個工件離開系統的時間減去第一個工件的開工時 間</a:t>
            </a:r>
            <a:r>
              <a:rPr lang="en-US" altLang="zh-TW" dirty="0" smtClean="0"/>
              <a:t>)</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20C05B89-9AFC-4A29-9EBD-1A7A98B20F48}" type="slidenum">
              <a:rPr lang="zh-TW" altLang="en-US" smtClean="0"/>
              <a:t>23</a:t>
            </a:fld>
            <a:endParaRPr lang="zh-TW" altLang="en-US"/>
          </a:p>
        </p:txBody>
      </p:sp>
    </p:spTree>
    <p:extLst>
      <p:ext uri="{BB962C8B-B14F-4D97-AF65-F5344CB8AC3E}">
        <p14:creationId xmlns:p14="http://schemas.microsoft.com/office/powerpoint/2010/main" val="179553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fld id="{4CB7AEED-60DF-4C99-AC14-C4B834B9CB53}" type="datetimeFigureOut">
              <a:rPr lang="zh-TW" altLang="en-US"/>
              <a:pPr/>
              <a:t>2021/2/19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69DFBA77-4D8C-4E13-B3BC-B32DD4E8A52A}" type="slidenum">
              <a:rPr lang="zh-TW" altLang="en-US"/>
              <a:pPr/>
              <a:t>‹#›</a:t>
            </a:fld>
            <a:endParaRPr lang="en-US" altLang="zh-TW"/>
          </a:p>
        </p:txBody>
      </p:sp>
    </p:spTree>
    <p:extLst>
      <p:ext uri="{BB962C8B-B14F-4D97-AF65-F5344CB8AC3E}">
        <p14:creationId xmlns:p14="http://schemas.microsoft.com/office/powerpoint/2010/main" val="3837614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CA68DF38-AE08-4C2F-A97D-5CF78BF7F4DA}" type="datetimeFigureOut">
              <a:rPr lang="zh-TW" altLang="en-US"/>
              <a:pPr/>
              <a:t>2021/2/19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D4C1B655-3CB4-48B1-99A2-D7D01F90D7A9}" type="slidenum">
              <a:rPr lang="zh-TW" altLang="en-US"/>
              <a:pPr/>
              <a:t>‹#›</a:t>
            </a:fld>
            <a:endParaRPr lang="en-US" altLang="zh-TW"/>
          </a:p>
        </p:txBody>
      </p:sp>
    </p:spTree>
    <p:extLst>
      <p:ext uri="{BB962C8B-B14F-4D97-AF65-F5344CB8AC3E}">
        <p14:creationId xmlns:p14="http://schemas.microsoft.com/office/powerpoint/2010/main" val="23135177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350657BD-A816-4450-8F38-1E75518B0B58}" type="datetimeFigureOut">
              <a:rPr lang="zh-TW" altLang="en-US"/>
              <a:pPr/>
              <a:t>2021/2/19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A17AC9E6-BE0A-4D69-B9FF-5DF3765F4027}" type="slidenum">
              <a:rPr lang="zh-TW" altLang="en-US"/>
              <a:pPr/>
              <a:t>‹#›</a:t>
            </a:fld>
            <a:endParaRPr lang="en-US" altLang="zh-TW"/>
          </a:p>
        </p:txBody>
      </p:sp>
    </p:spTree>
    <p:extLst>
      <p:ext uri="{BB962C8B-B14F-4D97-AF65-F5344CB8AC3E}">
        <p14:creationId xmlns:p14="http://schemas.microsoft.com/office/powerpoint/2010/main" val="16743860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36455B54-B205-41C4-B40B-39E96A2F1EED}" type="datetimeFigureOut">
              <a:rPr lang="zh-TW" altLang="en-US"/>
              <a:pPr/>
              <a:t>2021/2/19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FA2606B0-EE73-4641-BE9D-CF7EBC584787}" type="slidenum">
              <a:rPr lang="zh-TW" altLang="en-US"/>
              <a:pPr/>
              <a:t>‹#›</a:t>
            </a:fld>
            <a:endParaRPr lang="en-US" altLang="zh-TW"/>
          </a:p>
        </p:txBody>
      </p:sp>
    </p:spTree>
    <p:extLst>
      <p:ext uri="{BB962C8B-B14F-4D97-AF65-F5344CB8AC3E}">
        <p14:creationId xmlns:p14="http://schemas.microsoft.com/office/powerpoint/2010/main" val="5514602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FA7AE3B1-FB1C-4F37-8C27-9B6C5DAFB2C6}" type="datetimeFigureOut">
              <a:rPr lang="zh-TW" altLang="en-US"/>
              <a:pPr/>
              <a:t>2021/2/19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FB6131C2-C679-486A-B92D-FBA182904789}" type="slidenum">
              <a:rPr lang="zh-TW" altLang="en-US"/>
              <a:pPr/>
              <a:t>‹#›</a:t>
            </a:fld>
            <a:endParaRPr lang="en-US" altLang="zh-TW"/>
          </a:p>
        </p:txBody>
      </p:sp>
    </p:spTree>
    <p:extLst>
      <p:ext uri="{BB962C8B-B14F-4D97-AF65-F5344CB8AC3E}">
        <p14:creationId xmlns:p14="http://schemas.microsoft.com/office/powerpoint/2010/main" val="5202198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DAADA8C3-917B-4A86-A453-48FA23B315D6}" type="datetimeFigureOut">
              <a:rPr lang="zh-TW" altLang="en-US"/>
              <a:pPr/>
              <a:t>2021/2/19</a:t>
            </a:fld>
            <a:endParaRPr lang="en-US" altLang="zh-TW"/>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2E268761-2CAB-449D-B683-22773BF34303}" type="slidenum">
              <a:rPr lang="zh-TW" altLang="en-US"/>
              <a:pPr/>
              <a:t>‹#›</a:t>
            </a:fld>
            <a:endParaRPr lang="en-US" altLang="zh-TW"/>
          </a:p>
        </p:txBody>
      </p:sp>
    </p:spTree>
    <p:extLst>
      <p:ext uri="{BB962C8B-B14F-4D97-AF65-F5344CB8AC3E}">
        <p14:creationId xmlns:p14="http://schemas.microsoft.com/office/powerpoint/2010/main" val="22126493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9B94C41E-4BAF-4953-B135-EC3D692A3375}" type="datetimeFigureOut">
              <a:rPr lang="zh-TW" altLang="en-US"/>
              <a:pPr/>
              <a:t>2021/2/19</a:t>
            </a:fld>
            <a:endParaRPr lang="en-US" altLang="zh-TW"/>
          </a:p>
        </p:txBody>
      </p:sp>
      <p:sp>
        <p:nvSpPr>
          <p:cNvPr id="8" name="頁尾版面配置區 7"/>
          <p:cNvSpPr>
            <a:spLocks noGrp="1"/>
          </p:cNvSpPr>
          <p:nvPr>
            <p:ph type="ftr" sz="quarter" idx="11"/>
          </p:nvPr>
        </p:nvSpPr>
        <p:spPr/>
        <p:txBody>
          <a:bodyPr/>
          <a:lstStyle>
            <a:lvl1pPr>
              <a:defRPr/>
            </a:lvl1pPr>
          </a:lstStyle>
          <a:p>
            <a:endParaRPr lang="zh-TW" altLang="en-US"/>
          </a:p>
        </p:txBody>
      </p:sp>
      <p:sp>
        <p:nvSpPr>
          <p:cNvPr id="9" name="投影片編號版面配置區 8"/>
          <p:cNvSpPr>
            <a:spLocks noGrp="1"/>
          </p:cNvSpPr>
          <p:nvPr>
            <p:ph type="sldNum" sz="quarter" idx="12"/>
          </p:nvPr>
        </p:nvSpPr>
        <p:spPr/>
        <p:txBody>
          <a:bodyPr/>
          <a:lstStyle>
            <a:lvl1pPr>
              <a:defRPr/>
            </a:lvl1pPr>
          </a:lstStyle>
          <a:p>
            <a:fld id="{9B91C724-0246-44DD-969D-CBE7DD83B689}" type="slidenum">
              <a:rPr lang="zh-TW" altLang="en-US"/>
              <a:pPr/>
              <a:t>‹#›</a:t>
            </a:fld>
            <a:endParaRPr lang="en-US" altLang="zh-TW"/>
          </a:p>
        </p:txBody>
      </p:sp>
    </p:spTree>
    <p:extLst>
      <p:ext uri="{BB962C8B-B14F-4D97-AF65-F5344CB8AC3E}">
        <p14:creationId xmlns:p14="http://schemas.microsoft.com/office/powerpoint/2010/main" val="29413627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fld id="{FF9F017B-447E-4917-9873-BF03AE5F5281}" type="datetimeFigureOut">
              <a:rPr lang="zh-TW" altLang="en-US"/>
              <a:pPr/>
              <a:t>2021/2/19</a:t>
            </a:fld>
            <a:endParaRPr lang="en-US" altLang="zh-TW"/>
          </a:p>
        </p:txBody>
      </p:sp>
      <p:sp>
        <p:nvSpPr>
          <p:cNvPr id="4" name="頁尾版面配置區 3"/>
          <p:cNvSpPr>
            <a:spLocks noGrp="1"/>
          </p:cNvSpPr>
          <p:nvPr>
            <p:ph type="ftr" sz="quarter" idx="11"/>
          </p:nvPr>
        </p:nvSpPr>
        <p:spPr/>
        <p:txBody>
          <a:bodyPr/>
          <a:lstStyle>
            <a:lvl1pPr>
              <a:defRPr/>
            </a:lvl1pPr>
          </a:lstStyle>
          <a:p>
            <a:endParaRPr lang="zh-TW" altLang="en-US"/>
          </a:p>
        </p:txBody>
      </p:sp>
      <p:sp>
        <p:nvSpPr>
          <p:cNvPr id="5" name="投影片編號版面配置區 4"/>
          <p:cNvSpPr>
            <a:spLocks noGrp="1"/>
          </p:cNvSpPr>
          <p:nvPr>
            <p:ph type="sldNum" sz="quarter" idx="12"/>
          </p:nvPr>
        </p:nvSpPr>
        <p:spPr/>
        <p:txBody>
          <a:bodyPr/>
          <a:lstStyle>
            <a:lvl1pPr>
              <a:defRPr/>
            </a:lvl1pPr>
          </a:lstStyle>
          <a:p>
            <a:fld id="{BEA555E5-4E5E-40E4-9870-5B8635E14148}" type="slidenum">
              <a:rPr lang="zh-TW" altLang="en-US"/>
              <a:pPr/>
              <a:t>‹#›</a:t>
            </a:fld>
            <a:endParaRPr lang="en-US" altLang="zh-TW"/>
          </a:p>
        </p:txBody>
      </p:sp>
    </p:spTree>
    <p:extLst>
      <p:ext uri="{BB962C8B-B14F-4D97-AF65-F5344CB8AC3E}">
        <p14:creationId xmlns:p14="http://schemas.microsoft.com/office/powerpoint/2010/main" val="39211036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88AFED8B-EEFE-49AE-A837-FF67D6188E9E}" type="datetimeFigureOut">
              <a:rPr lang="zh-TW" altLang="en-US"/>
              <a:pPr/>
              <a:t>2021/2/19</a:t>
            </a:fld>
            <a:endParaRPr lang="en-US" altLang="zh-TW"/>
          </a:p>
        </p:txBody>
      </p:sp>
      <p:sp>
        <p:nvSpPr>
          <p:cNvPr id="3" name="頁尾版面配置區 2"/>
          <p:cNvSpPr>
            <a:spLocks noGrp="1"/>
          </p:cNvSpPr>
          <p:nvPr>
            <p:ph type="ftr" sz="quarter" idx="11"/>
          </p:nvPr>
        </p:nvSpPr>
        <p:spPr/>
        <p:txBody>
          <a:bodyPr/>
          <a:lstStyle>
            <a:lvl1pPr>
              <a:defRPr/>
            </a:lvl1pPr>
          </a:lstStyle>
          <a:p>
            <a:endParaRPr lang="zh-TW" altLang="en-US"/>
          </a:p>
        </p:txBody>
      </p:sp>
      <p:sp>
        <p:nvSpPr>
          <p:cNvPr id="4" name="投影片編號版面配置區 3"/>
          <p:cNvSpPr>
            <a:spLocks noGrp="1"/>
          </p:cNvSpPr>
          <p:nvPr>
            <p:ph type="sldNum" sz="quarter" idx="12"/>
          </p:nvPr>
        </p:nvSpPr>
        <p:spPr/>
        <p:txBody>
          <a:bodyPr/>
          <a:lstStyle>
            <a:lvl1pPr>
              <a:defRPr/>
            </a:lvl1pPr>
          </a:lstStyle>
          <a:p>
            <a:fld id="{B6BDF8AA-30AF-480B-8BC4-5DEEE84E7D5C}" type="slidenum">
              <a:rPr lang="zh-TW" altLang="en-US"/>
              <a:pPr/>
              <a:t>‹#›</a:t>
            </a:fld>
            <a:endParaRPr lang="en-US" altLang="zh-TW"/>
          </a:p>
        </p:txBody>
      </p:sp>
    </p:spTree>
    <p:extLst>
      <p:ext uri="{BB962C8B-B14F-4D97-AF65-F5344CB8AC3E}">
        <p14:creationId xmlns:p14="http://schemas.microsoft.com/office/powerpoint/2010/main" val="7498275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7008656E-F965-4C62-9B87-3550D7E0B859}" type="datetimeFigureOut">
              <a:rPr lang="zh-TW" altLang="en-US"/>
              <a:pPr/>
              <a:t>2021/2/19</a:t>
            </a:fld>
            <a:endParaRPr lang="en-US" altLang="zh-TW"/>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A4F393A8-9D5D-47DF-B8E5-F4F8BA340EDB}" type="slidenum">
              <a:rPr lang="zh-TW" altLang="en-US"/>
              <a:pPr/>
              <a:t>‹#›</a:t>
            </a:fld>
            <a:endParaRPr lang="en-US" altLang="zh-TW"/>
          </a:p>
        </p:txBody>
      </p:sp>
    </p:spTree>
    <p:extLst>
      <p:ext uri="{BB962C8B-B14F-4D97-AF65-F5344CB8AC3E}">
        <p14:creationId xmlns:p14="http://schemas.microsoft.com/office/powerpoint/2010/main" val="21196097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5E0F9BB1-77FD-469D-AD34-E8C0C04C6942}" type="datetimeFigureOut">
              <a:rPr lang="zh-TW" altLang="en-US"/>
              <a:pPr/>
              <a:t>2021/2/19</a:t>
            </a:fld>
            <a:endParaRPr lang="en-US" altLang="zh-TW"/>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B8D0A46B-0AF1-4E7B-8FAE-703A594BAF4A}" type="slidenum">
              <a:rPr lang="zh-TW" altLang="en-US"/>
              <a:pPr/>
              <a:t>‹#›</a:t>
            </a:fld>
            <a:endParaRPr lang="en-US" altLang="zh-TW"/>
          </a:p>
        </p:txBody>
      </p:sp>
    </p:spTree>
    <p:extLst>
      <p:ext uri="{BB962C8B-B14F-4D97-AF65-F5344CB8AC3E}">
        <p14:creationId xmlns:p14="http://schemas.microsoft.com/office/powerpoint/2010/main" val="3324789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28676"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latin typeface="+mn-ea"/>
              </a:defRPr>
            </a:lvl1pPr>
          </a:lstStyle>
          <a:p>
            <a:fld id="{A8B66107-F9EF-45BE-BBE7-0A6C5577B09F}" type="datetimeFigureOut">
              <a:rPr lang="zh-TW" altLang="en-US"/>
              <a:pPr/>
              <a:t>2021/2/19</a:t>
            </a:fld>
            <a:endParaRPr lang="en-US" altLang="zh-TW"/>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kumimoji="0" sz="1200">
                <a:solidFill>
                  <a:srgbClr val="898989"/>
                </a:solidFill>
                <a:latin typeface="Calibri" pitchFamily="34" charset="0"/>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mn-ea"/>
              </a:defRPr>
            </a:lvl1pPr>
          </a:lstStyle>
          <a:p>
            <a:fld id="{D252F7FE-9DE6-483D-A06D-6C3E5C825639}" type="slidenum">
              <a:rPr lang="zh-TW" altLang="en-US"/>
              <a:pPr/>
              <a:t>‹#›</a:t>
            </a:fld>
            <a:endParaRPr lang="en-US" altLang="zh-TW"/>
          </a:p>
        </p:txBody>
      </p:sp>
      <p:pic>
        <p:nvPicPr>
          <p:cNvPr id="2" name="圖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7821" y="67608"/>
            <a:ext cx="1784001" cy="458743"/>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標楷體" pitchFamily="65" charset="-120"/>
        </a:defRPr>
      </a:lvl2pPr>
      <a:lvl3pPr algn="ctr" rtl="0" fontAlgn="base">
        <a:spcBef>
          <a:spcPct val="0"/>
        </a:spcBef>
        <a:spcAft>
          <a:spcPct val="0"/>
        </a:spcAft>
        <a:defRPr kumimoji="1" sz="4400">
          <a:solidFill>
            <a:schemeClr val="tx2"/>
          </a:solidFill>
          <a:latin typeface="Arial" charset="0"/>
          <a:ea typeface="標楷體" pitchFamily="65" charset="-120"/>
        </a:defRPr>
      </a:lvl3pPr>
      <a:lvl4pPr algn="ctr" rtl="0" fontAlgn="base">
        <a:spcBef>
          <a:spcPct val="0"/>
        </a:spcBef>
        <a:spcAft>
          <a:spcPct val="0"/>
        </a:spcAft>
        <a:defRPr kumimoji="1" sz="4400">
          <a:solidFill>
            <a:schemeClr val="tx2"/>
          </a:solidFill>
          <a:latin typeface="Arial" charset="0"/>
          <a:ea typeface="標楷體" pitchFamily="65" charset="-120"/>
        </a:defRPr>
      </a:lvl4pPr>
      <a:lvl5pPr algn="ctr" rtl="0" fontAlgn="base">
        <a:spcBef>
          <a:spcPct val="0"/>
        </a:spcBef>
        <a:spcAft>
          <a:spcPct val="0"/>
        </a:spcAft>
        <a:defRPr kumimoji="1" sz="4400">
          <a:solidFill>
            <a:schemeClr val="tx2"/>
          </a:solidFill>
          <a:latin typeface="Arial" charset="0"/>
          <a:ea typeface="標楷體" pitchFamily="65" charset="-120"/>
        </a:defRPr>
      </a:lvl5pPr>
      <a:lvl6pPr marL="457200" algn="ctr" rtl="0" fontAlgn="base">
        <a:spcBef>
          <a:spcPct val="0"/>
        </a:spcBef>
        <a:spcAft>
          <a:spcPct val="0"/>
        </a:spcAft>
        <a:defRPr kumimoji="1" sz="4400">
          <a:solidFill>
            <a:schemeClr val="tx2"/>
          </a:solidFill>
          <a:latin typeface="Arial" charset="0"/>
          <a:ea typeface="標楷體" pitchFamily="65" charset="-120"/>
        </a:defRPr>
      </a:lvl6pPr>
      <a:lvl7pPr marL="914400" algn="ctr" rtl="0" fontAlgn="base">
        <a:spcBef>
          <a:spcPct val="0"/>
        </a:spcBef>
        <a:spcAft>
          <a:spcPct val="0"/>
        </a:spcAft>
        <a:defRPr kumimoji="1" sz="4400">
          <a:solidFill>
            <a:schemeClr val="tx2"/>
          </a:solidFill>
          <a:latin typeface="Arial" charset="0"/>
          <a:ea typeface="標楷體" pitchFamily="65" charset="-120"/>
        </a:defRPr>
      </a:lvl7pPr>
      <a:lvl8pPr marL="1371600" algn="ctr" rtl="0" fontAlgn="base">
        <a:spcBef>
          <a:spcPct val="0"/>
        </a:spcBef>
        <a:spcAft>
          <a:spcPct val="0"/>
        </a:spcAft>
        <a:defRPr kumimoji="1" sz="4400">
          <a:solidFill>
            <a:schemeClr val="tx2"/>
          </a:solidFill>
          <a:latin typeface="Arial" charset="0"/>
          <a:ea typeface="標楷體" pitchFamily="65" charset="-120"/>
        </a:defRPr>
      </a:lvl8pPr>
      <a:lvl9pPr marL="1828800" algn="ctr" rtl="0" fontAlgn="base">
        <a:spcBef>
          <a:spcPct val="0"/>
        </a:spcBef>
        <a:spcAft>
          <a:spcPct val="0"/>
        </a:spcAft>
        <a:defRPr kumimoji="1" sz="4400">
          <a:solidFill>
            <a:schemeClr val="tx2"/>
          </a:solidFill>
          <a:latin typeface="Arial" charset="0"/>
          <a:ea typeface="標楷體" pitchFamily="65"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wurmen/Genetic-Algorithm-for-Job-Shop-Scheduling-and-NSGA-II/blob/master/implementation%20with%20python/GA-jobshop/GA_For_Jobshop.md" TargetMode="External"/><Relationship Id="rId2" Type="http://schemas.openxmlformats.org/officeDocument/2006/relationships/hyperlink" Target="https://ithelp.ithome.com.tw/articles/10216099" TargetMode="External"/><Relationship Id="rId1" Type="http://schemas.openxmlformats.org/officeDocument/2006/relationships/slideLayout" Target="../slideLayouts/slideLayout2.xml"/><Relationship Id="rId5" Type="http://schemas.openxmlformats.org/officeDocument/2006/relationships/hyperlink" Target="http://thuir.thu.edu.tw/retrieve/7028/091THU00030004-001.pdf" TargetMode="External"/><Relationship Id="rId4" Type="http://schemas.openxmlformats.org/officeDocument/2006/relationships/hyperlink" Target="http://rportal.lib.ntnu.edu.tw/bitstream/20.500.12235/95760/3/n069475001303.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altLang="en-US" dirty="0"/>
              <a:t>基因</a:t>
            </a:r>
            <a:r>
              <a:rPr lang="zh-TW" altLang="en-US" dirty="0" smtClean="0"/>
              <a:t>演算法</a:t>
            </a:r>
            <a:r>
              <a:rPr lang="en-US" altLang="zh-TW" dirty="0" smtClean="0"/>
              <a:t/>
            </a:r>
            <a:br>
              <a:rPr lang="en-US" altLang="zh-TW" dirty="0" smtClean="0"/>
            </a:br>
            <a:r>
              <a:rPr lang="zh-TW" altLang="en-US" dirty="0"/>
              <a:t>生產排</a:t>
            </a:r>
            <a:r>
              <a:rPr lang="zh-TW" altLang="en-US" dirty="0" smtClean="0"/>
              <a:t>程</a:t>
            </a:r>
            <a:r>
              <a:rPr lang="en-US" altLang="zh-TW" dirty="0" smtClean="0"/>
              <a:t>(Job Shop)</a:t>
            </a:r>
            <a:endParaRPr dirty="0"/>
          </a:p>
        </p:txBody>
      </p:sp>
      <p:sp>
        <p:nvSpPr>
          <p:cNvPr id="3" name="文字方塊 1"/>
          <p:cNvSpPr txBox="1"/>
          <p:nvPr/>
        </p:nvSpPr>
        <p:spPr>
          <a:xfrm>
            <a:off x="3851290" y="4067780"/>
            <a:ext cx="1441420" cy="369332"/>
          </a:xfrm>
          <a:prstGeom prst="rect">
            <a:avLst/>
          </a:prstGeom>
          <a:noFill/>
        </p:spPr>
        <p:txBody>
          <a:bodyPr wrap="none" rtlCol="0">
            <a:spAutoFit/>
          </a:bodyPr>
          <a:lstStyle>
            <a:defPPr>
              <a:defRPr lang="zh-TW"/>
            </a:defPPr>
            <a:lvl1pPr algn="l" rtl="0" fontAlgn="base">
              <a:spcBef>
                <a:spcPct val="0"/>
              </a:spcBef>
              <a:spcAft>
                <a:spcPct val="0"/>
              </a:spcAft>
              <a:defRPr kumimoji="1" kern="1200">
                <a:solidFill>
                  <a:schemeClr val="tx1"/>
                </a:solidFill>
                <a:latin typeface="Arial" charset="0"/>
                <a:ea typeface="標楷體" pitchFamily="65" charset="-120"/>
                <a:cs typeface="+mn-cs"/>
              </a:defRPr>
            </a:lvl1pPr>
            <a:lvl2pPr marL="457200" algn="l" rtl="0" fontAlgn="base">
              <a:spcBef>
                <a:spcPct val="0"/>
              </a:spcBef>
              <a:spcAft>
                <a:spcPct val="0"/>
              </a:spcAft>
              <a:defRPr kumimoji="1" kern="1200">
                <a:solidFill>
                  <a:schemeClr val="tx1"/>
                </a:solidFill>
                <a:latin typeface="Arial" charset="0"/>
                <a:ea typeface="標楷體" pitchFamily="65" charset="-120"/>
                <a:cs typeface="+mn-cs"/>
              </a:defRPr>
            </a:lvl2pPr>
            <a:lvl3pPr marL="914400" algn="l" rtl="0" fontAlgn="base">
              <a:spcBef>
                <a:spcPct val="0"/>
              </a:spcBef>
              <a:spcAft>
                <a:spcPct val="0"/>
              </a:spcAft>
              <a:defRPr kumimoji="1" kern="1200">
                <a:solidFill>
                  <a:schemeClr val="tx1"/>
                </a:solidFill>
                <a:latin typeface="Arial" charset="0"/>
                <a:ea typeface="標楷體" pitchFamily="65" charset="-120"/>
                <a:cs typeface="+mn-cs"/>
              </a:defRPr>
            </a:lvl3pPr>
            <a:lvl4pPr marL="1371600" algn="l" rtl="0" fontAlgn="base">
              <a:spcBef>
                <a:spcPct val="0"/>
              </a:spcBef>
              <a:spcAft>
                <a:spcPct val="0"/>
              </a:spcAft>
              <a:defRPr kumimoji="1" kern="1200">
                <a:solidFill>
                  <a:schemeClr val="tx1"/>
                </a:solidFill>
                <a:latin typeface="Arial" charset="0"/>
                <a:ea typeface="標楷體" pitchFamily="65" charset="-120"/>
                <a:cs typeface="+mn-cs"/>
              </a:defRPr>
            </a:lvl4pPr>
            <a:lvl5pPr marL="1828800" algn="l" rtl="0" fontAlgn="base">
              <a:spcBef>
                <a:spcPct val="0"/>
              </a:spcBef>
              <a:spcAft>
                <a:spcPct val="0"/>
              </a:spcAft>
              <a:defRPr kumimoji="1" kern="1200">
                <a:solidFill>
                  <a:schemeClr val="tx1"/>
                </a:solidFill>
                <a:latin typeface="Arial" charset="0"/>
                <a:ea typeface="標楷體" pitchFamily="65" charset="-120"/>
                <a:cs typeface="+mn-cs"/>
              </a:defRPr>
            </a:lvl5pPr>
            <a:lvl6pPr marL="2286000" algn="l" defTabSz="914400" rtl="0" eaLnBrk="1" latinLnBrk="0" hangingPunct="1">
              <a:defRPr kumimoji="1" kern="1200">
                <a:solidFill>
                  <a:schemeClr val="tx1"/>
                </a:solidFill>
                <a:latin typeface="Arial" charset="0"/>
                <a:ea typeface="標楷體" pitchFamily="65" charset="-120"/>
                <a:cs typeface="+mn-cs"/>
              </a:defRPr>
            </a:lvl6pPr>
            <a:lvl7pPr marL="2743200" algn="l" defTabSz="914400" rtl="0" eaLnBrk="1" latinLnBrk="0" hangingPunct="1">
              <a:defRPr kumimoji="1" kern="1200">
                <a:solidFill>
                  <a:schemeClr val="tx1"/>
                </a:solidFill>
                <a:latin typeface="Arial" charset="0"/>
                <a:ea typeface="標楷體" pitchFamily="65" charset="-120"/>
                <a:cs typeface="+mn-cs"/>
              </a:defRPr>
            </a:lvl7pPr>
            <a:lvl8pPr marL="3200400" algn="l" defTabSz="914400" rtl="0" eaLnBrk="1" latinLnBrk="0" hangingPunct="1">
              <a:defRPr kumimoji="1" kern="1200">
                <a:solidFill>
                  <a:schemeClr val="tx1"/>
                </a:solidFill>
                <a:latin typeface="Arial" charset="0"/>
                <a:ea typeface="標楷體" pitchFamily="65" charset="-120"/>
                <a:cs typeface="+mn-cs"/>
              </a:defRPr>
            </a:lvl8pPr>
            <a:lvl9pPr marL="3657600" algn="l" defTabSz="914400" rtl="0" eaLnBrk="1" latinLnBrk="0" hangingPunct="1">
              <a:defRPr kumimoji="1" kern="1200">
                <a:solidFill>
                  <a:schemeClr val="tx1"/>
                </a:solidFill>
                <a:latin typeface="Arial" charset="0"/>
                <a:ea typeface="標楷體" pitchFamily="65" charset="-120"/>
                <a:cs typeface="+mn-cs"/>
              </a:defRPr>
            </a:lvl9pPr>
          </a:lstStyle>
          <a:p>
            <a:r>
              <a:rPr lang="en-US" altLang="zh-TW" dirty="0" smtClean="0"/>
              <a:t>AC30 </a:t>
            </a:r>
            <a:r>
              <a:rPr lang="en-US" altLang="zh-TW" dirty="0" err="1" smtClean="0"/>
              <a:t>tcathy</a:t>
            </a:r>
            <a:endParaRPr lang="zh-TW" altLang="en-US" dirty="0"/>
          </a:p>
        </p:txBody>
      </p:sp>
    </p:spTree>
    <p:extLst>
      <p:ext uri="{BB962C8B-B14F-4D97-AF65-F5344CB8AC3E}">
        <p14:creationId xmlns:p14="http://schemas.microsoft.com/office/powerpoint/2010/main" val="303436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雙點交配</a:t>
            </a:r>
            <a:endParaRPr lang="zh-TW" altLang="en-US" dirty="0"/>
          </a:p>
        </p:txBody>
      </p:sp>
      <p:sp>
        <p:nvSpPr>
          <p:cNvPr id="4" name="矩形 3"/>
          <p:cNvSpPr/>
          <p:nvPr/>
        </p:nvSpPr>
        <p:spPr>
          <a:xfrm>
            <a:off x="539552" y="1484784"/>
            <a:ext cx="7560840" cy="923330"/>
          </a:xfrm>
          <a:prstGeom prst="rect">
            <a:avLst/>
          </a:prstGeom>
        </p:spPr>
        <p:txBody>
          <a:bodyPr wrap="square">
            <a:spAutoFit/>
          </a:bodyPr>
          <a:lstStyle/>
          <a:p>
            <a:r>
              <a:rPr lang="zh-TW" altLang="en-US" dirty="0"/>
              <a:t>一開始會先產生一組用來選擇親代染色體的隨機序列，接著從序列中，兩個兩個抓出來，</a:t>
            </a:r>
            <a:r>
              <a:rPr lang="zh-TW" altLang="en-US" dirty="0">
                <a:solidFill>
                  <a:srgbClr val="FF0000"/>
                </a:solidFill>
              </a:rPr>
              <a:t>根據交配率來決定是否要進行交配</a:t>
            </a:r>
            <a:r>
              <a:rPr lang="zh-TW" altLang="en-US" dirty="0"/>
              <a:t>，如果要，則採用雙點交配法，</a:t>
            </a:r>
            <a:r>
              <a:rPr lang="zh-TW" altLang="en-US" dirty="0">
                <a:solidFill>
                  <a:srgbClr val="FF0000"/>
                </a:solidFill>
              </a:rPr>
              <a:t>產生兩個子代，並取代原本的母代染色體</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852936"/>
            <a:ext cx="446722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433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雙點交配</a:t>
            </a:r>
            <a:endParaRPr lang="zh-TW" alt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412776"/>
            <a:ext cx="8417647"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5461352" y="6165304"/>
            <a:ext cx="3647152" cy="646331"/>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zh-TW" altLang="en-US" dirty="0" smtClean="0">
                <a:sym typeface="Wingdings" panose="05000000000000000000" pitchFamily="2" charset="2"/>
              </a:rPr>
              <a:t>隨機取兩個染色體交配後產生子代</a:t>
            </a:r>
            <a:endParaRPr lang="en-US" altLang="zh-TW" dirty="0" smtClean="0">
              <a:sym typeface="Wingdings" panose="05000000000000000000" pitchFamily="2" charset="2"/>
            </a:endParaRPr>
          </a:p>
          <a:p>
            <a:r>
              <a:rPr lang="zh-TW" altLang="en-US" dirty="0">
                <a:sym typeface="Wingdings" panose="05000000000000000000" pitchFamily="2" charset="2"/>
              </a:rPr>
              <a:t>這裡</a:t>
            </a:r>
            <a:r>
              <a:rPr lang="zh-TW" altLang="en-US" dirty="0" smtClean="0">
                <a:sym typeface="Wingdings" panose="05000000000000000000" pitchFamily="2" charset="2"/>
              </a:rPr>
              <a:t>沒有</a:t>
            </a:r>
            <a:r>
              <a:rPr lang="zh-TW" altLang="en-US" dirty="0">
                <a:sym typeface="Wingdings" panose="05000000000000000000" pitchFamily="2" charset="2"/>
              </a:rPr>
              <a:t>把</a:t>
            </a:r>
            <a:r>
              <a:rPr lang="zh-TW" altLang="en-US" dirty="0" smtClean="0">
                <a:sym typeface="Wingdings" panose="05000000000000000000" pitchFamily="2" charset="2"/>
              </a:rPr>
              <a:t>親代</a:t>
            </a:r>
            <a:r>
              <a:rPr lang="zh-TW" altLang="en-US" dirty="0">
                <a:sym typeface="Wingdings" panose="05000000000000000000" pitchFamily="2" charset="2"/>
              </a:rPr>
              <a:t>取代掉</a:t>
            </a:r>
            <a:endParaRPr lang="zh-TW" altLang="en-US" dirty="0"/>
          </a:p>
        </p:txBody>
      </p:sp>
    </p:spTree>
    <p:extLst>
      <p:ext uri="{BB962C8B-B14F-4D97-AF65-F5344CB8AC3E}">
        <p14:creationId xmlns:p14="http://schemas.microsoft.com/office/powerpoint/2010/main" val="76133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修復</a:t>
            </a:r>
            <a:endParaRPr lang="zh-TW" altLang="en-US" dirty="0"/>
          </a:p>
        </p:txBody>
      </p:sp>
      <p:sp>
        <p:nvSpPr>
          <p:cNvPr id="4" name="矩形 3"/>
          <p:cNvSpPr/>
          <p:nvPr/>
        </p:nvSpPr>
        <p:spPr>
          <a:xfrm>
            <a:off x="755576" y="1407021"/>
            <a:ext cx="8064896" cy="1200329"/>
          </a:xfrm>
          <a:prstGeom prst="rect">
            <a:avLst/>
          </a:prstGeom>
        </p:spPr>
        <p:txBody>
          <a:bodyPr wrap="square">
            <a:spAutoFit/>
          </a:bodyPr>
          <a:lstStyle/>
          <a:p>
            <a:r>
              <a:rPr lang="zh-TW" altLang="en-US" dirty="0" smtClean="0"/>
              <a:t>交配會</a:t>
            </a:r>
            <a:r>
              <a:rPr lang="zh-TW" altLang="en-US" dirty="0"/>
              <a:t>導致有些染色體內的工件出現次數會小於</a:t>
            </a:r>
            <a:r>
              <a:rPr lang="en-US" altLang="zh-TW" dirty="0"/>
              <a:t>10</a:t>
            </a:r>
            <a:r>
              <a:rPr lang="zh-TW" altLang="en-US" dirty="0"/>
              <a:t>或大於</a:t>
            </a:r>
            <a:r>
              <a:rPr lang="en-US" altLang="zh-TW" dirty="0"/>
              <a:t>10</a:t>
            </a:r>
            <a:r>
              <a:rPr lang="zh-TW" altLang="en-US" dirty="0"/>
              <a:t>，而形成一個不可行的排程解，所以這裡必須針對不可行的染色體進行修復動作，使它成為一個可行排</a:t>
            </a:r>
            <a:r>
              <a:rPr lang="zh-TW" altLang="en-US" dirty="0" smtClean="0"/>
              <a:t>程</a:t>
            </a:r>
            <a:endParaRPr lang="en-US" altLang="zh-TW" dirty="0" smtClean="0"/>
          </a:p>
          <a:p>
            <a:r>
              <a:rPr lang="zh-TW" altLang="en-US" dirty="0" smtClean="0"/>
              <a:t>下圖以</a:t>
            </a:r>
            <a:r>
              <a:rPr lang="en-US" altLang="zh-TW" dirty="0" smtClean="0"/>
              <a:t>3</a:t>
            </a:r>
            <a:r>
              <a:rPr lang="zh-TW" altLang="en-US" dirty="0" smtClean="0"/>
              <a:t>個</a:t>
            </a:r>
            <a:r>
              <a:rPr lang="en-US" altLang="zh-TW" dirty="0" smtClean="0"/>
              <a:t>job, 3</a:t>
            </a:r>
            <a:r>
              <a:rPr lang="zh-TW" altLang="en-US" dirty="0" smtClean="0"/>
              <a:t>個機器為例</a:t>
            </a:r>
            <a:endParaRPr lang="zh-TW" alt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063205"/>
            <a:ext cx="458152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95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修復</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9" y="1484784"/>
            <a:ext cx="8962887" cy="476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3563888" y="3284984"/>
            <a:ext cx="4647426" cy="646331"/>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zh-TW" altLang="en-US" dirty="0" smtClean="0"/>
              <a:t>紀錄每個</a:t>
            </a:r>
            <a:r>
              <a:rPr lang="en-US" altLang="zh-TW" dirty="0" smtClean="0"/>
              <a:t>job</a:t>
            </a:r>
            <a:r>
              <a:rPr lang="zh-TW" altLang="en-US" dirty="0" smtClean="0"/>
              <a:t>在染色體中的數量及第一個位置</a:t>
            </a:r>
            <a:endParaRPr lang="en-US" altLang="zh-TW" dirty="0" smtClean="0"/>
          </a:p>
          <a:p>
            <a:r>
              <a:rPr lang="zh-TW" altLang="en-US" dirty="0" smtClean="0"/>
              <a:t>次數過多的放</a:t>
            </a:r>
            <a:r>
              <a:rPr lang="en-US" altLang="zh-TW" dirty="0" smtClean="0"/>
              <a:t>larger, </a:t>
            </a:r>
            <a:r>
              <a:rPr lang="zh-TW" altLang="en-US" dirty="0" smtClean="0"/>
              <a:t>過少的放</a:t>
            </a:r>
            <a:r>
              <a:rPr lang="en-US" altLang="zh-TW" dirty="0" smtClean="0"/>
              <a:t>less</a:t>
            </a:r>
            <a:endParaRPr lang="zh-TW" altLang="en-US" dirty="0"/>
          </a:p>
        </p:txBody>
      </p:sp>
      <p:sp>
        <p:nvSpPr>
          <p:cNvPr id="6" name="文字方塊 5"/>
          <p:cNvSpPr txBox="1"/>
          <p:nvPr/>
        </p:nvSpPr>
        <p:spPr>
          <a:xfrm>
            <a:off x="3851920" y="6093296"/>
            <a:ext cx="3929281"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zh-TW" altLang="en-US" dirty="0" smtClean="0"/>
              <a:t>針對過多的</a:t>
            </a:r>
            <a:r>
              <a:rPr lang="en-US" altLang="zh-TW" dirty="0" smtClean="0"/>
              <a:t>job, </a:t>
            </a:r>
            <a:r>
              <a:rPr lang="zh-TW" altLang="en-US" dirty="0" smtClean="0"/>
              <a:t>一一替換成過少的</a:t>
            </a:r>
            <a:r>
              <a:rPr lang="en-US" altLang="zh-TW" dirty="0" smtClean="0"/>
              <a:t>job</a:t>
            </a:r>
            <a:endParaRPr lang="zh-TW" altLang="en-US" dirty="0"/>
          </a:p>
        </p:txBody>
      </p:sp>
    </p:spTree>
    <p:extLst>
      <p:ext uri="{BB962C8B-B14F-4D97-AF65-F5344CB8AC3E}">
        <p14:creationId xmlns:p14="http://schemas.microsoft.com/office/powerpoint/2010/main" val="2992690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突變</a:t>
            </a:r>
            <a:endParaRPr lang="zh-TW" altLang="en-US" dirty="0"/>
          </a:p>
        </p:txBody>
      </p:sp>
      <p:sp>
        <p:nvSpPr>
          <p:cNvPr id="4" name="矩形 3"/>
          <p:cNvSpPr/>
          <p:nvPr/>
        </p:nvSpPr>
        <p:spPr>
          <a:xfrm>
            <a:off x="608559" y="1499300"/>
            <a:ext cx="7851874" cy="1569660"/>
          </a:xfrm>
          <a:prstGeom prst="rect">
            <a:avLst/>
          </a:prstGeom>
        </p:spPr>
        <p:txBody>
          <a:bodyPr wrap="square">
            <a:spAutoFit/>
          </a:bodyPr>
          <a:lstStyle/>
          <a:p>
            <a:r>
              <a:rPr lang="zh-TW" altLang="en-US" sz="1600" dirty="0" smtClean="0"/>
              <a:t>透過</a:t>
            </a:r>
            <a:r>
              <a:rPr lang="zh-TW" altLang="en-US" sz="1600" dirty="0"/>
              <a:t>基因位移的方式進行突變，突變方式如下</a:t>
            </a:r>
            <a:r>
              <a:rPr lang="en-US" altLang="zh-TW" sz="1600" dirty="0"/>
              <a:t>:</a:t>
            </a:r>
            <a:br>
              <a:rPr lang="en-US" altLang="zh-TW" sz="1600" dirty="0"/>
            </a:br>
            <a:endParaRPr lang="en-US" altLang="zh-TW" sz="1600" dirty="0"/>
          </a:p>
          <a:p>
            <a:r>
              <a:rPr lang="en-US" altLang="zh-TW" sz="1600" dirty="0" smtClean="0"/>
              <a:t>1. </a:t>
            </a:r>
            <a:r>
              <a:rPr lang="zh-TW" altLang="en-US" sz="1600" dirty="0" smtClean="0"/>
              <a:t>依據 </a:t>
            </a:r>
            <a:r>
              <a:rPr lang="en-US" altLang="zh-TW" sz="1600" dirty="0"/>
              <a:t>mutation selection rate </a:t>
            </a:r>
            <a:r>
              <a:rPr lang="zh-TW" altLang="en-US" sz="1600" dirty="0"/>
              <a:t>決定染色體中有多少百分比的基因要進行突變，假設每條染色體有六個基因， </a:t>
            </a:r>
            <a:r>
              <a:rPr lang="en-US" altLang="zh-TW" sz="1600" dirty="0"/>
              <a:t>mutation selection rate </a:t>
            </a:r>
            <a:r>
              <a:rPr lang="zh-TW" altLang="en-US" sz="1600" dirty="0"/>
              <a:t>為</a:t>
            </a:r>
            <a:r>
              <a:rPr lang="en-US" altLang="zh-TW" sz="1600" dirty="0"/>
              <a:t>0.5</a:t>
            </a:r>
            <a:r>
              <a:rPr lang="zh-TW" altLang="en-US" sz="1600" dirty="0"/>
              <a:t>，則有</a:t>
            </a:r>
            <a:r>
              <a:rPr lang="en-US" altLang="zh-TW" sz="1600" dirty="0"/>
              <a:t>3</a:t>
            </a:r>
            <a:r>
              <a:rPr lang="zh-TW" altLang="en-US" sz="1600" dirty="0"/>
              <a:t>個基因要進行突變。</a:t>
            </a:r>
          </a:p>
          <a:p>
            <a:r>
              <a:rPr lang="en-US" altLang="zh-TW" sz="1600" dirty="0" smtClean="0"/>
              <a:t>2. </a:t>
            </a:r>
            <a:r>
              <a:rPr lang="zh-TW" altLang="en-US" sz="1600" dirty="0" smtClean="0"/>
              <a:t>隨機</a:t>
            </a:r>
            <a:r>
              <a:rPr lang="zh-TW" altLang="en-US" sz="1600" dirty="0"/>
              <a:t>選定要位移的基因，假設選定</a:t>
            </a:r>
            <a:r>
              <a:rPr lang="en-US" altLang="zh-TW" sz="1600" dirty="0"/>
              <a:t>5</a:t>
            </a:r>
            <a:r>
              <a:rPr lang="zh-TW" altLang="en-US" sz="1600" dirty="0"/>
              <a:t>、</a:t>
            </a:r>
            <a:r>
              <a:rPr lang="en-US" altLang="zh-TW" sz="1600" dirty="0"/>
              <a:t>2</a:t>
            </a:r>
            <a:r>
              <a:rPr lang="zh-TW" altLang="en-US" sz="1600" dirty="0"/>
              <a:t>、</a:t>
            </a:r>
            <a:r>
              <a:rPr lang="en-US" altLang="zh-TW" sz="1600" dirty="0"/>
              <a:t>6 (</a:t>
            </a:r>
            <a:r>
              <a:rPr lang="zh-TW" altLang="en-US" sz="1600" dirty="0"/>
              <a:t>在此表示該位置下的基因要進行突變</a:t>
            </a:r>
            <a:r>
              <a:rPr lang="en-US" altLang="zh-TW" sz="1600" dirty="0"/>
              <a:t>)</a:t>
            </a:r>
          </a:p>
          <a:p>
            <a:r>
              <a:rPr lang="en-US" altLang="zh-TW" sz="1600" dirty="0" smtClean="0"/>
              <a:t>3. </a:t>
            </a:r>
            <a:r>
              <a:rPr lang="zh-TW" altLang="en-US" sz="1600" dirty="0" smtClean="0"/>
              <a:t>進行</a:t>
            </a:r>
            <a:r>
              <a:rPr lang="zh-TW" altLang="en-US" sz="1600" dirty="0"/>
              <a:t>基因移轉，移轉方式如圖所示。</a:t>
            </a:r>
          </a:p>
        </p:txBody>
      </p:sp>
      <p:grpSp>
        <p:nvGrpSpPr>
          <p:cNvPr id="16" name="群組 15"/>
          <p:cNvGrpSpPr/>
          <p:nvPr/>
        </p:nvGrpSpPr>
        <p:grpSpPr>
          <a:xfrm>
            <a:off x="1979712" y="3573016"/>
            <a:ext cx="4514850" cy="2495550"/>
            <a:chOff x="1979712" y="3573016"/>
            <a:chExt cx="4514850" cy="249555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573016"/>
              <a:ext cx="451485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線單箭頭接點 5"/>
            <p:cNvCxnSpPr/>
            <p:nvPr/>
          </p:nvCxnSpPr>
          <p:spPr>
            <a:xfrm>
              <a:off x="4355976" y="5445224"/>
              <a:ext cx="1224136" cy="21602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4355976" y="5445224"/>
              <a:ext cx="1800200" cy="18421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652120" y="5445224"/>
              <a:ext cx="504056" cy="21602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4802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突變</a:t>
            </a: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916832"/>
            <a:ext cx="9054851" cy="26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5182683" y="4797152"/>
            <a:ext cx="3781805" cy="646331"/>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zh-TW" altLang="en-US" dirty="0" smtClean="0"/>
              <a:t>隨機取</a:t>
            </a:r>
            <a:r>
              <a:rPr lang="en-US" altLang="zh-TW" dirty="0" smtClean="0"/>
              <a:t>20</a:t>
            </a:r>
            <a:r>
              <a:rPr lang="zh-TW" altLang="en-US" dirty="0" smtClean="0"/>
              <a:t>個位置做突變</a:t>
            </a:r>
            <a:endParaRPr lang="en-US" altLang="zh-TW" dirty="0"/>
          </a:p>
          <a:p>
            <a:r>
              <a:rPr lang="zh-TW" altLang="en-US" dirty="0" smtClean="0"/>
              <a:t>第</a:t>
            </a:r>
            <a:r>
              <a:rPr lang="en-US" altLang="zh-TW" dirty="0" err="1" smtClean="0"/>
              <a:t>i</a:t>
            </a:r>
            <a:r>
              <a:rPr lang="zh-TW" altLang="en-US" dirty="0" smtClean="0"/>
              <a:t>個位置的值用第</a:t>
            </a:r>
            <a:r>
              <a:rPr lang="en-US" altLang="zh-TW" dirty="0" smtClean="0"/>
              <a:t>i+1</a:t>
            </a:r>
            <a:r>
              <a:rPr lang="zh-TW" altLang="en-US" dirty="0" smtClean="0"/>
              <a:t>位置的值取代</a:t>
            </a:r>
            <a:endParaRPr lang="zh-TW" altLang="en-US" dirty="0"/>
          </a:p>
        </p:txBody>
      </p:sp>
    </p:spTree>
    <p:extLst>
      <p:ext uri="{BB962C8B-B14F-4D97-AF65-F5344CB8AC3E}">
        <p14:creationId xmlns:p14="http://schemas.microsoft.com/office/powerpoint/2010/main" val="4133916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適應值</a:t>
            </a:r>
            <a:r>
              <a:rPr lang="zh-TW" altLang="en-US" dirty="0" smtClean="0"/>
              <a:t>計算</a:t>
            </a:r>
            <a:endParaRPr lang="zh-TW" altLang="en-US" dirty="0"/>
          </a:p>
        </p:txBody>
      </p:sp>
      <p:sp>
        <p:nvSpPr>
          <p:cNvPr id="4" name="矩形 3"/>
          <p:cNvSpPr/>
          <p:nvPr/>
        </p:nvSpPr>
        <p:spPr>
          <a:xfrm>
            <a:off x="323528" y="1268760"/>
            <a:ext cx="8568952" cy="523220"/>
          </a:xfrm>
          <a:prstGeom prst="rect">
            <a:avLst/>
          </a:prstGeom>
        </p:spPr>
        <p:txBody>
          <a:bodyPr wrap="square">
            <a:spAutoFit/>
          </a:bodyPr>
          <a:lstStyle/>
          <a:p>
            <a:r>
              <a:rPr lang="zh-TW" altLang="en-US" sz="1400" dirty="0"/>
              <a:t>計算每個染色體所形成的排程結果的完工</a:t>
            </a:r>
            <a:r>
              <a:rPr lang="zh-TW" altLang="en-US" sz="1400" dirty="0" smtClean="0"/>
              <a:t>時間</a:t>
            </a:r>
            <a:r>
              <a:rPr lang="en-US" altLang="zh-TW" sz="1400" dirty="0" smtClean="0"/>
              <a:t>, </a:t>
            </a:r>
            <a:r>
              <a:rPr lang="zh-TW" altLang="en-US" sz="1400" dirty="0" smtClean="0"/>
              <a:t>因為</a:t>
            </a:r>
            <a:r>
              <a:rPr lang="zh-TW" altLang="en-US" sz="1400" dirty="0"/>
              <a:t>這是最小化的問題，因此每個染色體所算出的適應值，也就是完工時間，必須以倒數的方式記錄 </a:t>
            </a:r>
            <a:r>
              <a:rPr lang="en-US" altLang="zh-TW" sz="1400" dirty="0" err="1" smtClean="0"/>
              <a:t>chrom_fitness</a:t>
            </a:r>
            <a:r>
              <a:rPr lang="en-US" altLang="zh-TW" sz="1400" dirty="0" smtClean="0"/>
              <a:t> = 1/</a:t>
            </a:r>
            <a:r>
              <a:rPr lang="en-US" altLang="zh-TW" sz="1400" dirty="0" err="1" smtClean="0"/>
              <a:t>makespan</a:t>
            </a:r>
            <a:endParaRPr lang="en-US" altLang="zh-TW" sz="1400" dirty="0" smtClean="0"/>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62076"/>
            <a:ext cx="6641415" cy="4982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字方塊 7"/>
          <p:cNvSpPr txBox="1"/>
          <p:nvPr/>
        </p:nvSpPr>
        <p:spPr>
          <a:xfrm>
            <a:off x="5042128" y="5086925"/>
            <a:ext cx="3967753" cy="646331"/>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zh-TW" altLang="en-US" dirty="0" smtClean="0"/>
              <a:t>計算每</a:t>
            </a:r>
            <a:r>
              <a:rPr lang="zh-TW" altLang="en-US" dirty="0" smtClean="0"/>
              <a:t>個</a:t>
            </a:r>
            <a:r>
              <a:rPr lang="en-US" altLang="zh-TW" dirty="0" err="1" smtClean="0"/>
              <a:t>chrom</a:t>
            </a:r>
            <a:r>
              <a:rPr lang="zh-TW" altLang="en-US" dirty="0" smtClean="0"/>
              <a:t>的</a:t>
            </a:r>
            <a:r>
              <a:rPr lang="zh-TW" altLang="en-US" dirty="0" smtClean="0"/>
              <a:t>完工時間</a:t>
            </a:r>
            <a:r>
              <a:rPr lang="en-US" altLang="zh-TW" dirty="0" err="1" smtClean="0"/>
              <a:t>makespan</a:t>
            </a:r>
            <a:endParaRPr lang="en-US" altLang="zh-TW" dirty="0" smtClean="0"/>
          </a:p>
          <a:p>
            <a:r>
              <a:rPr lang="en-US" altLang="zh-TW" dirty="0" err="1" smtClean="0"/>
              <a:t>chrom_fitness</a:t>
            </a:r>
            <a:r>
              <a:rPr lang="en-US" altLang="zh-TW" dirty="0" smtClean="0"/>
              <a:t> = 1/</a:t>
            </a:r>
            <a:r>
              <a:rPr lang="en-US" altLang="zh-TW" dirty="0" err="1" smtClean="0"/>
              <a:t>makespan</a:t>
            </a:r>
            <a:endParaRPr lang="zh-TW" altLang="en-US" dirty="0"/>
          </a:p>
        </p:txBody>
      </p:sp>
      <p:sp>
        <p:nvSpPr>
          <p:cNvPr id="9" name="文字方塊 8"/>
          <p:cNvSpPr txBox="1"/>
          <p:nvPr/>
        </p:nvSpPr>
        <p:spPr>
          <a:xfrm>
            <a:off x="4355976" y="2348880"/>
            <a:ext cx="462177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zh-TW" altLang="en-US" dirty="0" smtClean="0"/>
              <a:t>這裡親代</a:t>
            </a:r>
            <a:r>
              <a:rPr lang="en-US" altLang="zh-TW" dirty="0" smtClean="0"/>
              <a:t>30</a:t>
            </a:r>
            <a:r>
              <a:rPr lang="zh-TW" altLang="en-US" dirty="0" smtClean="0"/>
              <a:t>個染色體跟子代</a:t>
            </a:r>
            <a:r>
              <a:rPr lang="en-US" altLang="zh-TW" dirty="0" smtClean="0"/>
              <a:t>30</a:t>
            </a:r>
            <a:r>
              <a:rPr lang="zh-TW" altLang="en-US" dirty="0" smtClean="0"/>
              <a:t>個染色體都算</a:t>
            </a:r>
            <a:endParaRPr lang="zh-TW" altLang="en-US" dirty="0"/>
          </a:p>
        </p:txBody>
      </p:sp>
    </p:spTree>
    <p:extLst>
      <p:ext uri="{BB962C8B-B14F-4D97-AF65-F5344CB8AC3E}">
        <p14:creationId xmlns:p14="http://schemas.microsoft.com/office/powerpoint/2010/main" val="2173439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1"/>
            <a:r>
              <a:rPr lang="en-US" altLang="zh-TW" dirty="0" smtClean="0"/>
              <a:t>GA-Selection-</a:t>
            </a:r>
            <a:r>
              <a:rPr lang="zh-TW" altLang="en-US" dirty="0" smtClean="0"/>
              <a:t>輪盤式</a:t>
            </a:r>
            <a:r>
              <a:rPr lang="zh-TW" altLang="en-US" dirty="0"/>
              <a:t>選擇</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523847"/>
            <a:ext cx="481012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574041"/>
            <a:ext cx="3050444" cy="4817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205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選擇</a:t>
            </a:r>
            <a:endParaRPr lang="zh-TW" altLang="en-US" dirty="0"/>
          </a:p>
        </p:txBody>
      </p:sp>
      <p:sp>
        <p:nvSpPr>
          <p:cNvPr id="4" name="矩形 3"/>
          <p:cNvSpPr/>
          <p:nvPr/>
        </p:nvSpPr>
        <p:spPr>
          <a:xfrm>
            <a:off x="683568" y="1628800"/>
            <a:ext cx="5112568" cy="369332"/>
          </a:xfrm>
          <a:prstGeom prst="rect">
            <a:avLst/>
          </a:prstGeom>
        </p:spPr>
        <p:txBody>
          <a:bodyPr wrap="square">
            <a:spAutoFit/>
          </a:bodyPr>
          <a:lstStyle/>
          <a:p>
            <a:r>
              <a:rPr lang="zh-TW" altLang="en-US" dirty="0"/>
              <a:t>這裡採用輪盤法 </a:t>
            </a:r>
            <a:r>
              <a:rPr lang="en-US" altLang="zh-TW" dirty="0"/>
              <a:t>(Roulette wheel) </a:t>
            </a:r>
            <a:r>
              <a:rPr lang="zh-TW" altLang="en-US" dirty="0"/>
              <a:t>的選擇機制</a:t>
            </a:r>
          </a:p>
        </p:txBody>
      </p:sp>
      <p:sp>
        <p:nvSpPr>
          <p:cNvPr id="6" name="文字方塊 5"/>
          <p:cNvSpPr txBox="1"/>
          <p:nvPr/>
        </p:nvSpPr>
        <p:spPr>
          <a:xfrm>
            <a:off x="3440092" y="6448031"/>
            <a:ext cx="5596404"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zh-TW" altLang="en-US" dirty="0" smtClean="0"/>
              <a:t>隨機取值看落在哪個染色體</a:t>
            </a:r>
            <a:r>
              <a:rPr lang="en-US" altLang="zh-TW" dirty="0" smtClean="0"/>
              <a:t>, fitness</a:t>
            </a:r>
            <a:r>
              <a:rPr lang="zh-TW" altLang="en-US" dirty="0" smtClean="0"/>
              <a:t>越大</a:t>
            </a:r>
            <a:r>
              <a:rPr lang="zh-TW" altLang="en-US" dirty="0"/>
              <a:t>越容易被選到</a:t>
            </a:r>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0848"/>
            <a:ext cx="8906073" cy="419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850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選擇</a:t>
            </a:r>
          </a:p>
        </p:txBody>
      </p:sp>
      <p:sp>
        <p:nvSpPr>
          <p:cNvPr id="4" name="矩形 3"/>
          <p:cNvSpPr/>
          <p:nvPr/>
        </p:nvSpPr>
        <p:spPr>
          <a:xfrm>
            <a:off x="1835696" y="5147900"/>
            <a:ext cx="936104" cy="21602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1400" dirty="0" smtClean="0"/>
              <a:t>chrom0</a:t>
            </a:r>
            <a:endParaRPr lang="zh-TW" altLang="en-US" sz="1400" dirty="0"/>
          </a:p>
        </p:txBody>
      </p:sp>
      <p:sp>
        <p:nvSpPr>
          <p:cNvPr id="5" name="矩形 4"/>
          <p:cNvSpPr/>
          <p:nvPr/>
        </p:nvSpPr>
        <p:spPr>
          <a:xfrm>
            <a:off x="2924200" y="5147900"/>
            <a:ext cx="936104" cy="21602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1400" dirty="0" smtClean="0"/>
              <a:t>chrom0</a:t>
            </a:r>
            <a:endParaRPr lang="zh-TW" altLang="en-US" sz="1400" dirty="0"/>
          </a:p>
        </p:txBody>
      </p:sp>
      <p:sp>
        <p:nvSpPr>
          <p:cNvPr id="6" name="矩形 5"/>
          <p:cNvSpPr/>
          <p:nvPr/>
        </p:nvSpPr>
        <p:spPr>
          <a:xfrm>
            <a:off x="2917116" y="4787860"/>
            <a:ext cx="936104" cy="35539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400" dirty="0" smtClean="0"/>
              <a:t>chrom1</a:t>
            </a:r>
            <a:endParaRPr lang="zh-TW" altLang="en-US" sz="1400" dirty="0"/>
          </a:p>
        </p:txBody>
      </p:sp>
      <p:sp>
        <p:nvSpPr>
          <p:cNvPr id="7" name="矩形 6"/>
          <p:cNvSpPr/>
          <p:nvPr/>
        </p:nvSpPr>
        <p:spPr>
          <a:xfrm>
            <a:off x="4147036" y="5153571"/>
            <a:ext cx="936104" cy="21602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1400" dirty="0" smtClean="0"/>
              <a:t>chrom0</a:t>
            </a:r>
            <a:endParaRPr lang="zh-TW" altLang="en-US" sz="1400" dirty="0"/>
          </a:p>
        </p:txBody>
      </p:sp>
      <p:sp>
        <p:nvSpPr>
          <p:cNvPr id="8" name="矩形 7"/>
          <p:cNvSpPr/>
          <p:nvPr/>
        </p:nvSpPr>
        <p:spPr>
          <a:xfrm>
            <a:off x="4139952" y="4793531"/>
            <a:ext cx="936104" cy="35539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400" dirty="0" smtClean="0"/>
              <a:t>chrom1</a:t>
            </a:r>
            <a:endParaRPr lang="zh-TW" altLang="en-US" sz="1400" dirty="0"/>
          </a:p>
        </p:txBody>
      </p:sp>
      <p:sp>
        <p:nvSpPr>
          <p:cNvPr id="9" name="矩形 8"/>
          <p:cNvSpPr/>
          <p:nvPr/>
        </p:nvSpPr>
        <p:spPr>
          <a:xfrm>
            <a:off x="4139952" y="4211797"/>
            <a:ext cx="936104" cy="585032"/>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400" dirty="0" smtClean="0"/>
              <a:t>chrom2</a:t>
            </a:r>
            <a:endParaRPr lang="zh-TW" altLang="en-US" sz="1400" dirty="0"/>
          </a:p>
        </p:txBody>
      </p:sp>
      <p:sp>
        <p:nvSpPr>
          <p:cNvPr id="10" name="矩形 9"/>
          <p:cNvSpPr/>
          <p:nvPr/>
        </p:nvSpPr>
        <p:spPr>
          <a:xfrm>
            <a:off x="5371172" y="5153570"/>
            <a:ext cx="936104" cy="21602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1400" dirty="0" smtClean="0"/>
              <a:t>chrom0</a:t>
            </a:r>
            <a:endParaRPr lang="zh-TW" altLang="en-US" sz="1400" dirty="0"/>
          </a:p>
        </p:txBody>
      </p:sp>
      <p:sp>
        <p:nvSpPr>
          <p:cNvPr id="11" name="矩形 10"/>
          <p:cNvSpPr/>
          <p:nvPr/>
        </p:nvSpPr>
        <p:spPr>
          <a:xfrm>
            <a:off x="5364088" y="4793530"/>
            <a:ext cx="936104" cy="35539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400" dirty="0" smtClean="0"/>
              <a:t>chrom1</a:t>
            </a:r>
            <a:endParaRPr lang="zh-TW" altLang="en-US" sz="1400" dirty="0"/>
          </a:p>
        </p:txBody>
      </p:sp>
      <p:sp>
        <p:nvSpPr>
          <p:cNvPr id="12" name="矩形 11"/>
          <p:cNvSpPr/>
          <p:nvPr/>
        </p:nvSpPr>
        <p:spPr>
          <a:xfrm>
            <a:off x="5364088" y="4211796"/>
            <a:ext cx="936104" cy="585032"/>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400" dirty="0" smtClean="0"/>
              <a:t>chrom2</a:t>
            </a:r>
            <a:endParaRPr lang="zh-TW" altLang="en-US" sz="1400" dirty="0"/>
          </a:p>
        </p:txBody>
      </p:sp>
      <p:sp>
        <p:nvSpPr>
          <p:cNvPr id="13" name="矩形 12"/>
          <p:cNvSpPr/>
          <p:nvPr/>
        </p:nvSpPr>
        <p:spPr>
          <a:xfrm>
            <a:off x="5364088" y="3919280"/>
            <a:ext cx="936104" cy="292516"/>
          </a:xfrm>
          <a:prstGeom prst="rect">
            <a:avLst/>
          </a:prstGeom>
          <a:solidFill>
            <a:srgbClr val="0099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400" dirty="0" smtClean="0"/>
              <a:t>chrom3</a:t>
            </a:r>
            <a:endParaRPr lang="zh-TW" altLang="en-US" sz="1400" dirty="0"/>
          </a:p>
        </p:txBody>
      </p:sp>
      <p:sp>
        <p:nvSpPr>
          <p:cNvPr id="18" name="矩形 17"/>
          <p:cNvSpPr/>
          <p:nvPr/>
        </p:nvSpPr>
        <p:spPr>
          <a:xfrm>
            <a:off x="6595308" y="5158054"/>
            <a:ext cx="936104" cy="21602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1400" dirty="0" smtClean="0"/>
              <a:t>chrom0</a:t>
            </a:r>
            <a:endParaRPr lang="zh-TW" altLang="en-US" sz="1400" dirty="0"/>
          </a:p>
        </p:txBody>
      </p:sp>
      <p:sp>
        <p:nvSpPr>
          <p:cNvPr id="19" name="矩形 18"/>
          <p:cNvSpPr/>
          <p:nvPr/>
        </p:nvSpPr>
        <p:spPr>
          <a:xfrm>
            <a:off x="6588224" y="4798014"/>
            <a:ext cx="936104" cy="35539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400" dirty="0" smtClean="0"/>
              <a:t>chrom1</a:t>
            </a:r>
            <a:endParaRPr lang="zh-TW" altLang="en-US" sz="1400" dirty="0"/>
          </a:p>
        </p:txBody>
      </p:sp>
      <p:sp>
        <p:nvSpPr>
          <p:cNvPr id="20" name="矩形 19"/>
          <p:cNvSpPr/>
          <p:nvPr/>
        </p:nvSpPr>
        <p:spPr>
          <a:xfrm>
            <a:off x="6588224" y="4216280"/>
            <a:ext cx="936104" cy="585032"/>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400" dirty="0" smtClean="0"/>
              <a:t>chrom2</a:t>
            </a:r>
            <a:endParaRPr lang="zh-TW" altLang="en-US" sz="1400" dirty="0"/>
          </a:p>
        </p:txBody>
      </p:sp>
      <p:sp>
        <p:nvSpPr>
          <p:cNvPr id="21" name="矩形 20"/>
          <p:cNvSpPr/>
          <p:nvPr/>
        </p:nvSpPr>
        <p:spPr>
          <a:xfrm>
            <a:off x="6588224" y="3923764"/>
            <a:ext cx="936104" cy="292516"/>
          </a:xfrm>
          <a:prstGeom prst="rect">
            <a:avLst/>
          </a:prstGeom>
          <a:solidFill>
            <a:srgbClr val="0099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400" dirty="0" smtClean="0"/>
              <a:t>chrom3</a:t>
            </a:r>
            <a:endParaRPr lang="zh-TW" altLang="en-US" sz="1400" dirty="0"/>
          </a:p>
        </p:txBody>
      </p:sp>
      <p:sp>
        <p:nvSpPr>
          <p:cNvPr id="22" name="矩形 21"/>
          <p:cNvSpPr/>
          <p:nvPr/>
        </p:nvSpPr>
        <p:spPr>
          <a:xfrm>
            <a:off x="6588224" y="2852936"/>
            <a:ext cx="943188" cy="1066344"/>
          </a:xfrm>
          <a:prstGeom prst="rect">
            <a:avLst/>
          </a:prstGeom>
          <a:solidFill>
            <a:srgbClr val="C0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400" dirty="0" smtClean="0"/>
              <a:t>chrom4</a:t>
            </a:r>
            <a:endParaRPr lang="zh-TW" altLang="en-US" sz="1400" dirty="0"/>
          </a:p>
        </p:txBody>
      </p:sp>
      <p:cxnSp>
        <p:nvCxnSpPr>
          <p:cNvPr id="24" name="直線單箭頭接點 23"/>
          <p:cNvCxnSpPr/>
          <p:nvPr/>
        </p:nvCxnSpPr>
        <p:spPr>
          <a:xfrm>
            <a:off x="1259632" y="5579948"/>
            <a:ext cx="655272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直線單箭頭接點 25"/>
          <p:cNvCxnSpPr/>
          <p:nvPr/>
        </p:nvCxnSpPr>
        <p:spPr>
          <a:xfrm flipV="1">
            <a:off x="1259632" y="1835532"/>
            <a:ext cx="0" cy="374441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文字方塊 26"/>
          <p:cNvSpPr txBox="1"/>
          <p:nvPr/>
        </p:nvSpPr>
        <p:spPr>
          <a:xfrm>
            <a:off x="2123728" y="5589240"/>
            <a:ext cx="312906" cy="369332"/>
          </a:xfrm>
          <a:prstGeom prst="rect">
            <a:avLst/>
          </a:prstGeom>
          <a:noFill/>
        </p:spPr>
        <p:txBody>
          <a:bodyPr wrap="none" rtlCol="0">
            <a:spAutoFit/>
          </a:bodyPr>
          <a:lstStyle/>
          <a:p>
            <a:r>
              <a:rPr lang="en-US" altLang="zh-TW" dirty="0" smtClean="0"/>
              <a:t>0</a:t>
            </a:r>
            <a:endParaRPr lang="zh-TW" altLang="en-US" dirty="0"/>
          </a:p>
        </p:txBody>
      </p:sp>
      <p:sp>
        <p:nvSpPr>
          <p:cNvPr id="28" name="文字方塊 27"/>
          <p:cNvSpPr txBox="1"/>
          <p:nvPr/>
        </p:nvSpPr>
        <p:spPr>
          <a:xfrm>
            <a:off x="7812360" y="5661248"/>
            <a:ext cx="235962" cy="369332"/>
          </a:xfrm>
          <a:prstGeom prst="rect">
            <a:avLst/>
          </a:prstGeom>
          <a:noFill/>
        </p:spPr>
        <p:txBody>
          <a:bodyPr wrap="none" rtlCol="0">
            <a:spAutoFit/>
          </a:bodyPr>
          <a:lstStyle/>
          <a:p>
            <a:r>
              <a:rPr lang="en-US" altLang="zh-TW" dirty="0" smtClean="0"/>
              <a:t>j</a:t>
            </a:r>
            <a:endParaRPr lang="zh-TW" altLang="en-US" dirty="0"/>
          </a:p>
        </p:txBody>
      </p:sp>
      <p:sp>
        <p:nvSpPr>
          <p:cNvPr id="29" name="文字方塊 28"/>
          <p:cNvSpPr txBox="1"/>
          <p:nvPr/>
        </p:nvSpPr>
        <p:spPr>
          <a:xfrm>
            <a:off x="3250982" y="5579948"/>
            <a:ext cx="312906" cy="369332"/>
          </a:xfrm>
          <a:prstGeom prst="rect">
            <a:avLst/>
          </a:prstGeom>
          <a:noFill/>
        </p:spPr>
        <p:txBody>
          <a:bodyPr wrap="none" rtlCol="0">
            <a:spAutoFit/>
          </a:bodyPr>
          <a:lstStyle/>
          <a:p>
            <a:r>
              <a:rPr lang="en-US" altLang="zh-TW" dirty="0" smtClean="0"/>
              <a:t>1</a:t>
            </a:r>
            <a:endParaRPr lang="zh-TW" altLang="en-US" dirty="0"/>
          </a:p>
        </p:txBody>
      </p:sp>
      <p:sp>
        <p:nvSpPr>
          <p:cNvPr id="30" name="文字方塊 29"/>
          <p:cNvSpPr txBox="1"/>
          <p:nvPr/>
        </p:nvSpPr>
        <p:spPr>
          <a:xfrm>
            <a:off x="4508662" y="5589240"/>
            <a:ext cx="312906" cy="369332"/>
          </a:xfrm>
          <a:prstGeom prst="rect">
            <a:avLst/>
          </a:prstGeom>
          <a:noFill/>
        </p:spPr>
        <p:txBody>
          <a:bodyPr wrap="none" rtlCol="0">
            <a:spAutoFit/>
          </a:bodyPr>
          <a:lstStyle/>
          <a:p>
            <a:r>
              <a:rPr lang="en-US" altLang="zh-TW" dirty="0" smtClean="0"/>
              <a:t>2</a:t>
            </a:r>
            <a:endParaRPr lang="zh-TW" altLang="en-US" dirty="0"/>
          </a:p>
        </p:txBody>
      </p:sp>
      <p:sp>
        <p:nvSpPr>
          <p:cNvPr id="31" name="文字方塊 30"/>
          <p:cNvSpPr txBox="1"/>
          <p:nvPr/>
        </p:nvSpPr>
        <p:spPr>
          <a:xfrm>
            <a:off x="5699254" y="5589240"/>
            <a:ext cx="312906" cy="369332"/>
          </a:xfrm>
          <a:prstGeom prst="rect">
            <a:avLst/>
          </a:prstGeom>
          <a:noFill/>
        </p:spPr>
        <p:txBody>
          <a:bodyPr wrap="none" rtlCol="0">
            <a:spAutoFit/>
          </a:bodyPr>
          <a:lstStyle/>
          <a:p>
            <a:r>
              <a:rPr lang="en-US" altLang="zh-TW" dirty="0" smtClean="0"/>
              <a:t>3</a:t>
            </a:r>
            <a:endParaRPr lang="zh-TW" altLang="en-US" dirty="0"/>
          </a:p>
        </p:txBody>
      </p:sp>
      <p:sp>
        <p:nvSpPr>
          <p:cNvPr id="32" name="文字方塊 31"/>
          <p:cNvSpPr txBox="1"/>
          <p:nvPr/>
        </p:nvSpPr>
        <p:spPr>
          <a:xfrm>
            <a:off x="6923390" y="5589240"/>
            <a:ext cx="312906" cy="369332"/>
          </a:xfrm>
          <a:prstGeom prst="rect">
            <a:avLst/>
          </a:prstGeom>
          <a:noFill/>
        </p:spPr>
        <p:txBody>
          <a:bodyPr wrap="none" rtlCol="0">
            <a:spAutoFit/>
          </a:bodyPr>
          <a:lstStyle/>
          <a:p>
            <a:r>
              <a:rPr lang="en-US" altLang="zh-TW" dirty="0"/>
              <a:t>4</a:t>
            </a:r>
            <a:endParaRPr lang="zh-TW" altLang="en-US" dirty="0"/>
          </a:p>
        </p:txBody>
      </p:sp>
      <p:sp>
        <p:nvSpPr>
          <p:cNvPr id="33" name="文字方塊 32"/>
          <p:cNvSpPr txBox="1"/>
          <p:nvPr/>
        </p:nvSpPr>
        <p:spPr>
          <a:xfrm>
            <a:off x="611560" y="1835532"/>
            <a:ext cx="428322" cy="369332"/>
          </a:xfrm>
          <a:prstGeom prst="rect">
            <a:avLst/>
          </a:prstGeom>
          <a:noFill/>
        </p:spPr>
        <p:txBody>
          <a:bodyPr wrap="none" rtlCol="0">
            <a:spAutoFit/>
          </a:bodyPr>
          <a:lstStyle/>
          <a:p>
            <a:r>
              <a:rPr lang="en-US" altLang="zh-TW" dirty="0" err="1"/>
              <a:t>q</a:t>
            </a:r>
            <a:r>
              <a:rPr lang="en-US" altLang="zh-TW" dirty="0" err="1" smtClean="0"/>
              <a:t>k</a:t>
            </a:r>
            <a:endParaRPr lang="zh-TW" altLang="en-US" dirty="0"/>
          </a:p>
        </p:txBody>
      </p:sp>
      <p:cxnSp>
        <p:nvCxnSpPr>
          <p:cNvPr id="35" name="直線單箭頭接點 34"/>
          <p:cNvCxnSpPr/>
          <p:nvPr/>
        </p:nvCxnSpPr>
        <p:spPr>
          <a:xfrm flipH="1">
            <a:off x="7668344" y="4508796"/>
            <a:ext cx="936104"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38" name="文字方塊 37"/>
          <p:cNvSpPr txBox="1"/>
          <p:nvPr/>
        </p:nvSpPr>
        <p:spPr>
          <a:xfrm>
            <a:off x="2853437" y="4427820"/>
            <a:ext cx="710451" cy="369332"/>
          </a:xfrm>
          <a:prstGeom prst="rect">
            <a:avLst/>
          </a:prstGeom>
          <a:noFill/>
        </p:spPr>
        <p:txBody>
          <a:bodyPr wrap="none" rtlCol="0">
            <a:spAutoFit/>
          </a:bodyPr>
          <a:lstStyle/>
          <a:p>
            <a:r>
              <a:rPr lang="en-US" altLang="zh-TW" dirty="0" err="1" smtClean="0"/>
              <a:t>qk</a:t>
            </a:r>
            <a:r>
              <a:rPr lang="en-US" altLang="zh-TW" dirty="0" smtClean="0"/>
              <a:t>(1)</a:t>
            </a:r>
            <a:endParaRPr lang="zh-TW" altLang="en-US" dirty="0"/>
          </a:p>
        </p:txBody>
      </p:sp>
      <p:sp>
        <p:nvSpPr>
          <p:cNvPr id="39" name="文字方塊 38"/>
          <p:cNvSpPr txBox="1"/>
          <p:nvPr/>
        </p:nvSpPr>
        <p:spPr>
          <a:xfrm>
            <a:off x="4147036" y="3842464"/>
            <a:ext cx="710451" cy="369332"/>
          </a:xfrm>
          <a:prstGeom prst="rect">
            <a:avLst/>
          </a:prstGeom>
          <a:noFill/>
        </p:spPr>
        <p:txBody>
          <a:bodyPr wrap="none" rtlCol="0">
            <a:spAutoFit/>
          </a:bodyPr>
          <a:lstStyle/>
          <a:p>
            <a:r>
              <a:rPr lang="en-US" altLang="zh-TW" dirty="0" err="1" smtClean="0"/>
              <a:t>qk</a:t>
            </a:r>
            <a:r>
              <a:rPr lang="en-US" altLang="zh-TW" dirty="0" smtClean="0"/>
              <a:t>(2)</a:t>
            </a:r>
            <a:endParaRPr lang="zh-TW" altLang="en-US" dirty="0"/>
          </a:p>
        </p:txBody>
      </p:sp>
      <p:sp>
        <p:nvSpPr>
          <p:cNvPr id="40" name="文字方塊 39"/>
          <p:cNvSpPr txBox="1"/>
          <p:nvPr/>
        </p:nvSpPr>
        <p:spPr>
          <a:xfrm>
            <a:off x="1289724" y="6021288"/>
            <a:ext cx="5442516" cy="369332"/>
          </a:xfrm>
          <a:prstGeom prst="rect">
            <a:avLst/>
          </a:prstGeom>
          <a:noFill/>
        </p:spPr>
        <p:txBody>
          <a:bodyPr wrap="none" rtlCol="0">
            <a:spAutoFit/>
          </a:bodyPr>
          <a:lstStyle/>
          <a:p>
            <a:r>
              <a:rPr lang="zh-TW" altLang="en-US" dirty="0" smtClean="0"/>
              <a:t>隨機取的值落在</a:t>
            </a:r>
            <a:r>
              <a:rPr lang="en-US" altLang="zh-TW" dirty="0" err="1" smtClean="0"/>
              <a:t>qk</a:t>
            </a:r>
            <a:r>
              <a:rPr lang="en-US" altLang="zh-TW" dirty="0" smtClean="0"/>
              <a:t>(1)-</a:t>
            </a:r>
            <a:r>
              <a:rPr lang="en-US" altLang="zh-TW" dirty="0" err="1" smtClean="0"/>
              <a:t>qk</a:t>
            </a:r>
            <a:r>
              <a:rPr lang="en-US" altLang="zh-TW" dirty="0" smtClean="0"/>
              <a:t>(2)</a:t>
            </a:r>
            <a:r>
              <a:rPr lang="zh-TW" altLang="en-US" dirty="0" smtClean="0"/>
              <a:t>之間</a:t>
            </a:r>
            <a:r>
              <a:rPr lang="en-US" altLang="zh-TW" dirty="0" smtClean="0"/>
              <a:t>, </a:t>
            </a:r>
            <a:r>
              <a:rPr lang="zh-TW" altLang="en-US" dirty="0" smtClean="0"/>
              <a:t>選得染色體</a:t>
            </a:r>
            <a:r>
              <a:rPr lang="en-US" altLang="zh-TW" dirty="0" smtClean="0"/>
              <a:t>chrom2</a:t>
            </a:r>
            <a:endParaRPr lang="zh-TW" altLang="en-US" dirty="0"/>
          </a:p>
        </p:txBody>
      </p:sp>
      <p:graphicFrame>
        <p:nvGraphicFramePr>
          <p:cNvPr id="41" name="圖表 40"/>
          <p:cNvGraphicFramePr/>
          <p:nvPr>
            <p:extLst>
              <p:ext uri="{D42A27DB-BD31-4B8C-83A1-F6EECF244321}">
                <p14:modId xmlns:p14="http://schemas.microsoft.com/office/powerpoint/2010/main" val="84107586"/>
              </p:ext>
            </p:extLst>
          </p:nvPr>
        </p:nvGraphicFramePr>
        <p:xfrm>
          <a:off x="6318974" y="620688"/>
          <a:ext cx="2519967" cy="1872207"/>
        </p:xfrm>
        <a:graphic>
          <a:graphicData uri="http://schemas.openxmlformats.org/drawingml/2006/chart">
            <c:chart xmlns:c="http://schemas.openxmlformats.org/drawingml/2006/chart" xmlns:r="http://schemas.openxmlformats.org/officeDocument/2006/relationships" r:id="rId2"/>
          </a:graphicData>
        </a:graphic>
      </p:graphicFrame>
      <p:sp>
        <p:nvSpPr>
          <p:cNvPr id="43" name="文字方塊 42"/>
          <p:cNvSpPr txBox="1"/>
          <p:nvPr/>
        </p:nvSpPr>
        <p:spPr>
          <a:xfrm>
            <a:off x="7781403" y="4098558"/>
            <a:ext cx="1005403" cy="338554"/>
          </a:xfrm>
          <a:prstGeom prst="rect">
            <a:avLst/>
          </a:prstGeom>
          <a:noFill/>
        </p:spPr>
        <p:txBody>
          <a:bodyPr wrap="none" rtlCol="0">
            <a:spAutoFit/>
          </a:bodyPr>
          <a:lstStyle/>
          <a:p>
            <a:r>
              <a:rPr lang="zh-TW" altLang="en-US" sz="1600" dirty="0" smtClean="0"/>
              <a:t>隨機取值</a:t>
            </a:r>
            <a:endParaRPr lang="zh-TW" altLang="en-US" sz="1600" dirty="0"/>
          </a:p>
        </p:txBody>
      </p:sp>
      <p:sp>
        <p:nvSpPr>
          <p:cNvPr id="44" name="文字方塊 43"/>
          <p:cNvSpPr txBox="1"/>
          <p:nvPr/>
        </p:nvSpPr>
        <p:spPr>
          <a:xfrm>
            <a:off x="4748143" y="6448031"/>
            <a:ext cx="428835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TW" dirty="0"/>
              <a:t>f</a:t>
            </a:r>
            <a:r>
              <a:rPr lang="en-US" altLang="zh-TW" dirty="0" smtClean="0"/>
              <a:t>itness</a:t>
            </a:r>
            <a:r>
              <a:rPr lang="zh-TW" altLang="en-US" dirty="0" smtClean="0"/>
              <a:t>越大的染色體</a:t>
            </a:r>
            <a:r>
              <a:rPr lang="en-US" altLang="zh-TW" dirty="0" smtClean="0"/>
              <a:t>, </a:t>
            </a:r>
            <a:r>
              <a:rPr lang="zh-TW" altLang="en-US" dirty="0" smtClean="0"/>
              <a:t>被選到的機率越高</a:t>
            </a:r>
            <a:endParaRPr lang="zh-TW" altLang="en-US" dirty="0"/>
          </a:p>
        </p:txBody>
      </p:sp>
    </p:spTree>
    <p:extLst>
      <p:ext uri="{BB962C8B-B14F-4D97-AF65-F5344CB8AC3E}">
        <p14:creationId xmlns:p14="http://schemas.microsoft.com/office/powerpoint/2010/main" val="3618966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排程種類</a:t>
            </a:r>
            <a:r>
              <a:rPr lang="en-US" altLang="zh-TW" dirty="0" smtClean="0"/>
              <a:t>-</a:t>
            </a:r>
            <a:r>
              <a:rPr lang="zh-TW" altLang="en-US" u="sng" dirty="0"/>
              <a:t>單階作業</a:t>
            </a:r>
            <a:endParaRPr lang="zh-TW" altLang="en-US" dirty="0"/>
          </a:p>
        </p:txBody>
      </p:sp>
      <p:sp>
        <p:nvSpPr>
          <p:cNvPr id="3" name="內容版面配置區 2"/>
          <p:cNvSpPr>
            <a:spLocks noGrp="1"/>
          </p:cNvSpPr>
          <p:nvPr>
            <p:ph idx="1"/>
          </p:nvPr>
        </p:nvSpPr>
        <p:spPr/>
        <p:txBody>
          <a:bodyPr/>
          <a:lstStyle/>
          <a:p>
            <a:r>
              <a:rPr lang="zh-TW" altLang="en-US" sz="2000" b="1" u="sng" dirty="0"/>
              <a:t>單階作業（</a:t>
            </a:r>
            <a:r>
              <a:rPr lang="en-US" altLang="zh-TW" sz="2000" b="1" u="sng" dirty="0"/>
              <a:t>Single Operation</a:t>
            </a:r>
            <a:r>
              <a:rPr lang="zh-TW" altLang="en-US" sz="2000" b="1" u="sng" dirty="0"/>
              <a:t>）</a:t>
            </a:r>
            <a:r>
              <a:rPr lang="zh-TW" altLang="en-US" sz="2000" dirty="0"/>
              <a:t>：</a:t>
            </a:r>
          </a:p>
          <a:p>
            <a:r>
              <a:rPr lang="zh-TW" altLang="en-US" sz="2000" dirty="0"/>
              <a:t>指工件僅需經過單一加工程序，依機台不同又可細分為</a:t>
            </a:r>
          </a:p>
          <a:p>
            <a:pPr lvl="1"/>
            <a:r>
              <a:rPr lang="zh-TW" altLang="en-US" sz="1600" b="1" u="sng" dirty="0"/>
              <a:t>單機排程（</a:t>
            </a:r>
            <a:r>
              <a:rPr lang="en-US" altLang="zh-TW" sz="1600" b="1" u="sng" dirty="0"/>
              <a:t>Single Machine Scheduling</a:t>
            </a:r>
            <a:r>
              <a:rPr lang="zh-TW" altLang="en-US" sz="1600" b="1" u="sng" dirty="0"/>
              <a:t>）</a:t>
            </a:r>
            <a:endParaRPr lang="zh-TW" altLang="en-US" sz="1600" dirty="0"/>
          </a:p>
          <a:p>
            <a:pPr lvl="1"/>
            <a:r>
              <a:rPr lang="zh-TW" altLang="en-US" sz="1600" dirty="0"/>
              <a:t>機器僅有一部，所有工作皆由該機器加工完成。</a:t>
            </a:r>
          </a:p>
          <a:p>
            <a:pPr lvl="1"/>
            <a:r>
              <a:rPr lang="zh-TW" altLang="en-US" sz="1600" b="1" u="sng" dirty="0"/>
              <a:t>平行機排程（</a:t>
            </a:r>
            <a:r>
              <a:rPr lang="en-US" altLang="zh-TW" sz="1600" b="1" u="sng" dirty="0"/>
              <a:t>Parallel Machine Scheduling</a:t>
            </a:r>
            <a:r>
              <a:rPr lang="zh-TW" altLang="en-US" sz="1600" b="1" u="sng" dirty="0"/>
              <a:t>）</a:t>
            </a:r>
            <a:endParaRPr lang="zh-TW" altLang="en-US" sz="1600" dirty="0"/>
          </a:p>
          <a:p>
            <a:pPr lvl="1"/>
            <a:r>
              <a:rPr lang="zh-TW" altLang="en-US" sz="1600" dirty="0"/>
              <a:t>多部相同或類似功能機台，可同時處理工作而不會互相影響，且每一個工作可在任一機器上處理。</a:t>
            </a:r>
          </a:p>
          <a:p>
            <a:pPr lvl="1"/>
            <a:r>
              <a:rPr lang="zh-TW" altLang="en-US" sz="1600" b="1" u="sng" dirty="0"/>
              <a:t>等效平行機台（</a:t>
            </a:r>
            <a:r>
              <a:rPr lang="en-US" altLang="zh-TW" sz="1600" b="1" u="sng" dirty="0"/>
              <a:t>Identical Parallel Machines</a:t>
            </a:r>
            <a:r>
              <a:rPr lang="zh-TW" altLang="en-US" sz="1600" b="1" u="sng" dirty="0"/>
              <a:t>）</a:t>
            </a:r>
            <a:endParaRPr lang="zh-TW" altLang="en-US" sz="1600" dirty="0"/>
          </a:p>
          <a:p>
            <a:pPr lvl="1"/>
            <a:r>
              <a:rPr lang="zh-TW" altLang="en-US" sz="1600" dirty="0"/>
              <a:t>機器效能與速度都一樣，相同工件在任一機器上所需之加工時間皆相等。</a:t>
            </a:r>
          </a:p>
          <a:p>
            <a:pPr lvl="1"/>
            <a:r>
              <a:rPr lang="zh-TW" altLang="en-US" sz="1600" b="1" u="sng" dirty="0"/>
              <a:t>等率平行機台（</a:t>
            </a:r>
            <a:r>
              <a:rPr lang="en-US" altLang="zh-TW" sz="1600" b="1" u="sng" dirty="0"/>
              <a:t>Uniform Parallel Machines</a:t>
            </a:r>
            <a:r>
              <a:rPr lang="zh-TW" altLang="en-US" sz="1600" b="1" u="sng" dirty="0"/>
              <a:t>）</a:t>
            </a:r>
            <a:endParaRPr lang="zh-TW" altLang="en-US" sz="1600" dirty="0"/>
          </a:p>
          <a:p>
            <a:pPr lvl="1"/>
            <a:r>
              <a:rPr lang="zh-TW" altLang="en-US" sz="1600" dirty="0"/>
              <a:t>相同工件在不同機台上的加工時間會隨機台速率不同而有所差異，但同一工件在各機台上的加工速度會具有某一特定比例值。 </a:t>
            </a:r>
          </a:p>
          <a:p>
            <a:pPr lvl="1"/>
            <a:r>
              <a:rPr lang="zh-TW" altLang="en-US" sz="1600" b="1" u="sng" dirty="0"/>
              <a:t>非相關平行機台（</a:t>
            </a:r>
            <a:r>
              <a:rPr lang="en-US" altLang="zh-TW" sz="1600" b="1" u="sng" dirty="0"/>
              <a:t>Unrelated Parallel Machines</a:t>
            </a:r>
            <a:r>
              <a:rPr lang="zh-TW" altLang="en-US" sz="1600" b="1" u="sng" dirty="0"/>
              <a:t>）</a:t>
            </a:r>
            <a:endParaRPr lang="zh-TW" altLang="en-US" sz="1600" dirty="0"/>
          </a:p>
          <a:p>
            <a:pPr lvl="1"/>
            <a:r>
              <a:rPr lang="zh-TW" altLang="en-US" sz="1600" dirty="0"/>
              <a:t>機台與機台間無任何關聯性，相同工件在不同機台上的加工時間會有所差異，且不具特定比例值。即某些工件在某些機台上的加工速率或品質優於其他機台，有些因自身條件僅能在某些機台上加工。</a:t>
            </a:r>
          </a:p>
          <a:p>
            <a:endParaRPr lang="zh-TW" altLang="en-US" sz="2000" dirty="0"/>
          </a:p>
        </p:txBody>
      </p:sp>
    </p:spTree>
    <p:extLst>
      <p:ext uri="{BB962C8B-B14F-4D97-AF65-F5344CB8AC3E}">
        <p14:creationId xmlns:p14="http://schemas.microsoft.com/office/powerpoint/2010/main" val="313186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比較</a:t>
            </a:r>
            <a:endParaRPr lang="zh-TW" alt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212976"/>
            <a:ext cx="504549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010070" y="1669450"/>
            <a:ext cx="6264696" cy="923330"/>
          </a:xfrm>
          <a:prstGeom prst="rect">
            <a:avLst/>
          </a:prstGeom>
        </p:spPr>
        <p:txBody>
          <a:bodyPr wrap="square">
            <a:spAutoFit/>
          </a:bodyPr>
          <a:lstStyle/>
          <a:p>
            <a:r>
              <a:rPr lang="zh-TW" altLang="en-US" dirty="0" smtClean="0"/>
              <a:t>以最小完工時間取得世代的最佳染色體</a:t>
            </a:r>
            <a:r>
              <a:rPr lang="en-US" altLang="zh-TW" dirty="0" smtClean="0"/>
              <a:t>(job sequence)</a:t>
            </a:r>
          </a:p>
          <a:p>
            <a:r>
              <a:rPr lang="zh-TW" altLang="en-US" dirty="0" smtClean="0"/>
              <a:t>再比對已取出目前所有世代</a:t>
            </a:r>
            <a:r>
              <a:rPr lang="zh-TW" altLang="en-US" dirty="0"/>
              <a:t>的最佳染色體</a:t>
            </a:r>
            <a:r>
              <a:rPr lang="en-US" altLang="zh-TW" dirty="0"/>
              <a:t>(job sequence</a:t>
            </a:r>
            <a:r>
              <a:rPr lang="en-US" altLang="zh-TW" dirty="0" smtClean="0"/>
              <a:t>)</a:t>
            </a:r>
          </a:p>
          <a:p>
            <a:r>
              <a:rPr lang="en-US" altLang="zh-TW" dirty="0" smtClean="0">
                <a:sym typeface="Wingdings" panose="05000000000000000000" pitchFamily="2" charset="2"/>
              </a:rPr>
              <a:t></a:t>
            </a:r>
            <a:r>
              <a:rPr lang="en-US" altLang="zh-TW" dirty="0" err="1" smtClean="0">
                <a:sym typeface="Wingdings" panose="05000000000000000000" pitchFamily="2" charset="2"/>
              </a:rPr>
              <a:t>sequence_best</a:t>
            </a:r>
            <a:endParaRPr lang="en-US" altLang="zh-TW" dirty="0"/>
          </a:p>
        </p:txBody>
      </p:sp>
    </p:spTree>
    <p:extLst>
      <p:ext uri="{BB962C8B-B14F-4D97-AF65-F5344CB8AC3E}">
        <p14:creationId xmlns:p14="http://schemas.microsoft.com/office/powerpoint/2010/main" val="2263933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結果</a:t>
            </a:r>
            <a:endParaRPr lang="zh-TW" altLang="en-US" dirty="0"/>
          </a:p>
        </p:txBody>
      </p:sp>
      <p:sp>
        <p:nvSpPr>
          <p:cNvPr id="4" name="矩形 3"/>
          <p:cNvSpPr/>
          <p:nvPr/>
        </p:nvSpPr>
        <p:spPr>
          <a:xfrm>
            <a:off x="755576" y="1268760"/>
            <a:ext cx="7416824" cy="830997"/>
          </a:xfrm>
          <a:prstGeom prst="rect">
            <a:avLst/>
          </a:prstGeom>
        </p:spPr>
        <p:txBody>
          <a:bodyPr wrap="square">
            <a:spAutoFit/>
          </a:bodyPr>
          <a:lstStyle/>
          <a:p>
            <a:r>
              <a:rPr lang="zh-TW" altLang="en-US" sz="1600" dirty="0" smtClean="0"/>
              <a:t>列出在</a:t>
            </a:r>
            <a:r>
              <a:rPr lang="zh-TW" altLang="en-US" sz="1600" dirty="0"/>
              <a:t>所有迭代</a:t>
            </a:r>
            <a:r>
              <a:rPr lang="zh-TW" altLang="en-US" sz="1600" dirty="0" smtClean="0"/>
              <a:t>中最好</a:t>
            </a:r>
            <a:r>
              <a:rPr lang="zh-TW" altLang="en-US" sz="1600" dirty="0"/>
              <a:t>排程結果 </a:t>
            </a:r>
            <a:r>
              <a:rPr lang="en-US" altLang="zh-TW" sz="1600" dirty="0"/>
              <a:t>(</a:t>
            </a:r>
            <a:r>
              <a:rPr lang="en-US" altLang="zh-TW" sz="1600" dirty="0" err="1"/>
              <a:t>sequence_best</a:t>
            </a:r>
            <a:r>
              <a:rPr lang="en-US" altLang="zh-TW" sz="1600" dirty="0"/>
              <a:t>)</a:t>
            </a:r>
            <a:r>
              <a:rPr lang="zh-TW" altLang="en-US" sz="1600" dirty="0"/>
              <a:t>、該結果的完工時間以及程式</a:t>
            </a:r>
            <a:r>
              <a:rPr lang="zh-TW" altLang="en-US" sz="1600" dirty="0" smtClean="0"/>
              <a:t>執行時間</a:t>
            </a:r>
            <a:endParaRPr lang="en-US" altLang="zh-TW" sz="1600" dirty="0" smtClean="0"/>
          </a:p>
          <a:p>
            <a:r>
              <a:rPr lang="zh-TW" altLang="en-US" sz="1600" dirty="0" smtClean="0"/>
              <a:t>畫出各世代的完工時間</a:t>
            </a:r>
            <a:endParaRPr lang="zh-TW" altLang="en-US" sz="1600"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132856"/>
            <a:ext cx="5150485" cy="470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27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甘特圖 </a:t>
            </a:r>
            <a:endParaRPr lang="zh-TW" altLang="en-US" dirty="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89" y="1700808"/>
            <a:ext cx="7221363" cy="5063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539552" y="1340768"/>
            <a:ext cx="7712368" cy="369332"/>
          </a:xfrm>
          <a:prstGeom prst="rect">
            <a:avLst/>
          </a:prstGeom>
          <a:noFill/>
        </p:spPr>
        <p:txBody>
          <a:bodyPr wrap="none" rtlCol="0">
            <a:spAutoFit/>
          </a:bodyPr>
          <a:lstStyle/>
          <a:p>
            <a:r>
              <a:rPr lang="zh-TW" altLang="en-US" dirty="0"/>
              <a:t>用</a:t>
            </a:r>
            <a:r>
              <a:rPr lang="zh-TW" altLang="en-US" dirty="0" smtClean="0"/>
              <a:t>最好</a:t>
            </a:r>
            <a:r>
              <a:rPr lang="zh-TW" altLang="en-US" dirty="0"/>
              <a:t>排程</a:t>
            </a:r>
            <a:r>
              <a:rPr lang="zh-TW" altLang="en-US" dirty="0" smtClean="0"/>
              <a:t>結果</a:t>
            </a:r>
            <a:r>
              <a:rPr lang="en-US" altLang="zh-TW" dirty="0" smtClean="0"/>
              <a:t>job </a:t>
            </a:r>
            <a:r>
              <a:rPr lang="en-US" altLang="zh-TW" dirty="0" err="1" smtClean="0"/>
              <a:t>seq</a:t>
            </a:r>
            <a:r>
              <a:rPr lang="en-US" altLang="zh-TW" dirty="0" smtClean="0"/>
              <a:t>, </a:t>
            </a:r>
            <a:r>
              <a:rPr lang="zh-TW" altLang="en-US" dirty="0" smtClean="0"/>
              <a:t>計算</a:t>
            </a:r>
            <a:r>
              <a:rPr lang="zh-TW" altLang="en-US" dirty="0"/>
              <a:t>每</a:t>
            </a:r>
            <a:r>
              <a:rPr lang="zh-TW" altLang="en-US" dirty="0" smtClean="0"/>
              <a:t>個</a:t>
            </a:r>
            <a:r>
              <a:rPr lang="en-US" altLang="zh-TW" dirty="0" smtClean="0"/>
              <a:t>job</a:t>
            </a:r>
            <a:r>
              <a:rPr lang="zh-TW" altLang="en-US" dirty="0" smtClean="0"/>
              <a:t>在對應機台的</a:t>
            </a:r>
            <a:r>
              <a:rPr lang="en-US" altLang="zh-TW" dirty="0" smtClean="0"/>
              <a:t>time period, </a:t>
            </a:r>
            <a:r>
              <a:rPr lang="zh-TW" altLang="en-US" dirty="0" smtClean="0"/>
              <a:t>繪製甘特圖</a:t>
            </a:r>
            <a:endParaRPr lang="zh-TW" altLang="en-US" dirty="0"/>
          </a:p>
        </p:txBody>
      </p:sp>
    </p:spTree>
    <p:extLst>
      <p:ext uri="{BB962C8B-B14F-4D97-AF65-F5344CB8AC3E}">
        <p14:creationId xmlns:p14="http://schemas.microsoft.com/office/powerpoint/2010/main" val="345701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4624"/>
            <a:ext cx="8892480" cy="483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179512" y="5122058"/>
            <a:ext cx="8723863" cy="1077218"/>
          </a:xfrm>
          <a:prstGeom prst="rect">
            <a:avLst/>
          </a:prstGeom>
          <a:noFill/>
        </p:spPr>
        <p:txBody>
          <a:bodyPr wrap="none" rtlCol="0">
            <a:spAutoFit/>
          </a:bodyPr>
          <a:lstStyle/>
          <a:p>
            <a:r>
              <a:rPr lang="en-US" altLang="zh-TW" sz="1600" dirty="0"/>
              <a:t>[</a:t>
            </a:r>
            <a:r>
              <a:rPr lang="en-US" altLang="zh-TW" sz="1600" dirty="0">
                <a:solidFill>
                  <a:srgbClr val="FF0000"/>
                </a:solidFill>
              </a:rPr>
              <a:t>3</a:t>
            </a:r>
            <a:r>
              <a:rPr lang="en-US" altLang="zh-TW" sz="1600" dirty="0"/>
              <a:t>, </a:t>
            </a:r>
            <a:r>
              <a:rPr lang="en-US" altLang="zh-TW" sz="1600" dirty="0">
                <a:solidFill>
                  <a:srgbClr val="0070C0"/>
                </a:solidFill>
              </a:rPr>
              <a:t>4</a:t>
            </a:r>
            <a:r>
              <a:rPr lang="en-US" altLang="zh-TW" sz="1600" dirty="0"/>
              <a:t>, 9, 2, 8, 7, 5, 3, 9, 1, 9, 3, 8, 5, 5, 0, 8, 4, 6, 1, 4, 8, 4, 3, 9, 8, 5, 7, 7, 3, 8, 1, 4, 1, 6, 2, 9, </a:t>
            </a:r>
            <a:endParaRPr lang="en-US" altLang="zh-TW" sz="1600" dirty="0" smtClean="0"/>
          </a:p>
          <a:p>
            <a:r>
              <a:rPr lang="en-US" altLang="zh-TW" sz="1600" dirty="0" smtClean="0"/>
              <a:t>2</a:t>
            </a:r>
            <a:r>
              <a:rPr lang="en-US" altLang="zh-TW" sz="1600" dirty="0"/>
              <a:t>, 5, 3, 3, 0, 4, 7, 0, 9, 8, 9, 6, 5, 8, 2, 6, 6, 4, 1, 6, 6, 7, 9, 7, 5, 5, 0, 9, 6, 4, 7, 3, 3, 1, 6, 7, 8, </a:t>
            </a:r>
            <a:endParaRPr lang="en-US" altLang="zh-TW" sz="1600" dirty="0" smtClean="0"/>
          </a:p>
          <a:p>
            <a:r>
              <a:rPr lang="en-US" altLang="zh-TW" sz="1600" dirty="0" smtClean="0"/>
              <a:t>9</a:t>
            </a:r>
            <a:r>
              <a:rPr lang="en-US" altLang="zh-TW" sz="1600" dirty="0"/>
              <a:t>, 2, 0, 0, 8, 2, 3, 1, 7, 2, 0, 7, 5, 1, 4, 0, 5, 2, 1, 0, 2, 4, 6, 0, 1, 2</a:t>
            </a:r>
            <a:r>
              <a:rPr lang="en-US" altLang="zh-TW" sz="1600" dirty="0" smtClean="0"/>
              <a:t>]</a:t>
            </a:r>
          </a:p>
          <a:p>
            <a:endParaRPr lang="zh-TW" altLang="en-US" sz="1600" dirty="0"/>
          </a:p>
        </p:txBody>
      </p:sp>
      <p:sp>
        <p:nvSpPr>
          <p:cNvPr id="6" name="矩形圖說文字 5"/>
          <p:cNvSpPr/>
          <p:nvPr/>
        </p:nvSpPr>
        <p:spPr>
          <a:xfrm>
            <a:off x="827584" y="1196752"/>
            <a:ext cx="288032" cy="333908"/>
          </a:xfrm>
          <a:prstGeom prst="wedgeRectCallout">
            <a:avLst>
              <a:gd name="adj1" fmla="val 70253"/>
              <a:gd name="adj2" fmla="val 78574"/>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600" dirty="0" smtClean="0"/>
              <a:t>3</a:t>
            </a:r>
            <a:endParaRPr lang="zh-TW" altLang="en-US" sz="1600" dirty="0"/>
          </a:p>
        </p:txBody>
      </p:sp>
      <p:sp>
        <p:nvSpPr>
          <p:cNvPr id="13" name="矩形圖說文字 12"/>
          <p:cNvSpPr/>
          <p:nvPr/>
        </p:nvSpPr>
        <p:spPr>
          <a:xfrm>
            <a:off x="827584" y="1585289"/>
            <a:ext cx="288032" cy="360040"/>
          </a:xfrm>
          <a:prstGeom prst="wedgeRectCallout">
            <a:avLst>
              <a:gd name="adj1" fmla="val 70253"/>
              <a:gd name="adj2" fmla="val 78574"/>
            </a:avLst>
          </a:prstGeom>
          <a:solidFill>
            <a:srgbClr val="0070C0"/>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600" dirty="0" smtClean="0"/>
              <a:t>4</a:t>
            </a:r>
            <a:endParaRPr lang="zh-TW" altLang="en-US" sz="1600" dirty="0"/>
          </a:p>
        </p:txBody>
      </p:sp>
      <p:grpSp>
        <p:nvGrpSpPr>
          <p:cNvPr id="8" name="群組 7"/>
          <p:cNvGrpSpPr/>
          <p:nvPr/>
        </p:nvGrpSpPr>
        <p:grpSpPr>
          <a:xfrm>
            <a:off x="3766385" y="3299342"/>
            <a:ext cx="5295961" cy="1708007"/>
            <a:chOff x="3766385" y="3299342"/>
            <a:chExt cx="5295961" cy="1708007"/>
          </a:xfrm>
        </p:grpSpPr>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385" y="3299342"/>
              <a:ext cx="5295961" cy="1708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207426" y="3918923"/>
              <a:ext cx="436582" cy="10801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6" name="矩形 15"/>
            <p:cNvSpPr/>
            <p:nvPr/>
          </p:nvSpPr>
          <p:spPr>
            <a:xfrm>
              <a:off x="4211960" y="4088647"/>
              <a:ext cx="432048" cy="102224"/>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12" name="群組 11"/>
          <p:cNvGrpSpPr/>
          <p:nvPr/>
        </p:nvGrpSpPr>
        <p:grpSpPr>
          <a:xfrm>
            <a:off x="3770844" y="5122058"/>
            <a:ext cx="5385125" cy="1759738"/>
            <a:chOff x="3770844" y="5122058"/>
            <a:chExt cx="5385125" cy="1759738"/>
          </a:xfrm>
        </p:grpSpPr>
        <p:pic>
          <p:nvPicPr>
            <p:cNvPr id="307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844" y="5122058"/>
              <a:ext cx="5385125" cy="175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4207426" y="5733256"/>
              <a:ext cx="436582" cy="14401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7" name="矩形 16"/>
            <p:cNvSpPr/>
            <p:nvPr/>
          </p:nvSpPr>
          <p:spPr>
            <a:xfrm>
              <a:off x="4218077" y="5900667"/>
              <a:ext cx="436582" cy="120621"/>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sp>
        <p:nvSpPr>
          <p:cNvPr id="18" name="矩形圖說文字 17"/>
          <p:cNvSpPr/>
          <p:nvPr/>
        </p:nvSpPr>
        <p:spPr>
          <a:xfrm>
            <a:off x="1547664" y="1214550"/>
            <a:ext cx="288032" cy="333908"/>
          </a:xfrm>
          <a:prstGeom prst="wedgeRectCallout">
            <a:avLst>
              <a:gd name="adj1" fmla="val 70253"/>
              <a:gd name="adj2" fmla="val 78574"/>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600" dirty="0" smtClean="0"/>
              <a:t>9</a:t>
            </a:r>
            <a:endParaRPr lang="zh-TW" altLang="en-US" sz="1600" dirty="0"/>
          </a:p>
        </p:txBody>
      </p:sp>
      <p:sp>
        <p:nvSpPr>
          <p:cNvPr id="19" name="矩形圖說文字 18"/>
          <p:cNvSpPr/>
          <p:nvPr/>
        </p:nvSpPr>
        <p:spPr>
          <a:xfrm>
            <a:off x="2122834" y="804743"/>
            <a:ext cx="288032" cy="333908"/>
          </a:xfrm>
          <a:prstGeom prst="wedgeRectCallout">
            <a:avLst>
              <a:gd name="adj1" fmla="val 30067"/>
              <a:gd name="adj2" fmla="val 206832"/>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600" dirty="0"/>
              <a:t>2</a:t>
            </a:r>
            <a:endParaRPr lang="zh-TW" altLang="en-US" sz="1600" dirty="0"/>
          </a:p>
        </p:txBody>
      </p:sp>
      <p:sp>
        <p:nvSpPr>
          <p:cNvPr id="20" name="矩形圖說文字 19"/>
          <p:cNvSpPr/>
          <p:nvPr/>
        </p:nvSpPr>
        <p:spPr>
          <a:xfrm>
            <a:off x="1038299" y="843811"/>
            <a:ext cx="288032" cy="333908"/>
          </a:xfrm>
          <a:prstGeom prst="wedgeRectCallout">
            <a:avLst>
              <a:gd name="adj1" fmla="val 94364"/>
              <a:gd name="adj2" fmla="val 82041"/>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600" dirty="0"/>
              <a:t>8</a:t>
            </a:r>
            <a:endParaRPr lang="zh-TW" altLang="en-US" sz="1600" dirty="0"/>
          </a:p>
        </p:txBody>
      </p:sp>
      <p:sp>
        <p:nvSpPr>
          <p:cNvPr id="21" name="矩形圖說文字 20"/>
          <p:cNvSpPr/>
          <p:nvPr/>
        </p:nvSpPr>
        <p:spPr>
          <a:xfrm>
            <a:off x="1193810" y="2297608"/>
            <a:ext cx="288032" cy="333908"/>
          </a:xfrm>
          <a:prstGeom prst="wedgeRectCallout">
            <a:avLst>
              <a:gd name="adj1" fmla="val -2081"/>
              <a:gd name="adj2" fmla="val -143277"/>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600" dirty="0" smtClean="0"/>
              <a:t>7</a:t>
            </a:r>
            <a:endParaRPr lang="zh-TW" altLang="en-US" sz="1600" dirty="0"/>
          </a:p>
        </p:txBody>
      </p:sp>
    </p:spTree>
    <p:extLst>
      <p:ext uri="{BB962C8B-B14F-4D97-AF65-F5344CB8AC3E}">
        <p14:creationId xmlns:p14="http://schemas.microsoft.com/office/powerpoint/2010/main" val="3011479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a:t>
            </a:r>
            <a:endParaRPr lang="zh-TW" altLang="en-US" dirty="0"/>
          </a:p>
        </p:txBody>
      </p:sp>
      <p:sp>
        <p:nvSpPr>
          <p:cNvPr id="3" name="內容版面配置區 2"/>
          <p:cNvSpPr>
            <a:spLocks noGrp="1"/>
          </p:cNvSpPr>
          <p:nvPr>
            <p:ph idx="1"/>
          </p:nvPr>
        </p:nvSpPr>
        <p:spPr/>
        <p:txBody>
          <a:bodyPr/>
          <a:lstStyle/>
          <a:p>
            <a:r>
              <a:rPr lang="en-US" altLang="zh-TW" sz="2400" dirty="0">
                <a:hlinkClick r:id="rId2"/>
              </a:rPr>
              <a:t>https://</a:t>
            </a:r>
            <a:r>
              <a:rPr lang="en-US" altLang="zh-TW" sz="2400" dirty="0" smtClean="0">
                <a:hlinkClick r:id="rId2"/>
              </a:rPr>
              <a:t>ithelp.ithome.com.tw/articles/10216099</a:t>
            </a:r>
            <a:endParaRPr lang="en-US" altLang="zh-TW" sz="2400" dirty="0" smtClean="0"/>
          </a:p>
          <a:p>
            <a:r>
              <a:rPr lang="en-US" altLang="zh-TW" sz="2400" dirty="0" smtClean="0">
                <a:hlinkClick r:id="rId3"/>
              </a:rPr>
              <a:t>https</a:t>
            </a:r>
            <a:r>
              <a:rPr lang="en-US" altLang="zh-TW" sz="2400" dirty="0">
                <a:hlinkClick r:id="rId3"/>
              </a:rPr>
              <a:t>://</a:t>
            </a:r>
            <a:r>
              <a:rPr lang="en-US" altLang="zh-TW" sz="2400" dirty="0" smtClean="0">
                <a:hlinkClick r:id="rId3"/>
              </a:rPr>
              <a:t>github.com/wurmen/Genetic-Algorithm-for-Job-Shop-Scheduling-and-NSGA-II/blob/master/implementation%20with%20python/GA-jobshop/GA_For_Jobshop.md</a:t>
            </a:r>
            <a:endParaRPr lang="en-US" altLang="zh-TW" sz="2400" dirty="0" smtClean="0"/>
          </a:p>
          <a:p>
            <a:r>
              <a:rPr lang="en-US" altLang="zh-TW" sz="2400" dirty="0">
                <a:hlinkClick r:id="rId4"/>
              </a:rPr>
              <a:t>http://</a:t>
            </a:r>
            <a:r>
              <a:rPr lang="en-US" altLang="zh-TW" sz="2400" dirty="0" smtClean="0">
                <a:hlinkClick r:id="rId4"/>
              </a:rPr>
              <a:t>rportal.lib.ntnu.edu.tw/bitstream/20.500.12235/95760/3/n069475001303.pdf</a:t>
            </a:r>
            <a:endParaRPr lang="en-US" altLang="zh-TW" sz="2400" dirty="0" smtClean="0"/>
          </a:p>
          <a:p>
            <a:r>
              <a:rPr lang="en-US" altLang="zh-TW" sz="2400" dirty="0">
                <a:hlinkClick r:id="rId5"/>
              </a:rPr>
              <a:t>http://</a:t>
            </a:r>
            <a:r>
              <a:rPr lang="en-US" altLang="zh-TW" sz="2400" dirty="0" smtClean="0">
                <a:hlinkClick r:id="rId5"/>
              </a:rPr>
              <a:t>thuir.thu.edu.tw/retrieve/7028/091THU00030004-001.pdf</a:t>
            </a:r>
            <a:endParaRPr lang="en-US" altLang="zh-TW" sz="2400" dirty="0" smtClean="0"/>
          </a:p>
          <a:p>
            <a:endParaRPr lang="zh-TW" altLang="en-US" sz="2400" dirty="0"/>
          </a:p>
        </p:txBody>
      </p:sp>
    </p:spTree>
    <p:extLst>
      <p:ext uri="{BB962C8B-B14F-4D97-AF65-F5344CB8AC3E}">
        <p14:creationId xmlns:p14="http://schemas.microsoft.com/office/powerpoint/2010/main" val="4178811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排程種類</a:t>
            </a:r>
            <a:r>
              <a:rPr lang="en-US" altLang="zh-TW" dirty="0" smtClean="0"/>
              <a:t>-</a:t>
            </a:r>
            <a:r>
              <a:rPr lang="zh-TW" altLang="en-US" u="sng" dirty="0"/>
              <a:t>多階作業</a:t>
            </a:r>
            <a:endParaRPr lang="zh-TW" altLang="en-US" dirty="0"/>
          </a:p>
        </p:txBody>
      </p:sp>
      <p:sp>
        <p:nvSpPr>
          <p:cNvPr id="3" name="內容版面配置區 2"/>
          <p:cNvSpPr>
            <a:spLocks noGrp="1"/>
          </p:cNvSpPr>
          <p:nvPr>
            <p:ph idx="1"/>
          </p:nvPr>
        </p:nvSpPr>
        <p:spPr/>
        <p:txBody>
          <a:bodyPr/>
          <a:lstStyle/>
          <a:p>
            <a:r>
              <a:rPr lang="zh-TW" altLang="en-US" sz="2400" b="1" u="sng" dirty="0"/>
              <a:t>多階作業（</a:t>
            </a:r>
            <a:r>
              <a:rPr lang="en-US" altLang="zh-TW" sz="2400" b="1" u="sng" dirty="0"/>
              <a:t>Multiple Operation</a:t>
            </a:r>
            <a:r>
              <a:rPr lang="zh-TW" altLang="en-US" sz="2400" b="1" u="sng" dirty="0"/>
              <a:t>）</a:t>
            </a:r>
            <a:endParaRPr lang="zh-TW" altLang="en-US" sz="2400" dirty="0"/>
          </a:p>
          <a:p>
            <a:r>
              <a:rPr lang="zh-TW" altLang="en-US" sz="1800" dirty="0"/>
              <a:t>指工件需經過多階段加工程序，依其特性與流程方式不同又可細分為</a:t>
            </a:r>
            <a:r>
              <a:rPr lang="zh-TW" altLang="en-US" sz="2400" dirty="0"/>
              <a:t> </a:t>
            </a:r>
          </a:p>
          <a:p>
            <a:pPr lvl="1"/>
            <a:r>
              <a:rPr lang="zh-TW" altLang="en-US" sz="1800" b="1" u="sng" dirty="0"/>
              <a:t>流線型（</a:t>
            </a:r>
            <a:r>
              <a:rPr lang="en-US" altLang="zh-TW" sz="1800" b="1" u="sng" dirty="0"/>
              <a:t>Flow Shop</a:t>
            </a:r>
            <a:r>
              <a:rPr lang="zh-TW" altLang="en-US" sz="1800" b="1" u="sng" dirty="0"/>
              <a:t>）</a:t>
            </a:r>
            <a:endParaRPr lang="zh-TW" altLang="en-US" sz="1800" dirty="0"/>
          </a:p>
          <a:p>
            <a:pPr lvl="1"/>
            <a:r>
              <a:rPr lang="zh-TW" altLang="en-US" sz="1800" dirty="0"/>
              <a:t>流程式工廠係指多階作業的加工程序，所有工作須經過各機台，且其</a:t>
            </a:r>
            <a:r>
              <a:rPr lang="zh-TW" altLang="en-US" sz="1800" dirty="0">
                <a:solidFill>
                  <a:srgbClr val="0000FF"/>
                </a:solidFill>
              </a:rPr>
              <a:t>加工順序皆相同</a:t>
            </a:r>
            <a:r>
              <a:rPr lang="zh-TW" altLang="en-US" sz="1800" dirty="0"/>
              <a:t>。單一產品僅須控制生產線平衡；多種產品則需決定訂單或工作加工順序與生產數量。 </a:t>
            </a:r>
          </a:p>
          <a:p>
            <a:pPr lvl="1"/>
            <a:r>
              <a:rPr lang="zh-TW" altLang="en-US" sz="1800" b="1" u="sng" dirty="0">
                <a:solidFill>
                  <a:srgbClr val="FF0000"/>
                </a:solidFill>
              </a:rPr>
              <a:t>零工型（</a:t>
            </a:r>
            <a:r>
              <a:rPr lang="en-US" altLang="zh-TW" sz="1800" b="1" u="sng" dirty="0">
                <a:solidFill>
                  <a:srgbClr val="FF0000"/>
                </a:solidFill>
              </a:rPr>
              <a:t>Job Shop</a:t>
            </a:r>
            <a:r>
              <a:rPr lang="zh-TW" altLang="en-US" sz="1800" b="1" u="sng" dirty="0">
                <a:solidFill>
                  <a:srgbClr val="FF0000"/>
                </a:solidFill>
              </a:rPr>
              <a:t>）</a:t>
            </a:r>
            <a:endParaRPr lang="zh-TW" altLang="en-US" sz="1800" dirty="0">
              <a:solidFill>
                <a:srgbClr val="FF0000"/>
              </a:solidFill>
            </a:endParaRPr>
          </a:p>
          <a:p>
            <a:pPr lvl="1"/>
            <a:r>
              <a:rPr lang="zh-TW" altLang="en-US" sz="1800" dirty="0">
                <a:solidFill>
                  <a:srgbClr val="FF0000"/>
                </a:solidFill>
              </a:rPr>
              <a:t>零工式工廠為多階作業的加工程序，每個工件有特定的加工順序。排程重點在於確認各機台上工件加工處理順序、工作站負荷能力、工件在機台上加工起始與完工時間。</a:t>
            </a:r>
          </a:p>
          <a:p>
            <a:pPr lvl="1"/>
            <a:r>
              <a:rPr lang="zh-TW" altLang="en-US" sz="1800" b="1" u="sng" dirty="0"/>
              <a:t>開放型（</a:t>
            </a:r>
            <a:r>
              <a:rPr lang="en-US" altLang="zh-TW" sz="1800" b="1" u="sng" dirty="0"/>
              <a:t>Open Shop</a:t>
            </a:r>
            <a:r>
              <a:rPr lang="zh-TW" altLang="en-US" sz="1800" b="1" u="sng" dirty="0"/>
              <a:t>）</a:t>
            </a:r>
            <a:endParaRPr lang="zh-TW" altLang="en-US" sz="1800" dirty="0"/>
          </a:p>
          <a:p>
            <a:pPr lvl="1"/>
            <a:r>
              <a:rPr lang="zh-TW" altLang="en-US" sz="1800" dirty="0"/>
              <a:t>開放型工廠與零工式相似，不同點在於開放型工廠所有工件經過機台的</a:t>
            </a:r>
            <a:r>
              <a:rPr lang="zh-TW" altLang="en-US" sz="1800" dirty="0">
                <a:solidFill>
                  <a:srgbClr val="0000FF"/>
                </a:solidFill>
              </a:rPr>
              <a:t>順序是可任意決定</a:t>
            </a:r>
            <a:r>
              <a:rPr lang="zh-TW" altLang="en-US" sz="1800" dirty="0"/>
              <a:t>，並無一定加工途程，排程重點在於須同時考量工件經過機台的順序與每機台上工件加工處理順序</a:t>
            </a:r>
            <a:r>
              <a:rPr lang="zh-TW" altLang="en-US" sz="1800" dirty="0" smtClean="0"/>
              <a:t>。</a:t>
            </a:r>
            <a:endParaRPr lang="zh-TW" altLang="en-US" sz="1800" dirty="0"/>
          </a:p>
          <a:p>
            <a:endParaRPr lang="zh-TW" altLang="en-US" sz="2400" dirty="0"/>
          </a:p>
        </p:txBody>
      </p:sp>
    </p:spTree>
    <p:extLst>
      <p:ext uri="{BB962C8B-B14F-4D97-AF65-F5344CB8AC3E}">
        <p14:creationId xmlns:p14="http://schemas.microsoft.com/office/powerpoint/2010/main" val="419297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b="1" dirty="0" smtClean="0"/>
              <a:t>Job </a:t>
            </a:r>
            <a:r>
              <a:rPr lang="en-US" altLang="zh-TW" sz="2800" b="1" dirty="0"/>
              <a:t>shop </a:t>
            </a:r>
            <a:r>
              <a:rPr lang="en-US" altLang="zh-TW" sz="2800" b="1" dirty="0" smtClean="0"/>
              <a:t>scheduling</a:t>
            </a:r>
            <a:endParaRPr lang="zh-TW" altLang="en-US" sz="2800"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13" y="2938428"/>
            <a:ext cx="7538695" cy="293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827584" y="1541959"/>
            <a:ext cx="6407523" cy="1323439"/>
          </a:xfrm>
          <a:prstGeom prst="rect">
            <a:avLst/>
          </a:prstGeom>
          <a:noFill/>
        </p:spPr>
        <p:txBody>
          <a:bodyPr wrap="none" rtlCol="0">
            <a:spAutoFit/>
          </a:bodyPr>
          <a:lstStyle/>
          <a:p>
            <a:r>
              <a:rPr lang="zh-TW" altLang="en-US" sz="1600" dirty="0" smtClean="0"/>
              <a:t>每個</a:t>
            </a:r>
            <a:r>
              <a:rPr lang="en-US" altLang="zh-TW" sz="1600" dirty="0" smtClean="0"/>
              <a:t>job</a:t>
            </a:r>
            <a:r>
              <a:rPr lang="zh-TW" altLang="en-US" sz="1600" dirty="0" smtClean="0"/>
              <a:t>都</a:t>
            </a:r>
            <a:r>
              <a:rPr lang="zh-TW" altLang="en-US" sz="1600" dirty="0"/>
              <a:t>有屬於自己的機台加工</a:t>
            </a:r>
            <a:r>
              <a:rPr lang="zh-TW" altLang="en-US" sz="1600" dirty="0" smtClean="0"/>
              <a:t>順序</a:t>
            </a:r>
            <a:endParaRPr lang="en-US" altLang="zh-TW" sz="1600" dirty="0" smtClean="0"/>
          </a:p>
          <a:p>
            <a:r>
              <a:rPr lang="zh-TW" altLang="en-US" sz="1600" dirty="0" smtClean="0"/>
              <a:t>每個</a:t>
            </a:r>
            <a:r>
              <a:rPr lang="en-US" altLang="zh-TW" sz="1600" dirty="0" smtClean="0"/>
              <a:t>job</a:t>
            </a:r>
            <a:r>
              <a:rPr lang="zh-TW" altLang="en-US" sz="1600" dirty="0" smtClean="0"/>
              <a:t>在每個機台的處理時間不同</a:t>
            </a:r>
            <a:endParaRPr lang="en-US" altLang="zh-TW" sz="1600" dirty="0" smtClean="0"/>
          </a:p>
          <a:p>
            <a:endParaRPr lang="en-US" altLang="zh-TW" sz="1600" dirty="0" smtClean="0"/>
          </a:p>
          <a:p>
            <a:r>
              <a:rPr lang="zh-TW" altLang="en-US" sz="1600" dirty="0"/>
              <a:t>每</a:t>
            </a:r>
            <a:r>
              <a:rPr lang="zh-TW" altLang="en-US" sz="1600" dirty="0" smtClean="0"/>
              <a:t>個</a:t>
            </a:r>
            <a:r>
              <a:rPr lang="en-US" altLang="zh-TW" sz="1600" dirty="0" smtClean="0"/>
              <a:t>job</a:t>
            </a:r>
            <a:r>
              <a:rPr lang="zh-TW" altLang="en-US" sz="1600" dirty="0" smtClean="0"/>
              <a:t>在</a:t>
            </a:r>
            <a:r>
              <a:rPr lang="zh-TW" altLang="en-US" sz="1600" dirty="0"/>
              <a:t>每一個加工作業的加工機台</a:t>
            </a:r>
            <a:r>
              <a:rPr lang="zh-TW" altLang="en-US" sz="1600" dirty="0" smtClean="0"/>
              <a:t>以、加工</a:t>
            </a:r>
            <a:r>
              <a:rPr lang="zh-TW" altLang="en-US" sz="1600" dirty="0"/>
              <a:t>所需</a:t>
            </a:r>
            <a:r>
              <a:rPr lang="zh-TW" altLang="en-US" sz="1600" dirty="0" smtClean="0"/>
              <a:t>時間及甘特圖如下</a:t>
            </a:r>
            <a:endParaRPr lang="en-US" altLang="zh-TW" sz="1600" dirty="0" smtClean="0"/>
          </a:p>
          <a:p>
            <a:r>
              <a:rPr lang="zh-TW" altLang="en-US" sz="1600" dirty="0" smtClean="0"/>
              <a:t>以</a:t>
            </a:r>
            <a:r>
              <a:rPr lang="en-US" altLang="zh-TW" sz="1600" dirty="0" smtClean="0"/>
              <a:t>3</a:t>
            </a:r>
            <a:r>
              <a:rPr lang="zh-TW" altLang="en-US" sz="1600" dirty="0" smtClean="0"/>
              <a:t>個</a:t>
            </a:r>
            <a:r>
              <a:rPr lang="en-US" altLang="zh-TW" sz="1600" dirty="0" smtClean="0"/>
              <a:t>job, 3</a:t>
            </a:r>
            <a:r>
              <a:rPr lang="zh-TW" altLang="en-US" sz="1600" dirty="0" smtClean="0"/>
              <a:t>個機台為例</a:t>
            </a:r>
            <a:endParaRPr lang="zh-TW" altLang="en-US" sz="1600" dirty="0"/>
          </a:p>
        </p:txBody>
      </p:sp>
    </p:spTree>
    <p:extLst>
      <p:ext uri="{BB962C8B-B14F-4D97-AF65-F5344CB8AC3E}">
        <p14:creationId xmlns:p14="http://schemas.microsoft.com/office/powerpoint/2010/main" val="992173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目標</a:t>
            </a:r>
            <a:r>
              <a:rPr lang="en-US" altLang="zh-TW" dirty="0" smtClean="0"/>
              <a:t>:</a:t>
            </a:r>
            <a:r>
              <a:rPr lang="zh-TW" altLang="en-US" dirty="0"/>
              <a:t>最小化總完工時間 </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950" y="3068960"/>
            <a:ext cx="5095258"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971600" y="1763131"/>
            <a:ext cx="6408712" cy="1077218"/>
          </a:xfrm>
          <a:prstGeom prst="rect">
            <a:avLst/>
          </a:prstGeom>
        </p:spPr>
        <p:txBody>
          <a:bodyPr wrap="square">
            <a:spAutoFit/>
          </a:bodyPr>
          <a:lstStyle/>
          <a:p>
            <a:r>
              <a:rPr lang="zh-TW" altLang="en-US" sz="1600" dirty="0" smtClean="0"/>
              <a:t>最小</a:t>
            </a:r>
            <a:r>
              <a:rPr lang="zh-TW" altLang="en-US" sz="1600" dirty="0"/>
              <a:t>化總完工時間 </a:t>
            </a:r>
            <a:r>
              <a:rPr lang="en-US" altLang="zh-TW" sz="1600" dirty="0"/>
              <a:t>(</a:t>
            </a:r>
            <a:r>
              <a:rPr lang="en-US" altLang="zh-TW" sz="1600" dirty="0" err="1"/>
              <a:t>Makespan</a:t>
            </a:r>
            <a:r>
              <a:rPr lang="en-US" altLang="zh-TW" sz="1600" dirty="0" smtClean="0"/>
              <a:t>)</a:t>
            </a:r>
            <a:r>
              <a:rPr lang="en-US" altLang="zh-TW" sz="1600" dirty="0" smtClean="0">
                <a:sym typeface="Wingdings" panose="05000000000000000000" pitchFamily="2" charset="2"/>
              </a:rPr>
              <a:t></a:t>
            </a:r>
            <a:r>
              <a:rPr lang="zh-TW" altLang="en-US" sz="1600" dirty="0" smtClean="0"/>
              <a:t>最小</a:t>
            </a:r>
            <a:r>
              <a:rPr lang="zh-TW" altLang="en-US" sz="1600" dirty="0"/>
              <a:t>化整個排程的</a:t>
            </a:r>
            <a:r>
              <a:rPr lang="zh-TW" altLang="en-US" sz="1600" dirty="0" smtClean="0"/>
              <a:t>執行時間</a:t>
            </a:r>
            <a:endParaRPr lang="en-US" altLang="zh-TW" sz="1600" dirty="0" smtClean="0"/>
          </a:p>
          <a:p>
            <a:endParaRPr lang="en-US" altLang="zh-TW" sz="1600" dirty="0" smtClean="0"/>
          </a:p>
          <a:p>
            <a:r>
              <a:rPr lang="zh-TW" altLang="en-US" sz="1600" dirty="0" smtClean="0"/>
              <a:t>以</a:t>
            </a:r>
            <a:r>
              <a:rPr lang="zh-TW" altLang="en-US" sz="1600" dirty="0"/>
              <a:t>前面的例子為例</a:t>
            </a:r>
            <a:r>
              <a:rPr lang="zh-TW" altLang="en-US" sz="1600" dirty="0" smtClean="0"/>
              <a:t>，</a:t>
            </a:r>
            <a:r>
              <a:rPr lang="en-US" altLang="zh-TW" sz="1600" dirty="0" smtClean="0"/>
              <a:t>Job </a:t>
            </a:r>
            <a:r>
              <a:rPr lang="en-US" altLang="zh-TW" sz="1600" dirty="0"/>
              <a:t>3 </a:t>
            </a:r>
            <a:r>
              <a:rPr lang="zh-TW" altLang="en-US" sz="1600" dirty="0"/>
              <a:t>是所有工件中，最後一個完成的</a:t>
            </a:r>
            <a:r>
              <a:rPr lang="zh-TW" altLang="en-US" sz="1600" dirty="0" smtClean="0"/>
              <a:t>，</a:t>
            </a:r>
            <a:endParaRPr lang="en-US" altLang="zh-TW" sz="1600" dirty="0" smtClean="0"/>
          </a:p>
          <a:p>
            <a:r>
              <a:rPr lang="zh-TW" altLang="en-US" sz="1600" dirty="0" smtClean="0"/>
              <a:t>因此</a:t>
            </a:r>
            <a:r>
              <a:rPr lang="zh-TW" altLang="en-US" sz="1600" dirty="0"/>
              <a:t>此排程的完工時間，就是</a:t>
            </a:r>
            <a:r>
              <a:rPr lang="en-US" altLang="zh-TW" sz="1600" dirty="0"/>
              <a:t>Job 3 </a:t>
            </a:r>
            <a:r>
              <a:rPr lang="zh-TW" altLang="en-US" sz="1600" dirty="0"/>
              <a:t>完成的時間點</a:t>
            </a:r>
          </a:p>
        </p:txBody>
      </p:sp>
    </p:spTree>
    <p:extLst>
      <p:ext uri="{BB962C8B-B14F-4D97-AF65-F5344CB8AC3E}">
        <p14:creationId xmlns:p14="http://schemas.microsoft.com/office/powerpoint/2010/main" val="329836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編碼與</a:t>
            </a:r>
            <a:r>
              <a:rPr lang="zh-TW" altLang="en-US" dirty="0" smtClean="0"/>
              <a:t>解碼</a:t>
            </a:r>
            <a:endParaRPr lang="zh-TW" altLang="en-US" dirty="0"/>
          </a:p>
        </p:txBody>
      </p:sp>
      <p:sp>
        <p:nvSpPr>
          <p:cNvPr id="4" name="矩形 3"/>
          <p:cNvSpPr/>
          <p:nvPr/>
        </p:nvSpPr>
        <p:spPr>
          <a:xfrm>
            <a:off x="251520" y="1394773"/>
            <a:ext cx="8568952" cy="954107"/>
          </a:xfrm>
          <a:prstGeom prst="rect">
            <a:avLst/>
          </a:prstGeom>
        </p:spPr>
        <p:txBody>
          <a:bodyPr wrap="square">
            <a:spAutoFit/>
          </a:bodyPr>
          <a:lstStyle/>
          <a:p>
            <a:r>
              <a:rPr lang="en-US" altLang="zh-TW" sz="1400" dirty="0" smtClean="0"/>
              <a:t>N </a:t>
            </a:r>
            <a:r>
              <a:rPr lang="zh-TW" altLang="en-US" sz="1400" dirty="0"/>
              <a:t>個工件 </a:t>
            </a:r>
            <a:r>
              <a:rPr lang="en-US" altLang="zh-TW" sz="1400" dirty="0"/>
              <a:t>M </a:t>
            </a:r>
            <a:r>
              <a:rPr lang="zh-TW" altLang="en-US" sz="1400" dirty="0"/>
              <a:t>台機</a:t>
            </a:r>
            <a:r>
              <a:rPr lang="zh-TW" altLang="en-US" sz="1400" dirty="0" smtClean="0"/>
              <a:t>台，一個染色體</a:t>
            </a:r>
            <a:r>
              <a:rPr lang="en-US" altLang="zh-TW" sz="1400" dirty="0"/>
              <a:t>(</a:t>
            </a:r>
            <a:r>
              <a:rPr lang="zh-TW" altLang="en-US" sz="1400" dirty="0"/>
              <a:t>加工的序列</a:t>
            </a:r>
            <a:r>
              <a:rPr lang="en-US" altLang="zh-TW" sz="1400" dirty="0"/>
              <a:t>)</a:t>
            </a:r>
            <a:r>
              <a:rPr lang="zh-TW" altLang="en-US" sz="1400" dirty="0" smtClean="0"/>
              <a:t>將會</a:t>
            </a:r>
            <a:r>
              <a:rPr lang="zh-TW" altLang="en-US" sz="1400" dirty="0"/>
              <a:t>由 </a:t>
            </a:r>
            <a:r>
              <a:rPr lang="en-US" altLang="zh-TW" sz="1400" dirty="0"/>
              <a:t>N x M </a:t>
            </a:r>
            <a:r>
              <a:rPr lang="zh-TW" altLang="en-US" sz="1400" dirty="0"/>
              <a:t>個基因所組成</a:t>
            </a:r>
            <a:r>
              <a:rPr lang="zh-TW" altLang="en-US" sz="1400" dirty="0" smtClean="0"/>
              <a:t>，</a:t>
            </a:r>
            <a:endParaRPr lang="en-US" altLang="zh-TW" sz="1400" dirty="0" smtClean="0"/>
          </a:p>
          <a:p>
            <a:r>
              <a:rPr lang="zh-TW" altLang="en-US" sz="1400" dirty="0" smtClean="0"/>
              <a:t>因為</a:t>
            </a:r>
            <a:r>
              <a:rPr lang="zh-TW" altLang="en-US" sz="1400" dirty="0"/>
              <a:t>每個工件在每台機台只會被加工一次，共要被 </a:t>
            </a:r>
            <a:r>
              <a:rPr lang="en-US" altLang="zh-TW" sz="1400" dirty="0"/>
              <a:t>M </a:t>
            </a:r>
            <a:r>
              <a:rPr lang="zh-TW" altLang="en-US" sz="1400" dirty="0"/>
              <a:t>台機台加工，所以每個工件在染色體裡將會出現 </a:t>
            </a:r>
            <a:r>
              <a:rPr lang="en-US" altLang="zh-TW" sz="1400" dirty="0"/>
              <a:t>M </a:t>
            </a:r>
            <a:r>
              <a:rPr lang="zh-TW" altLang="en-US" sz="1400" dirty="0" smtClean="0"/>
              <a:t>次</a:t>
            </a:r>
            <a:r>
              <a:rPr lang="zh-TW" altLang="en-US" sz="1400" dirty="0"/>
              <a:t/>
            </a:r>
            <a:br>
              <a:rPr lang="zh-TW" altLang="en-US" sz="1400" dirty="0"/>
            </a:br>
            <a:endParaRPr lang="zh-TW" altLang="en-US" sz="1400" dirty="0"/>
          </a:p>
          <a:p>
            <a:r>
              <a:rPr lang="en-US" altLang="zh-TW" sz="1400" dirty="0" err="1"/>
              <a:t>O</a:t>
            </a:r>
            <a:r>
              <a:rPr lang="en-US" altLang="zh-TW" sz="1400" baseline="-25000" dirty="0" err="1"/>
              <a:t>ijk</a:t>
            </a:r>
            <a:r>
              <a:rPr lang="zh-TW" altLang="en-US" sz="1400" dirty="0"/>
              <a:t> 表示工件 </a:t>
            </a:r>
            <a:r>
              <a:rPr lang="en-US" altLang="zh-TW" sz="1400" dirty="0" err="1"/>
              <a:t>i</a:t>
            </a:r>
            <a:r>
              <a:rPr lang="en-US" altLang="zh-TW" sz="1400" dirty="0"/>
              <a:t> </a:t>
            </a:r>
            <a:r>
              <a:rPr lang="zh-TW" altLang="en-US" sz="1400" dirty="0"/>
              <a:t>在作業程序 </a:t>
            </a:r>
            <a:r>
              <a:rPr lang="en-US" altLang="zh-TW" sz="1400" dirty="0"/>
              <a:t>j </a:t>
            </a:r>
            <a:r>
              <a:rPr lang="zh-TW" altLang="en-US" sz="1400" dirty="0"/>
              <a:t>使用第 </a:t>
            </a:r>
            <a:r>
              <a:rPr lang="en-US" altLang="zh-TW" sz="1400" dirty="0"/>
              <a:t>k </a:t>
            </a:r>
            <a:r>
              <a:rPr lang="zh-TW" altLang="en-US" sz="1400" dirty="0"/>
              <a:t>台機台</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99" y="2636912"/>
            <a:ext cx="7843563"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54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7504" y="79464"/>
            <a:ext cx="8917826" cy="1477328"/>
          </a:xfrm>
          <a:prstGeom prst="rect">
            <a:avLst/>
          </a:prstGeom>
          <a:solidFill>
            <a:schemeClr val="bg1"/>
          </a:solidFill>
        </p:spPr>
        <p:txBody>
          <a:bodyPr wrap="none" rtlCol="0">
            <a:spAutoFit/>
          </a:bodyPr>
          <a:lstStyle/>
          <a:p>
            <a:r>
              <a:rPr lang="zh-TW" altLang="en-US" dirty="0" smtClean="0"/>
              <a:t>案例</a:t>
            </a:r>
            <a:r>
              <a:rPr lang="en-US" altLang="zh-TW" dirty="0" smtClean="0"/>
              <a:t>: 10x10 </a:t>
            </a:r>
            <a:r>
              <a:rPr lang="zh-TW" altLang="en-US" dirty="0"/>
              <a:t>的 </a:t>
            </a:r>
            <a:r>
              <a:rPr lang="en-US" altLang="zh-TW" dirty="0"/>
              <a:t>Job shop </a:t>
            </a:r>
            <a:r>
              <a:rPr lang="zh-TW" altLang="en-US" dirty="0"/>
              <a:t>問題，共有</a:t>
            </a:r>
            <a:r>
              <a:rPr lang="en-US" altLang="zh-TW" b="1" dirty="0"/>
              <a:t>10</a:t>
            </a:r>
            <a:r>
              <a:rPr lang="zh-TW" altLang="en-US" b="1" dirty="0"/>
              <a:t>個工件與</a:t>
            </a:r>
            <a:r>
              <a:rPr lang="en-US" altLang="zh-TW" b="1" dirty="0"/>
              <a:t>10</a:t>
            </a:r>
            <a:r>
              <a:rPr lang="zh-TW" altLang="en-US" b="1" dirty="0"/>
              <a:t>台機台</a:t>
            </a:r>
            <a:r>
              <a:rPr lang="zh-TW" altLang="en-US" dirty="0" smtClean="0"/>
              <a:t>，</a:t>
            </a:r>
            <a:endParaRPr lang="en-US" altLang="zh-TW" dirty="0" smtClean="0"/>
          </a:p>
          <a:p>
            <a:r>
              <a:rPr lang="zh-TW" altLang="en-US" dirty="0" smtClean="0"/>
              <a:t>每</a:t>
            </a:r>
            <a:r>
              <a:rPr lang="zh-TW" altLang="en-US" dirty="0"/>
              <a:t>個工件在每台機台的加工順序都不同，排程目標為</a:t>
            </a:r>
            <a:r>
              <a:rPr lang="zh-TW" altLang="en-US" dirty="0">
                <a:solidFill>
                  <a:srgbClr val="FF0000"/>
                </a:solidFill>
              </a:rPr>
              <a:t>最小化</a:t>
            </a:r>
            <a:r>
              <a:rPr lang="zh-TW" altLang="en-US" dirty="0">
                <a:solidFill>
                  <a:srgbClr val="0000FF"/>
                </a:solidFill>
              </a:rPr>
              <a:t>總完工時間 </a:t>
            </a:r>
            <a:r>
              <a:rPr lang="en-US" altLang="zh-TW" dirty="0"/>
              <a:t>(</a:t>
            </a:r>
            <a:r>
              <a:rPr lang="en-US" altLang="zh-TW" dirty="0" err="1"/>
              <a:t>Makespan</a:t>
            </a:r>
            <a:r>
              <a:rPr lang="en-US" altLang="zh-TW" dirty="0"/>
              <a:t>) </a:t>
            </a:r>
            <a:r>
              <a:rPr lang="zh-TW" altLang="en-US" dirty="0" smtClean="0"/>
              <a:t>，</a:t>
            </a:r>
            <a:endParaRPr lang="en-US" altLang="zh-TW" dirty="0" smtClean="0"/>
          </a:p>
          <a:p>
            <a:r>
              <a:rPr lang="zh-TW" altLang="en-US" dirty="0" smtClean="0"/>
              <a:t>資料</a:t>
            </a:r>
            <a:r>
              <a:rPr lang="zh-TW" altLang="en-US" dirty="0"/>
              <a:t>是以工件的加工作業順序來呈現，每個工件都會經過</a:t>
            </a:r>
            <a:r>
              <a:rPr lang="en-US" altLang="zh-TW" dirty="0"/>
              <a:t>10</a:t>
            </a:r>
            <a:r>
              <a:rPr lang="zh-TW" altLang="en-US" dirty="0"/>
              <a:t>個加工作業</a:t>
            </a:r>
            <a:r>
              <a:rPr lang="zh-TW" altLang="en-US" dirty="0" smtClean="0"/>
              <a:t>，</a:t>
            </a:r>
            <a:endParaRPr lang="en-US" altLang="zh-TW" dirty="0" smtClean="0"/>
          </a:p>
          <a:p>
            <a:r>
              <a:rPr lang="zh-TW" altLang="en-US" dirty="0" smtClean="0"/>
              <a:t>下</a:t>
            </a:r>
            <a:r>
              <a:rPr lang="zh-TW" altLang="en-US" dirty="0"/>
              <a:t>表紀錄著每個工件在每一個加工作業的加工機台以及加工所需</a:t>
            </a:r>
            <a:r>
              <a:rPr lang="zh-TW" altLang="en-US" dirty="0" smtClean="0"/>
              <a:t>時間</a:t>
            </a:r>
            <a:endParaRPr lang="en-US" altLang="zh-TW" dirty="0" smtClean="0"/>
          </a:p>
          <a:p>
            <a:endParaRPr lang="zh-TW" altLang="en-US" dirty="0"/>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5" y="1532862"/>
            <a:ext cx="4392488" cy="204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5" y="3717032"/>
            <a:ext cx="4392488" cy="2031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233402" y="1547500"/>
            <a:ext cx="1890326" cy="369332"/>
          </a:xfrm>
          <a:prstGeom prst="rect">
            <a:avLst/>
          </a:prstGeom>
          <a:noFill/>
        </p:spPr>
        <p:txBody>
          <a:bodyPr wrap="none" rtlCol="0">
            <a:spAutoFit/>
          </a:bodyPr>
          <a:lstStyle/>
          <a:p>
            <a:r>
              <a:rPr lang="en-US" altLang="zh-TW" dirty="0" smtClean="0"/>
              <a:t>Processing time</a:t>
            </a:r>
            <a:endParaRPr lang="zh-TW" altLang="en-US" dirty="0"/>
          </a:p>
        </p:txBody>
      </p:sp>
      <p:sp>
        <p:nvSpPr>
          <p:cNvPr id="10" name="文字方塊 9"/>
          <p:cNvSpPr txBox="1"/>
          <p:nvPr/>
        </p:nvSpPr>
        <p:spPr>
          <a:xfrm>
            <a:off x="107504" y="3717032"/>
            <a:ext cx="2121093" cy="369332"/>
          </a:xfrm>
          <a:prstGeom prst="rect">
            <a:avLst/>
          </a:prstGeom>
          <a:noFill/>
        </p:spPr>
        <p:txBody>
          <a:bodyPr wrap="none" rtlCol="0">
            <a:spAutoFit/>
          </a:bodyPr>
          <a:lstStyle/>
          <a:p>
            <a:r>
              <a:rPr lang="en-US" altLang="zh-TW" dirty="0" smtClean="0"/>
              <a:t>Machine sequence</a:t>
            </a:r>
            <a:endParaRPr lang="zh-TW" alt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6262241"/>
            <a:ext cx="8712968" cy="55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字方塊 7"/>
          <p:cNvSpPr txBox="1"/>
          <p:nvPr/>
        </p:nvSpPr>
        <p:spPr>
          <a:xfrm>
            <a:off x="107504" y="5867980"/>
            <a:ext cx="2492990"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zh-TW" altLang="en-US" dirty="0" smtClean="0"/>
              <a:t>經過編碼產生的染色體</a:t>
            </a:r>
            <a:endParaRPr lang="zh-TW" altLang="en-US" dirty="0"/>
          </a:p>
        </p:txBody>
      </p:sp>
    </p:spTree>
    <p:extLst>
      <p:ext uri="{BB962C8B-B14F-4D97-AF65-F5344CB8AC3E}">
        <p14:creationId xmlns:p14="http://schemas.microsoft.com/office/powerpoint/2010/main" val="49237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設定參數</a:t>
            </a:r>
            <a:endParaRPr lang="zh-TW" altLang="en-US" dirty="0"/>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916832"/>
            <a:ext cx="9036496" cy="949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179512" y="3501008"/>
            <a:ext cx="8677375" cy="1815882"/>
          </a:xfrm>
          <a:prstGeom prst="rect">
            <a:avLst/>
          </a:prstGeom>
          <a:noFill/>
        </p:spPr>
        <p:txBody>
          <a:bodyPr wrap="none" rtlCol="0">
            <a:spAutoFit/>
          </a:bodyPr>
          <a:lstStyle/>
          <a:p>
            <a:r>
              <a:rPr lang="zh-TW" altLang="en-US" sz="1600" dirty="0"/>
              <a:t>交配</a:t>
            </a:r>
            <a:r>
              <a:rPr lang="zh-TW" altLang="en-US" sz="1600" dirty="0" smtClean="0"/>
              <a:t>率</a:t>
            </a:r>
            <a:r>
              <a:rPr lang="en-US" altLang="zh-TW" sz="1600" dirty="0" smtClean="0"/>
              <a:t>: </a:t>
            </a:r>
            <a:r>
              <a:rPr lang="zh-TW" altLang="en-US" sz="1600" dirty="0" smtClean="0"/>
              <a:t>範圍</a:t>
            </a:r>
            <a:r>
              <a:rPr lang="zh-TW" altLang="en-US" sz="1600" dirty="0"/>
              <a:t>一般是</a:t>
            </a:r>
            <a:r>
              <a:rPr lang="en-US" altLang="zh-TW" sz="1600" dirty="0"/>
              <a:t>0.6~1 </a:t>
            </a:r>
            <a:r>
              <a:rPr lang="zh-TW" altLang="en-US" sz="1600" dirty="0"/>
              <a:t>，這個交配概率反映兩個被選中的個體進行交配的概率。</a:t>
            </a:r>
          </a:p>
          <a:p>
            <a:r>
              <a:rPr lang="zh-TW" altLang="en-US" sz="1600" dirty="0"/>
              <a:t>例如，交配概率為</a:t>
            </a:r>
            <a:r>
              <a:rPr lang="en-US" altLang="zh-TW" sz="1600" dirty="0"/>
              <a:t>0.8</a:t>
            </a:r>
            <a:r>
              <a:rPr lang="zh-TW" altLang="en-US" sz="1600" dirty="0"/>
              <a:t>，則</a:t>
            </a:r>
            <a:r>
              <a:rPr lang="en-US" altLang="zh-TW" sz="1600" dirty="0"/>
              <a:t>80%</a:t>
            </a:r>
            <a:r>
              <a:rPr lang="zh-TW" altLang="en-US" sz="1600" dirty="0"/>
              <a:t>的「夫妻」會生育後代。每兩個個體通過交配產生兩個新個體，</a:t>
            </a:r>
          </a:p>
          <a:p>
            <a:r>
              <a:rPr lang="zh-TW" altLang="en-US" sz="1600" dirty="0"/>
              <a:t>代替原來的「老」個體，而不交配的個體則保持不變</a:t>
            </a:r>
            <a:r>
              <a:rPr lang="zh-TW" altLang="en-US" sz="1600" dirty="0" smtClean="0"/>
              <a:t>。</a:t>
            </a:r>
            <a:endParaRPr lang="en-US" altLang="zh-TW" sz="1600" dirty="0" smtClean="0"/>
          </a:p>
          <a:p>
            <a:endParaRPr lang="en-US" altLang="zh-TW" sz="1600" dirty="0"/>
          </a:p>
          <a:p>
            <a:r>
              <a:rPr lang="zh-TW" altLang="en-US" sz="1600" dirty="0" smtClean="0"/>
              <a:t>突變率</a:t>
            </a:r>
            <a:r>
              <a:rPr lang="en-US" altLang="zh-TW" sz="1600" dirty="0" smtClean="0"/>
              <a:t>: </a:t>
            </a:r>
            <a:r>
              <a:rPr lang="zh-TW" altLang="en-US" sz="1600" dirty="0" smtClean="0"/>
              <a:t>通常</a:t>
            </a:r>
            <a:r>
              <a:rPr lang="zh-TW" altLang="en-US" sz="1600" dirty="0"/>
              <a:t>是</a:t>
            </a:r>
            <a:r>
              <a:rPr lang="en-US" altLang="zh-TW" sz="1600" dirty="0"/>
              <a:t>0.1</a:t>
            </a:r>
            <a:r>
              <a:rPr lang="zh-TW" altLang="en-US" sz="1600" dirty="0"/>
              <a:t>或者更小，這代表變異發生的概率</a:t>
            </a:r>
            <a:r>
              <a:rPr lang="zh-TW" altLang="en-US" sz="1600" dirty="0" smtClean="0"/>
              <a:t>。</a:t>
            </a:r>
            <a:endParaRPr lang="en-US" altLang="zh-TW" sz="1600" dirty="0" smtClean="0"/>
          </a:p>
          <a:p>
            <a:r>
              <a:rPr lang="zh-TW" altLang="en-US" sz="1600" dirty="0" smtClean="0"/>
              <a:t>根據</a:t>
            </a:r>
            <a:r>
              <a:rPr lang="zh-TW" altLang="en-US" sz="1600" dirty="0"/>
              <a:t>這個概率，新個體的染色體隨機的突變，通常就是改變染色體的一個</a:t>
            </a:r>
            <a:r>
              <a:rPr lang="zh-TW" altLang="en-US" sz="1600" dirty="0" smtClean="0"/>
              <a:t>位元組</a:t>
            </a:r>
            <a:endParaRPr lang="en-US" altLang="zh-TW" sz="1600" dirty="0" smtClean="0"/>
          </a:p>
          <a:p>
            <a:r>
              <a:rPr lang="zh-TW" altLang="en-US" sz="1600" dirty="0" smtClean="0"/>
              <a:t>（</a:t>
            </a:r>
            <a:r>
              <a:rPr lang="en-US" altLang="zh-TW" sz="1600" dirty="0"/>
              <a:t>0</a:t>
            </a:r>
            <a:r>
              <a:rPr lang="zh-TW" altLang="en-US" sz="1600" dirty="0"/>
              <a:t>變到</a:t>
            </a:r>
            <a:r>
              <a:rPr lang="en-US" altLang="zh-TW" sz="1600" dirty="0"/>
              <a:t>1</a:t>
            </a:r>
            <a:r>
              <a:rPr lang="zh-TW" altLang="en-US" sz="1600" dirty="0"/>
              <a:t>，或者</a:t>
            </a:r>
            <a:r>
              <a:rPr lang="en-US" altLang="zh-TW" sz="1600" dirty="0"/>
              <a:t>1</a:t>
            </a:r>
            <a:r>
              <a:rPr lang="zh-TW" altLang="en-US" sz="1600" dirty="0"/>
              <a:t>變到</a:t>
            </a:r>
            <a:r>
              <a:rPr lang="en-US" altLang="zh-TW" sz="1600" dirty="0"/>
              <a:t>0</a:t>
            </a:r>
            <a:r>
              <a:rPr lang="zh-TW" altLang="en-US" sz="1600" dirty="0"/>
              <a:t>）</a:t>
            </a:r>
          </a:p>
        </p:txBody>
      </p:sp>
    </p:spTree>
    <p:extLst>
      <p:ext uri="{BB962C8B-B14F-4D97-AF65-F5344CB8AC3E}">
        <p14:creationId xmlns:p14="http://schemas.microsoft.com/office/powerpoint/2010/main" val="89444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產生初始</a:t>
            </a:r>
            <a:r>
              <a:rPr lang="zh-TW" altLang="en-US" dirty="0" smtClean="0"/>
              <a:t>解</a:t>
            </a:r>
            <a:r>
              <a:rPr lang="en-US" altLang="zh-TW" dirty="0" smtClean="0"/>
              <a:t>(</a:t>
            </a:r>
            <a:r>
              <a:rPr lang="zh-TW" altLang="en-US" dirty="0" smtClean="0"/>
              <a:t>第一組染色體</a:t>
            </a:r>
            <a:r>
              <a:rPr lang="en-US" altLang="zh-TW" dirty="0" smtClean="0"/>
              <a:t>)</a:t>
            </a:r>
            <a:endParaRPr lang="zh-TW" alt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56" y="2492896"/>
            <a:ext cx="8995388"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67544" y="1412776"/>
            <a:ext cx="7488832" cy="646331"/>
          </a:xfrm>
          <a:prstGeom prst="rect">
            <a:avLst/>
          </a:prstGeom>
        </p:spPr>
        <p:txBody>
          <a:bodyPr wrap="square">
            <a:spAutoFit/>
          </a:bodyPr>
          <a:lstStyle/>
          <a:p>
            <a:r>
              <a:rPr lang="zh-TW" altLang="en-US" dirty="0"/>
              <a:t>根據上述所設定的族群</a:t>
            </a:r>
            <a:r>
              <a:rPr lang="zh-TW" altLang="en-US" dirty="0" smtClean="0"/>
              <a:t>大小</a:t>
            </a:r>
            <a:r>
              <a:rPr lang="en-US" altLang="zh-TW" dirty="0" smtClean="0"/>
              <a:t>(30)</a:t>
            </a:r>
            <a:r>
              <a:rPr lang="zh-TW" altLang="en-US" dirty="0" smtClean="0"/>
              <a:t>，</a:t>
            </a:r>
            <a:r>
              <a:rPr lang="zh-TW" altLang="en-US" dirty="0"/>
              <a:t>透過隨機的方式，</a:t>
            </a:r>
            <a:r>
              <a:rPr lang="zh-TW" altLang="en-US" dirty="0" smtClean="0"/>
              <a:t>產生</a:t>
            </a:r>
            <a:r>
              <a:rPr lang="zh-TW" altLang="en-US" dirty="0"/>
              <a:t>第一組染色體</a:t>
            </a:r>
            <a:r>
              <a:rPr lang="zh-TW" altLang="en-US" dirty="0" smtClean="0"/>
              <a:t>，</a:t>
            </a:r>
            <a:endParaRPr lang="en-US" altLang="zh-TW" dirty="0" smtClean="0"/>
          </a:p>
          <a:p>
            <a:r>
              <a:rPr lang="zh-TW" altLang="en-US" dirty="0" smtClean="0"/>
              <a:t>每</a:t>
            </a:r>
            <a:r>
              <a:rPr lang="zh-TW" altLang="en-US" dirty="0"/>
              <a:t>個染色體共有 </a:t>
            </a:r>
            <a:r>
              <a:rPr lang="en-US" altLang="zh-TW" dirty="0"/>
              <a:t>10 x 10 = 100 </a:t>
            </a:r>
            <a:r>
              <a:rPr lang="zh-TW" altLang="en-US" dirty="0"/>
              <a:t>個基因</a:t>
            </a:r>
          </a:p>
        </p:txBody>
      </p:sp>
      <p:sp>
        <p:nvSpPr>
          <p:cNvPr id="5" name="文字方塊 4"/>
          <p:cNvSpPr txBox="1"/>
          <p:nvPr/>
        </p:nvSpPr>
        <p:spPr>
          <a:xfrm>
            <a:off x="4932040" y="1916832"/>
            <a:ext cx="4185761" cy="646331"/>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zh-TW" altLang="en-US" dirty="0" smtClean="0"/>
              <a:t>產生</a:t>
            </a:r>
            <a:r>
              <a:rPr lang="en-US" altLang="zh-TW" dirty="0" smtClean="0"/>
              <a:t>job0-job9</a:t>
            </a:r>
            <a:r>
              <a:rPr lang="zh-TW" altLang="en-US" dirty="0" smtClean="0"/>
              <a:t>重複出現</a:t>
            </a:r>
            <a:r>
              <a:rPr lang="en-US" altLang="zh-TW" dirty="0" smtClean="0"/>
              <a:t>10</a:t>
            </a:r>
            <a:r>
              <a:rPr lang="zh-TW" altLang="en-US" dirty="0" smtClean="0"/>
              <a:t>次的</a:t>
            </a:r>
            <a:r>
              <a:rPr lang="en-US" altLang="zh-TW" dirty="0" smtClean="0"/>
              <a:t>30</a:t>
            </a:r>
            <a:r>
              <a:rPr lang="zh-TW" altLang="en-US" dirty="0" smtClean="0"/>
              <a:t>個組合</a:t>
            </a:r>
            <a:endParaRPr lang="en-US" altLang="zh-TW" dirty="0" smtClean="0"/>
          </a:p>
          <a:p>
            <a:r>
              <a:rPr lang="en-US" altLang="zh-TW" dirty="0" smtClean="0">
                <a:sym typeface="Wingdings" panose="05000000000000000000" pitchFamily="2" charset="2"/>
              </a:rPr>
              <a:t>30</a:t>
            </a:r>
            <a:r>
              <a:rPr lang="zh-TW" altLang="en-US" dirty="0" smtClean="0">
                <a:sym typeface="Wingdings" panose="05000000000000000000" pitchFamily="2" charset="2"/>
              </a:rPr>
              <a:t>個染色體</a:t>
            </a:r>
            <a:endParaRPr lang="zh-TW" altLang="en-US" dirty="0"/>
          </a:p>
        </p:txBody>
      </p:sp>
    </p:spTree>
    <p:extLst>
      <p:ext uri="{BB962C8B-B14F-4D97-AF65-F5344CB8AC3E}">
        <p14:creationId xmlns:p14="http://schemas.microsoft.com/office/powerpoint/2010/main" val="4200437443"/>
      </p:ext>
    </p:extLst>
  </p:cSld>
  <p:clrMapOvr>
    <a:masterClrMapping/>
  </p:clrMapOvr>
</p:sld>
</file>

<file path=ppt/theme/theme1.xml><?xml version="1.0" encoding="utf-8"?>
<a:theme xmlns:a="http://schemas.openxmlformats.org/drawingml/2006/main" name="1_自訂設計">
  <a:themeElements>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訂設計">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911AE1D15574D34A96D03389BC94640B" ma:contentTypeVersion="0" ma:contentTypeDescription="建立新的文件。" ma:contentTypeScope="" ma:versionID="501cd20965d70f592901fe858f0b517e">
  <xsd:schema xmlns:xsd="http://www.w3.org/2001/XMLSchema" xmlns:xs="http://www.w3.org/2001/XMLSchema" xmlns:p="http://schemas.microsoft.com/office/2006/metadata/properties" targetNamespace="http://schemas.microsoft.com/office/2006/metadata/properties" ma:root="true" ma:fieldsID="0d6edddc00996549d4a35e321cdf2d9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A1A7F4-0429-477C-98A5-F5E3F79DA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103824-B62D-47B4-AFB0-5500DA723A62}">
  <ds:schemaRefs>
    <ds:schemaRef ds:uri="http://purl.org/dc/elements/1.1/"/>
    <ds:schemaRef ds:uri="http://schemas.openxmlformats.org/package/2006/metadata/core-properties"/>
    <ds:schemaRef ds:uri="http://purl.org/dc/terms/"/>
    <ds:schemaRef ds:uri="http://purl.org/dc/dcmitype/"/>
    <ds:schemaRef ds:uri="http://schemas.microsoft.com/office/2006/documentManagement/types"/>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D7809CA1-98A2-4FB5-A916-24814D549C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3264</TotalTime>
  <Words>1382</Words>
  <Application>Microsoft Office PowerPoint</Application>
  <PresentationFormat>如螢幕大小 (4:3)</PresentationFormat>
  <Paragraphs>146</Paragraphs>
  <Slides>24</Slides>
  <Notes>4</Notes>
  <HiddenSlides>0</HiddenSlides>
  <MMClips>0</MMClips>
  <ScaleCrop>false</ScaleCrop>
  <HeadingPairs>
    <vt:vector size="4" baseType="variant">
      <vt:variant>
        <vt:lpstr>佈景主題</vt:lpstr>
      </vt:variant>
      <vt:variant>
        <vt:i4>1</vt:i4>
      </vt:variant>
      <vt:variant>
        <vt:lpstr>投影片標題</vt:lpstr>
      </vt:variant>
      <vt:variant>
        <vt:i4>24</vt:i4>
      </vt:variant>
    </vt:vector>
  </HeadingPairs>
  <TitlesOfParts>
    <vt:vector size="25" baseType="lpstr">
      <vt:lpstr>1_自訂設計</vt:lpstr>
      <vt:lpstr>基因演算法 生產排程(Job Shop)</vt:lpstr>
      <vt:lpstr>排程種類-單階作業</vt:lpstr>
      <vt:lpstr>排程種類-多階作業</vt:lpstr>
      <vt:lpstr>Job shop scheduling</vt:lpstr>
      <vt:lpstr>目標:最小化總完工時間 </vt:lpstr>
      <vt:lpstr>編碼與解碼</vt:lpstr>
      <vt:lpstr>PowerPoint 簡報</vt:lpstr>
      <vt:lpstr>設定參數</vt:lpstr>
      <vt:lpstr>產生初始解(第一組染色體)</vt:lpstr>
      <vt:lpstr>雙點交配</vt:lpstr>
      <vt:lpstr>雙點交配</vt:lpstr>
      <vt:lpstr>修復</vt:lpstr>
      <vt:lpstr>修復</vt:lpstr>
      <vt:lpstr>突變</vt:lpstr>
      <vt:lpstr>突變</vt:lpstr>
      <vt:lpstr>適應值計算</vt:lpstr>
      <vt:lpstr>GA-Selection-輪盤式選擇</vt:lpstr>
      <vt:lpstr>選擇</vt:lpstr>
      <vt:lpstr>選擇</vt:lpstr>
      <vt:lpstr>比較</vt:lpstr>
      <vt:lpstr>結果</vt:lpstr>
      <vt:lpstr>甘特圖 </vt:lpstr>
      <vt:lpstr>PowerPoint 簡報</vt:lpstr>
      <vt:lpstr>參考資料</vt:lpstr>
    </vt:vector>
  </TitlesOfParts>
  <Company>Powerchip Semiconductor Manufacturing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資訊管理部 - 曾欣燕</cp:lastModifiedBy>
  <cp:revision>135</cp:revision>
  <dcterms:created xsi:type="dcterms:W3CDTF">2018-07-27T03:16:51Z</dcterms:created>
  <dcterms:modified xsi:type="dcterms:W3CDTF">2021-02-19T01:28:48Z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0x010100911AE1D15574D34A96D03389BC94640B</vt:lpwstr>
  </property>
  <property fmtid="{D5CDD505-2E9C-101B-9397-08002B2CF9AE}" pid="3" name="SPSDescription">
    <vt:lpwstr/>
  </property>
  <property fmtid="{D5CDD505-2E9C-101B-9397-08002B2CF9AE}" pid="4" name="Owner">
    <vt:lpwstr/>
  </property>
  <property fmtid="{D5CDD505-2E9C-101B-9397-08002B2CF9AE}" pid="5" name="Status">
    <vt:lpwstr/>
  </property>
  <property fmtid="{D5CDD505-2E9C-101B-9397-08002B2CF9AE}" pid="6" name="IsMyDocuments">
    <vt:bool>true</vt:bool>
  </property>
</Properties>
</file>